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 id="2147483822" r:id="rId6"/>
  </p:sldMasterIdLst>
  <p:notesMasterIdLst>
    <p:notesMasterId r:id="rId30"/>
  </p:notesMasterIdLst>
  <p:sldIdLst>
    <p:sldId id="321" r:id="rId7"/>
    <p:sldId id="346" r:id="rId8"/>
    <p:sldId id="325" r:id="rId9"/>
    <p:sldId id="326" r:id="rId10"/>
    <p:sldId id="347" r:id="rId11"/>
    <p:sldId id="348" r:id="rId12"/>
    <p:sldId id="349" r:id="rId13"/>
    <p:sldId id="330" r:id="rId14"/>
    <p:sldId id="331" r:id="rId15"/>
    <p:sldId id="332" r:id="rId16"/>
    <p:sldId id="333" r:id="rId17"/>
    <p:sldId id="334" r:id="rId18"/>
    <p:sldId id="335" r:id="rId19"/>
    <p:sldId id="336" r:id="rId20"/>
    <p:sldId id="337" r:id="rId21"/>
    <p:sldId id="338" r:id="rId22"/>
    <p:sldId id="339" r:id="rId23"/>
    <p:sldId id="340" r:id="rId24"/>
    <p:sldId id="350" r:id="rId25"/>
    <p:sldId id="351" r:id="rId26"/>
    <p:sldId id="352" r:id="rId27"/>
    <p:sldId id="344" r:id="rId28"/>
    <p:sldId id="345" r:id="rId29"/>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Unknown User1" initials="Unknown User1" lastIdx="1" clrIdx="1"/>
  <p:cmAuthor id="3" name="Unknown User2" initials="Unknown User2"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190" autoAdjust="0"/>
  </p:normalViewPr>
  <p:slideViewPr>
    <p:cSldViewPr snapToGrid="0">
      <p:cViewPr varScale="1">
        <p:scale>
          <a:sx n="83" d="100"/>
          <a:sy n="83" d="100"/>
        </p:scale>
        <p:origin x="566"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BD60B-F7D1-4878-9239-5945AA591665}"/>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B64CB8B-88CE-45F0-8882-0B5983F7666E}"/>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0BB9E46A-7BC8-48F3-B532-23CD3704D3ED}" type="datetimeFigureOut">
              <a:rPr lang="en-US"/>
              <a:pPr>
                <a:defRPr/>
              </a:pPr>
              <a:t>7/24/2017</a:t>
            </a:fld>
            <a:endParaRPr lang="en-US"/>
          </a:p>
        </p:txBody>
      </p:sp>
      <p:sp>
        <p:nvSpPr>
          <p:cNvPr id="4" name="Slide Image Placeholder 3">
            <a:extLst>
              <a:ext uri="{FF2B5EF4-FFF2-40B4-BE49-F238E27FC236}">
                <a16:creationId xmlns:a16="http://schemas.microsoft.com/office/drawing/2014/main" id="{096A2934-E15D-4698-96B7-D6675AAD7D0D}"/>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5BD22B45-BD16-40FA-803D-8CC5E8FC47B1}"/>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2BAB359-A131-41CE-8471-B01A30C834E3}"/>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1EFFCB2-DB90-45C2-A883-854FC6593F3B}"/>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337383B7-DB96-492D-8290-B9DFE236DB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6714FAD-D2DE-4EB3-AE12-6B6D43ADE3A5}"/>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cs typeface="Arial" panose="020B0604020202020204" pitchFamily="34" charset="0"/>
              </a:rPr>
              <a:t>The Engineer’s Notebook</a:t>
            </a:r>
          </a:p>
        </p:txBody>
      </p:sp>
      <p:sp>
        <p:nvSpPr>
          <p:cNvPr id="29699" name="Rectangle 3">
            <a:extLst>
              <a:ext uri="{FF2B5EF4-FFF2-40B4-BE49-F238E27FC236}">
                <a16:creationId xmlns:a16="http://schemas.microsoft.com/office/drawing/2014/main" id="{9345A733-A1D9-4E87-AE43-68507123E959}"/>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cs typeface="Arial" panose="020B0604020202020204" pitchFamily="34" charset="0"/>
              </a:rPr>
              <a:t>Introduction to Engineering Design</a:t>
            </a:r>
            <a:r>
              <a:rPr lang="en-US" altLang="en-US" baseline="30000">
                <a:cs typeface="Arial" panose="020B0604020202020204" pitchFamily="34" charset="0"/>
              </a:rPr>
              <a:t>TM </a:t>
            </a:r>
            <a:endParaRPr lang="en-US" altLang="en-US">
              <a:cs typeface="Arial" panose="020B0604020202020204" pitchFamily="34" charset="0"/>
            </a:endParaRPr>
          </a:p>
          <a:p>
            <a:pPr fontAlgn="base">
              <a:spcBef>
                <a:spcPct val="0"/>
              </a:spcBef>
              <a:spcAft>
                <a:spcPct val="0"/>
              </a:spcAft>
            </a:pPr>
            <a:r>
              <a:rPr lang="en-US" altLang="en-US">
                <a:cs typeface="Arial" panose="020B0604020202020204" pitchFamily="34" charset="0"/>
              </a:rPr>
              <a:t>Unit 1 – Lesson 1.1 – Introduction to a Design Process</a:t>
            </a:r>
          </a:p>
        </p:txBody>
      </p:sp>
      <p:sp>
        <p:nvSpPr>
          <p:cNvPr id="29700" name="Rectangle 6">
            <a:extLst>
              <a:ext uri="{FF2B5EF4-FFF2-40B4-BE49-F238E27FC236}">
                <a16:creationId xmlns:a16="http://schemas.microsoft.com/office/drawing/2014/main" id="{35C4D14C-F7D9-4720-87CF-750936CA56B7}"/>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Project Lead The Way, Inc</a:t>
            </a:r>
            <a:endParaRPr lang="en-US" altLang="en-US" baseline="30000"/>
          </a:p>
          <a:p>
            <a:pPr fontAlgn="base">
              <a:spcBef>
                <a:spcPct val="0"/>
              </a:spcBef>
              <a:spcAft>
                <a:spcPct val="0"/>
              </a:spcAft>
            </a:pPr>
            <a:r>
              <a:rPr lang="en-US" altLang="en-US"/>
              <a:t>Copyright 2007</a:t>
            </a:r>
          </a:p>
        </p:txBody>
      </p:sp>
      <p:sp>
        <p:nvSpPr>
          <p:cNvPr id="29701" name="Rectangle 7">
            <a:extLst>
              <a:ext uri="{FF2B5EF4-FFF2-40B4-BE49-F238E27FC236}">
                <a16:creationId xmlns:a16="http://schemas.microsoft.com/office/drawing/2014/main" id="{CFE0D0A4-8F45-422C-85D1-775CC7F301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9C3C330-C0A6-4750-997E-E5D657028CAF}" type="slidenum">
              <a:rPr lang="en-US" altLang="en-US">
                <a:cs typeface="Arial" panose="020B0604020202020204" pitchFamily="34" charset="0"/>
              </a:rPr>
              <a:pPr fontAlgn="base">
                <a:spcBef>
                  <a:spcPct val="0"/>
                </a:spcBef>
                <a:spcAft>
                  <a:spcPct val="0"/>
                </a:spcAft>
              </a:pPr>
              <a:t>13</a:t>
            </a:fld>
            <a:endParaRPr lang="en-US" altLang="en-US">
              <a:cs typeface="Arial" panose="020B0604020202020204" pitchFamily="34" charset="0"/>
            </a:endParaRPr>
          </a:p>
        </p:txBody>
      </p:sp>
      <p:sp>
        <p:nvSpPr>
          <p:cNvPr id="29702" name="Rectangle 2">
            <a:extLst>
              <a:ext uri="{FF2B5EF4-FFF2-40B4-BE49-F238E27FC236}">
                <a16:creationId xmlns:a16="http://schemas.microsoft.com/office/drawing/2014/main" id="{5366E7C1-5165-42C7-B0B9-D3B2FB5202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3" name="Rectangle 3">
            <a:extLst>
              <a:ext uri="{FF2B5EF4-FFF2-40B4-BE49-F238E27FC236}">
                <a16:creationId xmlns:a16="http://schemas.microsoft.com/office/drawing/2014/main" id="{2DED44B6-4A27-4AE5-ABD5-58F5CF37C9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Note: Explain to the students where the information will go based on the notebook you are using.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91BD93-6D59-4251-8FBF-46730A8DD924}"/>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3BADE663-509B-42B3-8701-B7040C3240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D37AB90C-E087-4D2E-A459-44C29677F72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D938A25A-6955-4C6B-9574-AB2037E696E4}"/>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97616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7A0FFE67-1C33-4E70-A863-D67F8E26D156}"/>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92D6103A-16E1-46E2-97D8-3B26B6C7BF74}"/>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BF123769-424F-47A8-B7EA-29B8198BF08D}"/>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99915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A17CF4A-3CEC-43F7-86F0-EEB9AF7AD096}"/>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2">
            <a:extLst>
              <a:ext uri="{FF2B5EF4-FFF2-40B4-BE49-F238E27FC236}">
                <a16:creationId xmlns:a16="http://schemas.microsoft.com/office/drawing/2014/main" id="{CD657DE1-D50D-42C9-988E-487E14F7F430}"/>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22">
            <a:extLst>
              <a:ext uri="{FF2B5EF4-FFF2-40B4-BE49-F238E27FC236}">
                <a16:creationId xmlns:a16="http://schemas.microsoft.com/office/drawing/2014/main" id="{26E82DB1-BE40-4013-BCFD-81EF5B39190E}"/>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3F1D7642-A50C-40C2-B45D-C43D72B2B29B}" type="slidenum">
              <a:rPr lang="en-US"/>
              <a:pPr>
                <a:defRPr/>
              </a:pPr>
              <a:t>‹#›</a:t>
            </a:fld>
            <a:endParaRPr lang="en-US" dirty="0"/>
          </a:p>
        </p:txBody>
      </p:sp>
    </p:spTree>
    <p:extLst>
      <p:ext uri="{BB962C8B-B14F-4D97-AF65-F5344CB8AC3E}">
        <p14:creationId xmlns:p14="http://schemas.microsoft.com/office/powerpoint/2010/main" val="2524707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E64114B-75D2-4035-8656-50C7BE7A5C10}"/>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2">
            <a:extLst>
              <a:ext uri="{FF2B5EF4-FFF2-40B4-BE49-F238E27FC236}">
                <a16:creationId xmlns:a16="http://schemas.microsoft.com/office/drawing/2014/main" id="{6F890BDB-5E92-43D0-9F12-3D362BCE1593}"/>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22">
            <a:extLst>
              <a:ext uri="{FF2B5EF4-FFF2-40B4-BE49-F238E27FC236}">
                <a16:creationId xmlns:a16="http://schemas.microsoft.com/office/drawing/2014/main" id="{B5404A90-332B-4E26-A517-44C3CE6D19D4}"/>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9D16F47E-BC01-436A-A3B7-635C09C20711}" type="slidenum">
              <a:rPr lang="en-US"/>
              <a:pPr>
                <a:defRPr/>
              </a:pPr>
              <a:t>‹#›</a:t>
            </a:fld>
            <a:endParaRPr lang="en-US" dirty="0"/>
          </a:p>
        </p:txBody>
      </p:sp>
    </p:spTree>
    <p:extLst>
      <p:ext uri="{BB962C8B-B14F-4D97-AF65-F5344CB8AC3E}">
        <p14:creationId xmlns:p14="http://schemas.microsoft.com/office/powerpoint/2010/main" val="1545534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872961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838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3410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88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229844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1090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68803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0B7058-EE03-4CDC-801B-50D977B15537}"/>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26A23DC9-1B80-4B2E-8608-88FAF0F2C9AB}"/>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EF0390F2-00C8-4A8D-8B4C-955C08927C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111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82333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24793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9103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342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3143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16910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938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1103A1B9-2736-4A53-90DC-A8662D5223E8}"/>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73245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6DDEF316-BF90-4174-8AF7-05DA78275C80}"/>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7CDA5288-1AF3-4A35-A6B2-1C9456A41976}"/>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B87771E5-E1DB-466E-B8EB-B0DB9DF2406F}"/>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70201580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2213F8E-0B42-4F87-B3A3-9B86A5D5AEA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528F882-7EBD-481F-8656-8EB7C8754E28}"/>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2" r:id="rId1"/>
  </p:sldLayoutIdLst>
  <p:txStyles>
    <p:titleStyle>
      <a:lvl1pPr algn="l" rtl="0" fontAlgn="base">
        <a:lnSpc>
          <a:spcPct val="90000"/>
        </a:lnSpc>
        <a:spcBef>
          <a:spcPct val="0"/>
        </a:spcBef>
        <a:spcAft>
          <a:spcPct val="0"/>
        </a:spcAft>
        <a:defRPr sz="4400" kern="1200">
          <a:solidFill>
            <a:schemeClr val="tx1"/>
          </a:solidFill>
          <a:latin typeface="Open Sans"/>
          <a:ea typeface="+mj-ea"/>
          <a:cs typeface="+mj-cs"/>
        </a:defRPr>
      </a:lvl1pPr>
      <a:lvl2pPr algn="l" rtl="0" fontAlgn="base">
        <a:lnSpc>
          <a:spcPct val="90000"/>
        </a:lnSpc>
        <a:spcBef>
          <a:spcPct val="0"/>
        </a:spcBef>
        <a:spcAft>
          <a:spcPct val="0"/>
        </a:spcAft>
        <a:defRPr sz="4400">
          <a:solidFill>
            <a:schemeClr val="tx1"/>
          </a:solidFill>
          <a:latin typeface="Open Sans" panose="020B0606030504020204"/>
        </a:defRPr>
      </a:lvl2pPr>
      <a:lvl3pPr algn="l" rtl="0" fontAlgn="base">
        <a:lnSpc>
          <a:spcPct val="90000"/>
        </a:lnSpc>
        <a:spcBef>
          <a:spcPct val="0"/>
        </a:spcBef>
        <a:spcAft>
          <a:spcPct val="0"/>
        </a:spcAft>
        <a:defRPr sz="4400">
          <a:solidFill>
            <a:schemeClr val="tx1"/>
          </a:solidFill>
          <a:latin typeface="Open Sans" panose="020B0606030504020204"/>
        </a:defRPr>
      </a:lvl3pPr>
      <a:lvl4pPr algn="l" rtl="0" fontAlgn="base">
        <a:lnSpc>
          <a:spcPct val="90000"/>
        </a:lnSpc>
        <a:spcBef>
          <a:spcPct val="0"/>
        </a:spcBef>
        <a:spcAft>
          <a:spcPct val="0"/>
        </a:spcAft>
        <a:defRPr sz="4400">
          <a:solidFill>
            <a:schemeClr val="tx1"/>
          </a:solidFill>
          <a:latin typeface="Open Sans" panose="020B0606030504020204"/>
        </a:defRPr>
      </a:lvl4pPr>
      <a:lvl5pPr algn="l" rtl="0" fontAlgn="base">
        <a:lnSpc>
          <a:spcPct val="90000"/>
        </a:lnSpc>
        <a:spcBef>
          <a:spcPct val="0"/>
        </a:spcBef>
        <a:spcAft>
          <a:spcPct val="0"/>
        </a:spcAft>
        <a:defRPr sz="4400">
          <a:solidFill>
            <a:schemeClr val="tx1"/>
          </a:solidFill>
          <a:latin typeface="Open Sans" panose="020B0606030504020204"/>
        </a:defRPr>
      </a:lvl5pPr>
      <a:lvl6pPr marL="457200" algn="l" rtl="0" fontAlgn="base">
        <a:lnSpc>
          <a:spcPct val="90000"/>
        </a:lnSpc>
        <a:spcBef>
          <a:spcPct val="0"/>
        </a:spcBef>
        <a:spcAft>
          <a:spcPct val="0"/>
        </a:spcAft>
        <a:defRPr sz="4400">
          <a:solidFill>
            <a:schemeClr val="tx1"/>
          </a:solidFill>
          <a:latin typeface="Open Sans" panose="020B0606030504020204"/>
        </a:defRPr>
      </a:lvl6pPr>
      <a:lvl7pPr marL="914400" algn="l" rtl="0" fontAlgn="base">
        <a:lnSpc>
          <a:spcPct val="90000"/>
        </a:lnSpc>
        <a:spcBef>
          <a:spcPct val="0"/>
        </a:spcBef>
        <a:spcAft>
          <a:spcPct val="0"/>
        </a:spcAft>
        <a:defRPr sz="4400">
          <a:solidFill>
            <a:schemeClr val="tx1"/>
          </a:solidFill>
          <a:latin typeface="Open Sans" panose="020B0606030504020204"/>
        </a:defRPr>
      </a:lvl7pPr>
      <a:lvl8pPr marL="1371600" algn="l" rtl="0" fontAlgn="base">
        <a:lnSpc>
          <a:spcPct val="90000"/>
        </a:lnSpc>
        <a:spcBef>
          <a:spcPct val="0"/>
        </a:spcBef>
        <a:spcAft>
          <a:spcPct val="0"/>
        </a:spcAft>
        <a:defRPr sz="4400">
          <a:solidFill>
            <a:schemeClr val="tx1"/>
          </a:solidFill>
          <a:latin typeface="Open Sans" panose="020B0606030504020204"/>
        </a:defRPr>
      </a:lvl8pPr>
      <a:lvl9pPr marL="1828800" algn="l" rtl="0" fontAlgn="base">
        <a:lnSpc>
          <a:spcPct val="90000"/>
        </a:lnSpc>
        <a:spcBef>
          <a:spcPct val="0"/>
        </a:spcBef>
        <a:spcAft>
          <a:spcPct val="0"/>
        </a:spcAft>
        <a:defRPr sz="4400">
          <a:solidFill>
            <a:schemeClr val="tx1"/>
          </a:solidFill>
          <a:latin typeface="Open Sans" panose="020B0606030504020204"/>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1D3623-3C4B-4A37-963D-8BBE860CC400}"/>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0C10418F-39AF-44E3-85F9-E18A5B1E1C4E}"/>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C925807F-9236-47EC-B0D6-17E6747F011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C46736BB-D21B-4708-BD16-08C830879107}"/>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A191FD84-CD49-4A25-AE53-04858CE7A41C}"/>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80C03448-056E-4C1D-BD8F-D9C96BAE8DDA}"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08" r:id="rId3"/>
    <p:sldLayoutId id="2147483809" r:id="rId4"/>
    <p:sldLayoutId id="2147483810" r:id="rId5"/>
    <p:sldLayoutId id="2147483811" r:id="rId6"/>
    <p:sldLayoutId id="2147483815" r:id="rId7"/>
    <p:sldLayoutId id="2147483816" r:id="rId8"/>
    <p:sldLayoutId id="2147483817" r:id="rId9"/>
    <p:sldLayoutId id="2147483820" r:id="rId10"/>
    <p:sldLayoutId id="2147483821" r:id="rId11"/>
  </p:sldLayoutIdLst>
  <p:txStyles>
    <p:titleStyle>
      <a:lvl1pPr algn="l" rtl="0" fontAlgn="base">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421501038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p15:clr>
            <a:srgbClr val="F26B43"/>
          </p15:clr>
        </p15:guide>
        <p15:guide id="3" orient="horz" pos="2160">
          <p15:clr>
            <a:srgbClr val="F26B43"/>
          </p15:clr>
        </p15:guide>
        <p15:guide id="4" orient="horz" pos="264">
          <p15:clr>
            <a:srgbClr val="F26B43"/>
          </p15:clr>
        </p15:guide>
        <p15:guide id="6" orient="horz" pos="3877">
          <p15:clr>
            <a:srgbClr val="F26B43"/>
          </p15:clr>
        </p15:guide>
        <p15:guide id="8" pos="2638">
          <p15:clr>
            <a:srgbClr val="F26B43"/>
          </p15:clr>
        </p15:guide>
        <p15:guide id="17" orient="horz" pos="738">
          <p15:clr>
            <a:srgbClr val="F26B43"/>
          </p15:clr>
        </p15:guide>
        <p15:guide id="18" pos="3838">
          <p15:clr>
            <a:srgbClr val="F26B43"/>
          </p15:clr>
        </p15:guide>
        <p15:guide id="19" pos="472">
          <p15:clr>
            <a:srgbClr val="F26B43"/>
          </p15:clr>
        </p15:guide>
        <p15:guide id="20" pos="7446">
          <p15:clr>
            <a:srgbClr val="F26B43"/>
          </p15:clr>
        </p15:guide>
        <p15:guide id="21" pos="4076">
          <p15:clr>
            <a:srgbClr val="F26B43"/>
          </p15:clr>
        </p15:guide>
        <p15:guide id="22" pos="3958">
          <p15:clr>
            <a:srgbClr val="F26B43"/>
          </p15:clr>
        </p15:guide>
        <p15:guide id="23" pos="5042">
          <p15:clr>
            <a:srgbClr val="F26B43"/>
          </p15:clr>
        </p15:guide>
        <p15:guide id="24" pos="5280">
          <p15:clr>
            <a:srgbClr val="F26B43"/>
          </p15:clr>
        </p15:guide>
        <p15:guide id="25" orient="horz" pos="4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clipart.com/en/" TargetMode="External"/><Relationship Id="rId2" Type="http://schemas.openxmlformats.org/officeDocument/2006/relationships/hyperlink" Target="http://define.com/" TargetMode="External"/><Relationship Id="rId1" Type="http://schemas.openxmlformats.org/officeDocument/2006/relationships/slideLayout" Target="../slideLayouts/slideLayout3.xml"/><Relationship Id="rId4" Type="http://schemas.openxmlformats.org/officeDocument/2006/relationships/hyperlink" Target="http://bing.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58592C-38E3-4A11-806C-F01B6CF74F3A}"/>
              </a:ext>
            </a:extLst>
          </p:cNvPr>
          <p:cNvSpPr>
            <a:spLocks noGrp="1"/>
          </p:cNvSpPr>
          <p:nvPr>
            <p:ph type="body" sz="quarter" idx="10"/>
          </p:nvPr>
        </p:nvSpPr>
        <p:spPr>
          <a:xfrm>
            <a:off x="4735513" y="1219200"/>
            <a:ext cx="7080250" cy="5072063"/>
          </a:xfrm>
        </p:spPr>
        <p:txBody>
          <a:bodyPr rtlCol="0">
            <a:normAutofit/>
          </a:bodyPr>
          <a:lstStyle/>
          <a:p>
            <a:pPr fontAlgn="auto">
              <a:defRPr/>
            </a:pPr>
            <a:r>
              <a:rPr lang="en-US" dirty="0"/>
              <a:t>Concepts of Engineering and Technology </a:t>
            </a:r>
          </a:p>
          <a:p>
            <a:pPr lvl="1" fontAlgn="auto">
              <a:spcAft>
                <a:spcPts val="0"/>
              </a:spcAft>
              <a:defRPr/>
            </a:pPr>
            <a:r>
              <a:rPr lang="en-US" dirty="0"/>
              <a:t>The Engineering Notebook</a:t>
            </a:r>
          </a:p>
          <a:p>
            <a:pPr lvl="1" fontAlgn="auto">
              <a:spcAft>
                <a:spcPts val="0"/>
              </a:spcAft>
              <a:defRPr/>
            </a:pPr>
            <a:r>
              <a:rPr lang="en-US" dirty="0"/>
              <a:t>Technical Communication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ADD4FA4-4989-4260-B81F-C87FDAA967CB}"/>
              </a:ext>
            </a:extLst>
          </p:cNvPr>
          <p:cNvSpPr>
            <a:spLocks noGrp="1"/>
          </p:cNvSpPr>
          <p:nvPr>
            <p:ph type="title"/>
          </p:nvPr>
        </p:nvSpPr>
        <p:spPr/>
        <p:txBody>
          <a:bodyPr/>
          <a:lstStyle/>
          <a:p>
            <a:pPr fontAlgn="auto">
              <a:spcAft>
                <a:spcPts val="0"/>
              </a:spcAft>
              <a:defRPr/>
            </a:pPr>
            <a:r>
              <a:rPr lang="en-US"/>
              <a:t>Who? - Engineering Notebook</a:t>
            </a:r>
          </a:p>
        </p:txBody>
      </p:sp>
      <p:sp>
        <p:nvSpPr>
          <p:cNvPr id="25603" name="Content Placeholder 2">
            <a:extLst>
              <a:ext uri="{FF2B5EF4-FFF2-40B4-BE49-F238E27FC236}">
                <a16:creationId xmlns:a16="http://schemas.microsoft.com/office/drawing/2014/main" id="{7FAA3D0D-D0D3-4843-8FEE-356652129CCE}"/>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 engineer records  the names of everyone involved in the idea generation in the Engineering Notebook.</a:t>
            </a:r>
          </a:p>
        </p:txBody>
      </p:sp>
      <p:pic>
        <p:nvPicPr>
          <p:cNvPr id="25605" name="Picture 5" descr="19261252_thb_Names.jpg">
            <a:extLst>
              <a:ext uri="{FF2B5EF4-FFF2-40B4-BE49-F238E27FC236}">
                <a16:creationId xmlns:a16="http://schemas.microsoft.com/office/drawing/2014/main" id="{B92BDAAB-8A5F-444D-9794-0DC0347DD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878" y="2961564"/>
            <a:ext cx="37766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731880E-487A-426A-BB50-E778C5746704}"/>
              </a:ext>
            </a:extLst>
          </p:cNvPr>
          <p:cNvSpPr>
            <a:spLocks noGrp="1"/>
          </p:cNvSpPr>
          <p:nvPr>
            <p:ph type="title"/>
          </p:nvPr>
        </p:nvSpPr>
        <p:spPr/>
        <p:txBody>
          <a:bodyPr/>
          <a:lstStyle/>
          <a:p>
            <a:pPr fontAlgn="auto">
              <a:spcAft>
                <a:spcPts val="0"/>
              </a:spcAft>
              <a:defRPr/>
            </a:pPr>
            <a:r>
              <a:rPr lang="en-US"/>
              <a:t>What? - Engineering Notebook </a:t>
            </a:r>
          </a:p>
        </p:txBody>
      </p:sp>
      <p:sp>
        <p:nvSpPr>
          <p:cNvPr id="26627" name="Content Placeholder 2">
            <a:extLst>
              <a:ext uri="{FF2B5EF4-FFF2-40B4-BE49-F238E27FC236}">
                <a16:creationId xmlns:a16="http://schemas.microsoft.com/office/drawing/2014/main" id="{61E57BEC-AB25-4549-9ADC-4104D2194E65}"/>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Georgia" panose="02040502050405020303" pitchFamily="18" charset="0"/>
              <a:buNone/>
            </a:pPr>
            <a:r>
              <a:rPr lang="en-US" altLang="en-US" dirty="0"/>
              <a:t>The Engineering Notebook contains:</a:t>
            </a:r>
          </a:p>
          <a:p>
            <a:pPr lvl="1"/>
            <a:r>
              <a:rPr lang="en-US" altLang="en-US" dirty="0"/>
              <a:t>Notes</a:t>
            </a:r>
          </a:p>
          <a:p>
            <a:pPr lvl="1"/>
            <a:r>
              <a:rPr lang="en-US" altLang="en-US" dirty="0"/>
              <a:t>Sketches</a:t>
            </a:r>
          </a:p>
          <a:p>
            <a:pPr lvl="1"/>
            <a:r>
              <a:rPr lang="en-US" altLang="en-US" dirty="0"/>
              <a:t>Ideas</a:t>
            </a:r>
          </a:p>
          <a:p>
            <a:pPr lvl="1"/>
            <a:r>
              <a:rPr lang="en-US" altLang="en-US" dirty="0"/>
              <a:t>Contacts </a:t>
            </a:r>
          </a:p>
          <a:p>
            <a:pPr lvl="1">
              <a:buNone/>
            </a:pPr>
            <a:r>
              <a:rPr lang="en-US" altLang="en-US" sz="2000" dirty="0"/>
              <a:t>(who, when and what was discussed)</a:t>
            </a:r>
          </a:p>
          <a:p>
            <a:pPr lvl="1"/>
            <a:r>
              <a:rPr lang="en-US" altLang="en-US" dirty="0"/>
              <a:t>Websites</a:t>
            </a:r>
          </a:p>
          <a:p>
            <a:pPr lvl="1"/>
            <a:r>
              <a:rPr lang="en-US" altLang="en-US" dirty="0"/>
              <a:t>Pictures</a:t>
            </a:r>
          </a:p>
          <a:p>
            <a:pPr lvl="1"/>
            <a:r>
              <a:rPr lang="en-US" altLang="en-US" dirty="0"/>
              <a:t>Research information</a:t>
            </a:r>
          </a:p>
        </p:txBody>
      </p:sp>
      <p:pic>
        <p:nvPicPr>
          <p:cNvPr id="7" name="Picture 21" descr="notebook2h">
            <a:extLst>
              <a:ext uri="{FF2B5EF4-FFF2-40B4-BE49-F238E27FC236}">
                <a16:creationId xmlns:a16="http://schemas.microsoft.com/office/drawing/2014/main" id="{B210358F-0EF7-4BA9-A99E-3385BF0CBE4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64021" y="1420420"/>
            <a:ext cx="3352800"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D0E99CC-6832-4730-A345-1E9149A54C9D}"/>
              </a:ext>
            </a:extLst>
          </p:cNvPr>
          <p:cNvSpPr>
            <a:spLocks noGrp="1"/>
          </p:cNvSpPr>
          <p:nvPr>
            <p:ph type="title"/>
          </p:nvPr>
        </p:nvSpPr>
        <p:spPr/>
        <p:txBody>
          <a:bodyPr/>
          <a:lstStyle/>
          <a:p>
            <a:pPr fontAlgn="auto">
              <a:spcAft>
                <a:spcPts val="0"/>
              </a:spcAft>
              <a:defRPr/>
            </a:pPr>
            <a:r>
              <a:rPr lang="en-US"/>
              <a:t>When? – Engineering Notebook</a:t>
            </a:r>
          </a:p>
        </p:txBody>
      </p:sp>
      <p:sp>
        <p:nvSpPr>
          <p:cNvPr id="27651" name="Content Placeholder 2">
            <a:extLst>
              <a:ext uri="{FF2B5EF4-FFF2-40B4-BE49-F238E27FC236}">
                <a16:creationId xmlns:a16="http://schemas.microsoft.com/office/drawing/2014/main" id="{054C3A61-C81D-4C5C-ADA9-16A3FD4FF8D5}"/>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The engineering records when the idea was first developed. </a:t>
            </a:r>
          </a:p>
          <a:p>
            <a:pPr lvl="1"/>
            <a:r>
              <a:rPr lang="en-US" altLang="en-US" dirty="0"/>
              <a:t>All pages in the Engineering Notebook are dated.</a:t>
            </a:r>
          </a:p>
          <a:p>
            <a:pPr lvl="1"/>
            <a:r>
              <a:rPr lang="en-US" altLang="en-US" dirty="0"/>
              <a:t>Information is clearly written and when the process began for the design is clearly illustrated.</a:t>
            </a:r>
          </a:p>
        </p:txBody>
      </p:sp>
      <p:pic>
        <p:nvPicPr>
          <p:cNvPr id="27653" name="Picture 4" descr="20335022_thb_DATE.jpg">
            <a:extLst>
              <a:ext uri="{FF2B5EF4-FFF2-40B4-BE49-F238E27FC236}">
                <a16:creationId xmlns:a16="http://schemas.microsoft.com/office/drawing/2014/main" id="{1E8FED99-C59D-4761-8AA8-3D9779147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798" y="3482484"/>
            <a:ext cx="2697826" cy="28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2" name="Picture 22" descr="notebook2a">
            <a:extLst>
              <a:ext uri="{FF2B5EF4-FFF2-40B4-BE49-F238E27FC236}">
                <a16:creationId xmlns:a16="http://schemas.microsoft.com/office/drawing/2014/main" id="{CAF73FD4-E9E9-4472-98EC-A6FEDB3BD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123" y="1553173"/>
            <a:ext cx="3363913"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8" descr="notebook2b">
            <a:extLst>
              <a:ext uri="{FF2B5EF4-FFF2-40B4-BE49-F238E27FC236}">
                <a16:creationId xmlns:a16="http://schemas.microsoft.com/office/drawing/2014/main" id="{5061C11A-3A61-42AC-9856-52C3384A7D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123" y="1553173"/>
            <a:ext cx="3363913"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4" descr="notebook2c">
            <a:extLst>
              <a:ext uri="{FF2B5EF4-FFF2-40B4-BE49-F238E27FC236}">
                <a16:creationId xmlns:a16="http://schemas.microsoft.com/office/drawing/2014/main" id="{DDEF99E3-1B4A-45FF-8E20-D8994CA2D3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3123" y="1553173"/>
            <a:ext cx="3363913"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24" descr="notebook2d">
            <a:extLst>
              <a:ext uri="{FF2B5EF4-FFF2-40B4-BE49-F238E27FC236}">
                <a16:creationId xmlns:a16="http://schemas.microsoft.com/office/drawing/2014/main" id="{A8003BAD-000A-4232-8E5C-6C7900354F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3123" y="1553173"/>
            <a:ext cx="3363913"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4790B08-9F3E-4E96-BD9F-F82EB75F743C}"/>
              </a:ext>
            </a:extLst>
          </p:cNvPr>
          <p:cNvSpPr>
            <a:spLocks noGrp="1"/>
          </p:cNvSpPr>
          <p:nvPr>
            <p:ph type="title"/>
          </p:nvPr>
        </p:nvSpPr>
        <p:spPr/>
        <p:txBody>
          <a:bodyPr/>
          <a:lstStyle/>
          <a:p>
            <a:r>
              <a:rPr lang="en-US" dirty="0"/>
              <a:t>Engineering Notebook - Standard Page Layout</a:t>
            </a:r>
          </a:p>
        </p:txBody>
      </p:sp>
      <p:sp>
        <p:nvSpPr>
          <p:cNvPr id="4" name="Content Placeholder 3">
            <a:extLst>
              <a:ext uri="{FF2B5EF4-FFF2-40B4-BE49-F238E27FC236}">
                <a16:creationId xmlns:a16="http://schemas.microsoft.com/office/drawing/2014/main" id="{BBF198F3-5C6A-4D96-80B8-6181523A27EB}"/>
              </a:ext>
            </a:extLst>
          </p:cNvPr>
          <p:cNvSpPr>
            <a:spLocks noGrp="1"/>
          </p:cNvSpPr>
          <p:nvPr>
            <p:ph sz="half" idx="1"/>
          </p:nvPr>
        </p:nvSpPr>
        <p:spPr>
          <a:xfrm>
            <a:off x="737881" y="1420420"/>
            <a:ext cx="5608328" cy="4734318"/>
          </a:xfrm>
        </p:spPr>
        <p:txBody>
          <a:bodyPr/>
          <a:lstStyle/>
          <a:p>
            <a:pPr lvl="1"/>
            <a:r>
              <a:rPr lang="en-US" dirty="0"/>
              <a:t>Bound quadrille-lined (grid) pages.</a:t>
            </a:r>
          </a:p>
          <a:p>
            <a:pPr lvl="1"/>
            <a:r>
              <a:rPr lang="en-US" dirty="0"/>
              <a:t>Individually labeled page #s. </a:t>
            </a:r>
          </a:p>
          <a:p>
            <a:pPr lvl="1"/>
            <a:r>
              <a:rPr lang="en-US" dirty="0"/>
              <a:t>Location for designer’s signature and date.</a:t>
            </a:r>
          </a:p>
          <a:p>
            <a:pPr lvl="1"/>
            <a:r>
              <a:rPr lang="en-US" dirty="0"/>
              <a:t>Location for witness signature and date.</a:t>
            </a:r>
          </a:p>
          <a:p>
            <a:pPr lvl="1"/>
            <a:r>
              <a:rPr lang="en-US" dirty="0"/>
              <a:t>Locations for identifying contents as continued from and to another page.</a:t>
            </a:r>
          </a:p>
          <a:p>
            <a:pPr lvl="1"/>
            <a:r>
              <a:rPr lang="en-US" dirty="0"/>
              <a:t>Statement of the proprietary nature of the notebook.</a:t>
            </a:r>
          </a:p>
          <a:p>
            <a:pPr lvl="1"/>
            <a:endParaRPr lang="en-U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0502"/>
                                        </p:tgtEl>
                                        <p:attrNameLst>
                                          <p:attrName>style.visibility</p:attrName>
                                        </p:attrNameLst>
                                      </p:cBhvr>
                                      <p:to>
                                        <p:strVal val="visible"/>
                                      </p:to>
                                    </p:set>
                                    <p:animEffect transition="in" filter="randombar(horizontal)">
                                      <p:cBhvr>
                                        <p:cTn id="7" dur="500"/>
                                        <p:tgtEl>
                                          <p:spTgt spid="205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0498"/>
                                        </p:tgtEl>
                                        <p:attrNameLst>
                                          <p:attrName>style.visibility</p:attrName>
                                        </p:attrNameLst>
                                      </p:cBhvr>
                                      <p:to>
                                        <p:strVal val="visible"/>
                                      </p:to>
                                    </p:set>
                                    <p:animEffect transition="in" filter="randombar(horizontal)">
                                      <p:cBhvr>
                                        <p:cTn id="12" dur="500"/>
                                        <p:tgtEl>
                                          <p:spTgt spid="20498"/>
                                        </p:tgtEl>
                                      </p:cBhvr>
                                    </p:animEffect>
                                  </p:childTnLst>
                                </p:cTn>
                              </p:par>
                            </p:childTnLst>
                          </p:cTn>
                        </p:par>
                        <p:par>
                          <p:cTn id="13" fill="hold" nodeType="afterGroup">
                            <p:stCondLst>
                              <p:cond delay="500"/>
                            </p:stCondLst>
                            <p:childTnLst>
                              <p:par>
                                <p:cTn id="14" presetID="14" presetClass="entr" presetSubtype="10" fill="hold" nodeType="afterEffect">
                                  <p:stCondLst>
                                    <p:cond delay="0"/>
                                  </p:stCondLst>
                                  <p:childTnLst>
                                    <p:set>
                                      <p:cBhvr>
                                        <p:cTn id="15" dur="1" fill="hold">
                                          <p:stCondLst>
                                            <p:cond delay="0"/>
                                          </p:stCondLst>
                                        </p:cTn>
                                        <p:tgtEl>
                                          <p:spTgt spid="20494"/>
                                        </p:tgtEl>
                                        <p:attrNameLst>
                                          <p:attrName>style.visibility</p:attrName>
                                        </p:attrNameLst>
                                      </p:cBhvr>
                                      <p:to>
                                        <p:strVal val="visible"/>
                                      </p:to>
                                    </p:set>
                                    <p:animEffect transition="in" filter="randombar(horizontal)">
                                      <p:cBhvr>
                                        <p:cTn id="16" dur="500"/>
                                        <p:tgtEl>
                                          <p:spTgt spid="20494"/>
                                        </p:tgtEl>
                                      </p:cBhvr>
                                    </p:animEffect>
                                  </p:childTnLst>
                                </p:cTn>
                              </p:par>
                            </p:childTnLst>
                          </p:cTn>
                        </p:par>
                        <p:par>
                          <p:cTn id="17" fill="hold" nodeType="afterGroup">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0504"/>
                                        </p:tgtEl>
                                        <p:attrNameLst>
                                          <p:attrName>style.visibility</p:attrName>
                                        </p:attrNameLst>
                                      </p:cBhvr>
                                      <p:to>
                                        <p:strVal val="visible"/>
                                      </p:to>
                                    </p:set>
                                    <p:animEffect transition="in" filter="randombar(horizontal)">
                                      <p:cBhvr>
                                        <p:cTn id="20" dur="500"/>
                                        <p:tgtEl>
                                          <p:spTgt spid="20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7E2F7C7-B210-4D73-AD0C-4FF948C8665D}"/>
              </a:ext>
            </a:extLst>
          </p:cNvPr>
          <p:cNvSpPr>
            <a:spLocks noGrp="1"/>
          </p:cNvSpPr>
          <p:nvPr>
            <p:ph type="title"/>
          </p:nvPr>
        </p:nvSpPr>
        <p:spPr/>
        <p:txBody>
          <a:bodyPr/>
          <a:lstStyle/>
          <a:p>
            <a:pPr fontAlgn="auto">
              <a:spcAft>
                <a:spcPts val="0"/>
              </a:spcAft>
              <a:defRPr/>
            </a:pPr>
            <a:r>
              <a:rPr lang="en-US"/>
              <a:t>Engineering Notebook Hints</a:t>
            </a:r>
          </a:p>
        </p:txBody>
      </p:sp>
      <p:sp>
        <p:nvSpPr>
          <p:cNvPr id="30723" name="Content Placeholder 2">
            <a:extLst>
              <a:ext uri="{FF2B5EF4-FFF2-40B4-BE49-F238E27FC236}">
                <a16:creationId xmlns:a16="http://schemas.microsoft.com/office/drawing/2014/main" id="{2974DB5F-4C93-4BB5-9C0A-75EF444D396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22300" indent="-514350">
              <a:buClr>
                <a:srgbClr val="C00000"/>
              </a:buClr>
              <a:buFont typeface="+mj-lt"/>
              <a:buAutoNum type="arabicPeriod"/>
            </a:pPr>
            <a:r>
              <a:rPr lang="en-US" altLang="en-US" dirty="0"/>
              <a:t>Create a Quick Reference Section in the Engineering Notebook. Use several pages in the front of the notebook as a table of contents for contact information (phone/e-mail).</a:t>
            </a:r>
          </a:p>
          <a:p>
            <a:pPr marL="622300" indent="-514350">
              <a:buClr>
                <a:srgbClr val="C00000"/>
              </a:buClr>
              <a:buFont typeface="+mj-lt"/>
              <a:buAutoNum type="arabicPeriod"/>
            </a:pPr>
            <a:r>
              <a:rPr lang="en-US" altLang="en-US" dirty="0"/>
              <a:t>Errors in the notebook may be corrected by documenting later a reference to the page the change in the material to correct the answer.</a:t>
            </a:r>
          </a:p>
          <a:p>
            <a:pPr marL="622300" indent="-514350">
              <a:buFont typeface="Trebuchet MS" panose="020B0603020202020204" pitchFamily="34" charset="0"/>
              <a:buAutoNum type="arabicPeriod"/>
            </a:pPr>
            <a:endParaRPr lang="en-US" altLang="en-US" dirty="0"/>
          </a:p>
          <a:p>
            <a:pPr marL="622300" indent="-514350">
              <a:buFont typeface="Trebuchet MS" panose="020B0603020202020204" pitchFamily="34" charset="0"/>
              <a:buAutoNum type="arabicPeriod"/>
            </a:pPr>
            <a:endParaRPr lang="en-US" altLang="en-US" dirty="0"/>
          </a:p>
          <a:p>
            <a:pPr marL="622300" indent="-514350">
              <a:buFont typeface="Trebuchet MS" panose="020B0603020202020204" pitchFamily="34" charset="0"/>
              <a:buAutoNum type="arabicPeriod"/>
            </a:pPr>
            <a:endParaRPr lang="en-US" altLang="en-US" dirty="0"/>
          </a:p>
          <a:p>
            <a:pPr marL="622300" indent="-514350">
              <a:buFont typeface="Trebuchet MS" panose="020B0603020202020204" pitchFamily="34" charset="0"/>
              <a:buAutoNum type="arabicPeriod"/>
            </a:pPr>
            <a:endParaRPr lang="en-US" altLang="en-US" dirty="0"/>
          </a:p>
        </p:txBody>
      </p:sp>
      <p:pic>
        <p:nvPicPr>
          <p:cNvPr id="30725" name="Picture 4" descr="23063202_thb_HINTS.jpg">
            <a:extLst>
              <a:ext uri="{FF2B5EF4-FFF2-40B4-BE49-F238E27FC236}">
                <a16:creationId xmlns:a16="http://schemas.microsoft.com/office/drawing/2014/main" id="{FB7B55FE-1BE9-48EA-ACF8-9667CE31A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577" y="3787579"/>
            <a:ext cx="3680540" cy="250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CF07A90-D0F0-4D3E-BE46-7F8EDFC4D816}"/>
              </a:ext>
            </a:extLst>
          </p:cNvPr>
          <p:cNvSpPr>
            <a:spLocks noGrp="1"/>
          </p:cNvSpPr>
          <p:nvPr>
            <p:ph type="title"/>
          </p:nvPr>
        </p:nvSpPr>
        <p:spPr/>
        <p:txBody>
          <a:bodyPr/>
          <a:lstStyle/>
          <a:p>
            <a:pPr fontAlgn="auto">
              <a:spcAft>
                <a:spcPts val="0"/>
              </a:spcAft>
              <a:defRPr/>
            </a:pPr>
            <a:r>
              <a:rPr lang="en-US"/>
              <a:t>Engineering Notebook Hints</a:t>
            </a:r>
          </a:p>
        </p:txBody>
      </p:sp>
      <p:sp>
        <p:nvSpPr>
          <p:cNvPr id="31747" name="Content Placeholder 2">
            <a:extLst>
              <a:ext uri="{FF2B5EF4-FFF2-40B4-BE49-F238E27FC236}">
                <a16:creationId xmlns:a16="http://schemas.microsoft.com/office/drawing/2014/main" id="{71131843-234C-4447-AC4E-1C9E1C88E944}"/>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22300" indent="-514350">
              <a:buClr>
                <a:srgbClr val="C00000"/>
              </a:buClr>
              <a:buFont typeface="+mj-lt"/>
              <a:buAutoNum type="arabicPeriod" startAt="3"/>
            </a:pPr>
            <a:r>
              <a:rPr lang="en-US" altLang="en-US" dirty="0"/>
              <a:t>Entries start at the top of the page, working left-to-right and top-to-bottom. </a:t>
            </a:r>
          </a:p>
          <a:p>
            <a:pPr marL="622300" indent="-514350">
              <a:buClr>
                <a:srgbClr val="C00000"/>
              </a:buClr>
              <a:buFont typeface="+mj-lt"/>
              <a:buAutoNum type="arabicPeriod" startAt="3"/>
            </a:pPr>
            <a:r>
              <a:rPr lang="en-US" altLang="en-US" dirty="0"/>
              <a:t>Make sure all pages are initialed.</a:t>
            </a:r>
          </a:p>
          <a:p>
            <a:pPr marL="622300" indent="-514350">
              <a:buClr>
                <a:srgbClr val="C00000"/>
              </a:buClr>
              <a:buFont typeface="+mj-lt"/>
              <a:buAutoNum type="arabicPeriod" startAt="3"/>
            </a:pPr>
            <a:r>
              <a:rPr lang="en-US" altLang="en-US" dirty="0"/>
              <a:t>Changes or cross-outs need to be initialed each time a change is made.</a:t>
            </a:r>
          </a:p>
          <a:p>
            <a:pPr marL="622300" indent="-514350">
              <a:buClr>
                <a:srgbClr val="C00000"/>
              </a:buClr>
              <a:buFont typeface="+mj-lt"/>
              <a:buAutoNum type="arabicPeriod" startAt="3"/>
            </a:pPr>
            <a:endParaRPr lang="en-US" altLang="en-US" dirty="0"/>
          </a:p>
          <a:p>
            <a:pPr marL="622300" indent="-514350">
              <a:buClr>
                <a:srgbClr val="C00000"/>
              </a:buClr>
              <a:buFont typeface="+mj-lt"/>
              <a:buAutoNum type="arabicPeriod" startAt="3"/>
            </a:pPr>
            <a:endParaRPr lang="en-US" altLang="en-US" dirty="0"/>
          </a:p>
          <a:p>
            <a:pPr marL="622300" indent="-514350">
              <a:buClr>
                <a:srgbClr val="C00000"/>
              </a:buClr>
              <a:buFont typeface="+mj-lt"/>
              <a:buAutoNum type="arabicPeriod" startAt="3"/>
            </a:pPr>
            <a:endParaRPr lang="en-US" altLang="en-US" dirty="0"/>
          </a:p>
        </p:txBody>
      </p:sp>
      <p:pic>
        <p:nvPicPr>
          <p:cNvPr id="31749" name="Picture 4" descr="111088_thb_Signature.jpg">
            <a:extLst>
              <a:ext uri="{FF2B5EF4-FFF2-40B4-BE49-F238E27FC236}">
                <a16:creationId xmlns:a16="http://schemas.microsoft.com/office/drawing/2014/main" id="{6832632E-8632-446D-9BB7-0FDD7CD8D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677" y="4119949"/>
            <a:ext cx="37814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EF0C259-B539-4B48-9059-AB6974673F65}"/>
              </a:ext>
            </a:extLst>
          </p:cNvPr>
          <p:cNvSpPr>
            <a:spLocks noGrp="1"/>
          </p:cNvSpPr>
          <p:nvPr>
            <p:ph type="title"/>
          </p:nvPr>
        </p:nvSpPr>
        <p:spPr/>
        <p:txBody>
          <a:bodyPr/>
          <a:lstStyle/>
          <a:p>
            <a:pPr fontAlgn="auto">
              <a:spcAft>
                <a:spcPts val="0"/>
              </a:spcAft>
              <a:defRPr/>
            </a:pPr>
            <a:r>
              <a:rPr lang="en-US"/>
              <a:t>Engineering Notebook Hints</a:t>
            </a:r>
          </a:p>
        </p:txBody>
      </p:sp>
      <p:sp>
        <p:nvSpPr>
          <p:cNvPr id="3" name="Content Placeholder 2">
            <a:extLst>
              <a:ext uri="{FF2B5EF4-FFF2-40B4-BE49-F238E27FC236}">
                <a16:creationId xmlns:a16="http://schemas.microsoft.com/office/drawing/2014/main" id="{49F289DE-9BE7-4B49-95CF-928E58250A06}"/>
              </a:ext>
            </a:extLst>
          </p:cNvPr>
          <p:cNvSpPr>
            <a:spLocks noGrp="1"/>
          </p:cNvSpPr>
          <p:nvPr>
            <p:ph sz="half" idx="1"/>
          </p:nvPr>
        </p:nvSpPr>
        <p:spPr/>
        <p:txBody>
          <a:bodyPr/>
          <a:lstStyle/>
          <a:p>
            <a:pPr marL="573088" indent="-457200" fontAlgn="auto">
              <a:spcAft>
                <a:spcPts val="0"/>
              </a:spcAft>
              <a:buClr>
                <a:srgbClr val="C00000"/>
              </a:buClr>
              <a:buFont typeface="+mj-lt"/>
              <a:buAutoNum type="arabicPeriod" startAt="6"/>
              <a:defRPr/>
            </a:pPr>
            <a:r>
              <a:rPr lang="en-US" dirty="0"/>
              <a:t>Never leave any blank pages in the engineering notebook. </a:t>
            </a:r>
          </a:p>
          <a:p>
            <a:pPr marL="573088" indent="-457200" fontAlgn="auto">
              <a:spcAft>
                <a:spcPts val="0"/>
              </a:spcAft>
              <a:buClr>
                <a:srgbClr val="C00000"/>
              </a:buClr>
              <a:buFont typeface="+mj-lt"/>
              <a:buAutoNum type="arabicPeriod" startAt="6"/>
              <a:defRPr/>
            </a:pPr>
            <a:r>
              <a:rPr lang="en-US" dirty="0"/>
              <a:t>Use both sides of the paper.</a:t>
            </a:r>
          </a:p>
          <a:p>
            <a:pPr marL="573088" indent="-457200" fontAlgn="auto">
              <a:spcAft>
                <a:spcPts val="0"/>
              </a:spcAft>
              <a:buClr>
                <a:srgbClr val="C00000"/>
              </a:buClr>
              <a:buFont typeface="+mj-lt"/>
              <a:buAutoNum type="arabicPeriod" startAt="6"/>
              <a:defRPr/>
            </a:pPr>
            <a:r>
              <a:rPr lang="en-US" dirty="0"/>
              <a:t>Place an </a:t>
            </a:r>
            <a:r>
              <a:rPr lang="en-US" dirty="0">
                <a:solidFill>
                  <a:srgbClr val="C00000"/>
                </a:solidFill>
              </a:rPr>
              <a:t>X</a:t>
            </a:r>
            <a:r>
              <a:rPr lang="en-US" dirty="0"/>
              <a:t> in areas that are not being used on a page.</a:t>
            </a:r>
          </a:p>
          <a:p>
            <a:pPr marL="573088" indent="-457200" fontAlgn="auto">
              <a:spcAft>
                <a:spcPts val="0"/>
              </a:spcAft>
              <a:buClr>
                <a:srgbClr val="C00000"/>
              </a:buClr>
              <a:buFont typeface="+mj-lt"/>
              <a:buAutoNum type="arabicPeriod" startAt="6"/>
              <a:defRPr/>
            </a:pPr>
            <a:r>
              <a:rPr lang="en-US" dirty="0"/>
              <a:t>No pages are removed from the Engineering Notebook for any reason.</a:t>
            </a:r>
          </a:p>
          <a:p>
            <a:pPr marL="573088" indent="-457200" fontAlgn="auto">
              <a:spcAft>
                <a:spcPts val="0"/>
              </a:spcAft>
              <a:buFont typeface="Georgia" pitchFamily="18" charset="0"/>
              <a:buNone/>
              <a:defRPr/>
            </a:pPr>
            <a:endParaRPr lang="en-US" dirty="0"/>
          </a:p>
        </p:txBody>
      </p:sp>
      <p:pic>
        <p:nvPicPr>
          <p:cNvPr id="32773" name="Picture 4" descr="21179772_thb_Writing2.jpg">
            <a:extLst>
              <a:ext uri="{FF2B5EF4-FFF2-40B4-BE49-F238E27FC236}">
                <a16:creationId xmlns:a16="http://schemas.microsoft.com/office/drawing/2014/main" id="{9CB63F2E-4B1D-495B-A606-692711396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922" y="1343167"/>
            <a:ext cx="338772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8E26AD3-668F-4A5C-BDB5-F3B293D17D2A}"/>
              </a:ext>
            </a:extLst>
          </p:cNvPr>
          <p:cNvSpPr>
            <a:spLocks noGrp="1"/>
          </p:cNvSpPr>
          <p:nvPr>
            <p:ph type="title"/>
          </p:nvPr>
        </p:nvSpPr>
        <p:spPr/>
        <p:txBody>
          <a:bodyPr/>
          <a:lstStyle/>
          <a:p>
            <a:pPr fontAlgn="auto">
              <a:spcAft>
                <a:spcPts val="0"/>
              </a:spcAft>
              <a:defRPr/>
            </a:pPr>
            <a:r>
              <a:rPr lang="en-US"/>
              <a:t>Engineering Notebook Hints</a:t>
            </a:r>
          </a:p>
        </p:txBody>
      </p:sp>
      <p:sp>
        <p:nvSpPr>
          <p:cNvPr id="20483" name="Content Placeholder 2">
            <a:extLst>
              <a:ext uri="{FF2B5EF4-FFF2-40B4-BE49-F238E27FC236}">
                <a16:creationId xmlns:a16="http://schemas.microsoft.com/office/drawing/2014/main" id="{A30E9F55-C44E-44D3-9275-A1F8E6F934F7}"/>
              </a:ext>
            </a:extLst>
          </p:cNvPr>
          <p:cNvSpPr>
            <a:spLocks noGrp="1"/>
          </p:cNvSpPr>
          <p:nvPr>
            <p:ph sz="half" idx="1"/>
          </p:nvPr>
        </p:nvSpPr>
        <p:spPr/>
        <p:txBody>
          <a:bodyPr/>
          <a:lstStyle/>
          <a:p>
            <a:pPr marL="630238" indent="-514350" fontAlgn="auto">
              <a:spcAft>
                <a:spcPts val="0"/>
              </a:spcAft>
              <a:buClr>
                <a:srgbClr val="C00000"/>
              </a:buClr>
              <a:buFont typeface="+mj-lt"/>
              <a:buAutoNum type="arabicPeriod" startAt="10"/>
              <a:defRPr/>
            </a:pPr>
            <a:r>
              <a:rPr lang="en-US" sz="2600" dirty="0"/>
              <a:t>The Engineering Notebook is stored in a safe location when it is not being used.</a:t>
            </a:r>
          </a:p>
          <a:p>
            <a:pPr marL="630238" indent="-514350" fontAlgn="auto">
              <a:spcAft>
                <a:spcPts val="0"/>
              </a:spcAft>
              <a:buClr>
                <a:srgbClr val="C00000"/>
              </a:buClr>
              <a:buFont typeface="+mj-lt"/>
              <a:buAutoNum type="arabicPeriod" startAt="10"/>
              <a:defRPr/>
            </a:pPr>
            <a:r>
              <a:rPr lang="en-US" sz="2600" dirty="0"/>
              <a:t>When the Engineering Notebook is full, a new one begins and picks up where other ended. Archive the old Engineering Notebook.</a:t>
            </a:r>
          </a:p>
          <a:p>
            <a:pPr marL="630238" indent="-514350" fontAlgn="auto">
              <a:spcAft>
                <a:spcPts val="0"/>
              </a:spcAft>
              <a:buClr>
                <a:srgbClr val="C00000"/>
              </a:buClr>
              <a:buFont typeface="+mj-lt"/>
              <a:buAutoNum type="arabicPeriod" startAt="10"/>
              <a:defRPr/>
            </a:pPr>
            <a:r>
              <a:rPr lang="en-US" sz="2600" dirty="0"/>
              <a:t>All entries, figures and calculations are clearly labeled.</a:t>
            </a:r>
          </a:p>
          <a:p>
            <a:pPr marL="630238" indent="-514350" fontAlgn="auto">
              <a:spcAft>
                <a:spcPts val="0"/>
              </a:spcAft>
              <a:buClr>
                <a:srgbClr val="C00000"/>
              </a:buClr>
              <a:buFont typeface="+mj-lt"/>
              <a:buAutoNum type="arabicPeriod" startAt="10"/>
              <a:defRPr/>
            </a:pPr>
            <a:endParaRPr lang="en-US" dirty="0"/>
          </a:p>
          <a:p>
            <a:pPr marL="630238" indent="-514350" fontAlgn="auto">
              <a:spcAft>
                <a:spcPts val="0"/>
              </a:spcAft>
              <a:buClr>
                <a:srgbClr val="C00000"/>
              </a:buClr>
              <a:buFont typeface="+mj-lt"/>
              <a:buAutoNum type="arabicPeriod" startAt="10"/>
              <a:defRPr/>
            </a:pPr>
            <a:endParaRPr lang="en-US" dirty="0"/>
          </a:p>
        </p:txBody>
      </p:sp>
      <p:pic>
        <p:nvPicPr>
          <p:cNvPr id="33797" name="Picture 5" descr="20149750_thb_Writing.jpg">
            <a:extLst>
              <a:ext uri="{FF2B5EF4-FFF2-40B4-BE49-F238E27FC236}">
                <a16:creationId xmlns:a16="http://schemas.microsoft.com/office/drawing/2014/main" id="{EED334F7-346C-462B-9155-C02D3C262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889" y="1806054"/>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853299F-41CE-4BCB-8B75-ABF0E6152D22}"/>
              </a:ext>
            </a:extLst>
          </p:cNvPr>
          <p:cNvSpPr>
            <a:spLocks noGrp="1"/>
          </p:cNvSpPr>
          <p:nvPr>
            <p:ph type="title"/>
          </p:nvPr>
        </p:nvSpPr>
        <p:spPr/>
        <p:txBody>
          <a:bodyPr/>
          <a:lstStyle/>
          <a:p>
            <a:pPr fontAlgn="auto">
              <a:spcAft>
                <a:spcPts val="0"/>
              </a:spcAft>
              <a:defRPr/>
            </a:pPr>
            <a:r>
              <a:rPr lang="en-US"/>
              <a:t>Engineering Notebook Hints</a:t>
            </a:r>
          </a:p>
        </p:txBody>
      </p:sp>
      <p:sp>
        <p:nvSpPr>
          <p:cNvPr id="21507" name="Content Placeholder 2">
            <a:extLst>
              <a:ext uri="{FF2B5EF4-FFF2-40B4-BE49-F238E27FC236}">
                <a16:creationId xmlns:a16="http://schemas.microsoft.com/office/drawing/2014/main" id="{16CF78C4-1DC9-4CB6-A500-376278169584}"/>
              </a:ext>
            </a:extLst>
          </p:cNvPr>
          <p:cNvSpPr>
            <a:spLocks noGrp="1"/>
          </p:cNvSpPr>
          <p:nvPr>
            <p:ph sz="half" idx="1"/>
          </p:nvPr>
        </p:nvSpPr>
        <p:spPr/>
        <p:txBody>
          <a:bodyPr/>
          <a:lstStyle/>
          <a:p>
            <a:pPr marL="573088" indent="-457200" fontAlgn="auto">
              <a:spcAft>
                <a:spcPts val="0"/>
              </a:spcAft>
              <a:buClr>
                <a:srgbClr val="C00000"/>
              </a:buClr>
              <a:buFont typeface="+mj-lt"/>
              <a:buAutoNum type="arabicPeriod" startAt="13"/>
              <a:defRPr/>
            </a:pPr>
            <a:r>
              <a:rPr lang="en-US" dirty="0"/>
              <a:t>Never backdate or change any designs already in your Engineering Notebook.</a:t>
            </a:r>
          </a:p>
          <a:p>
            <a:pPr marL="573088" indent="-457200" fontAlgn="auto">
              <a:spcAft>
                <a:spcPts val="0"/>
              </a:spcAft>
              <a:buClr>
                <a:srgbClr val="C00000"/>
              </a:buClr>
              <a:buFont typeface="+mj-lt"/>
              <a:buAutoNum type="arabicPeriod" startAt="13"/>
              <a:defRPr/>
            </a:pPr>
            <a:r>
              <a:rPr lang="en-US" dirty="0"/>
              <a:t>In industry, designers and engineers use ink in the Engineering Notebook, so that ideas cannot be changed.</a:t>
            </a:r>
          </a:p>
          <a:p>
            <a:pPr marL="573088" indent="-457200" fontAlgn="auto">
              <a:spcAft>
                <a:spcPts val="0"/>
              </a:spcAft>
              <a:buClr>
                <a:srgbClr val="C00000"/>
              </a:buClr>
              <a:buFont typeface="+mj-lt"/>
              <a:buAutoNum type="arabicPeriod" startAt="13"/>
              <a:defRPr/>
            </a:pPr>
            <a:r>
              <a:rPr lang="en-US" dirty="0"/>
              <a:t>MARKERS that bleed through the paper are NOT USED.</a:t>
            </a:r>
          </a:p>
          <a:p>
            <a:pPr fontAlgn="auto">
              <a:spcAft>
                <a:spcPts val="0"/>
              </a:spcAft>
              <a:buFont typeface="Georgia" pitchFamily="18" charset="0"/>
              <a:buNone/>
              <a:defRPr/>
            </a:pPr>
            <a:endParaRPr lang="en-US" dirty="0"/>
          </a:p>
        </p:txBody>
      </p:sp>
      <p:pic>
        <p:nvPicPr>
          <p:cNvPr id="34821" name="Picture 4" descr="21438891_thb_Notebook3.jpg">
            <a:extLst>
              <a:ext uri="{FF2B5EF4-FFF2-40B4-BE49-F238E27FC236}">
                <a16:creationId xmlns:a16="http://schemas.microsoft.com/office/drawing/2014/main" id="{D8F8F424-D320-4024-8137-E61F10865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543175"/>
            <a:ext cx="33337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853299F-41CE-4BCB-8B75-ABF0E6152D22}"/>
              </a:ext>
            </a:extLst>
          </p:cNvPr>
          <p:cNvSpPr>
            <a:spLocks noGrp="1"/>
          </p:cNvSpPr>
          <p:nvPr>
            <p:ph type="title"/>
          </p:nvPr>
        </p:nvSpPr>
        <p:spPr/>
        <p:txBody>
          <a:bodyPr/>
          <a:lstStyle/>
          <a:p>
            <a:pPr fontAlgn="auto">
              <a:spcAft>
                <a:spcPts val="0"/>
              </a:spcAft>
              <a:defRPr/>
            </a:pPr>
            <a:r>
              <a:rPr lang="en-US" dirty="0"/>
              <a:t>Rubrics for Grading the Engineering Notebook</a:t>
            </a:r>
          </a:p>
        </p:txBody>
      </p:sp>
      <p:sp>
        <p:nvSpPr>
          <p:cNvPr id="21507" name="Content Placeholder 2">
            <a:extLst>
              <a:ext uri="{FF2B5EF4-FFF2-40B4-BE49-F238E27FC236}">
                <a16:creationId xmlns:a16="http://schemas.microsoft.com/office/drawing/2014/main" id="{16CF78C4-1DC9-4CB6-A500-376278169584}"/>
              </a:ext>
            </a:extLst>
          </p:cNvPr>
          <p:cNvSpPr>
            <a:spLocks noGrp="1"/>
          </p:cNvSpPr>
          <p:nvPr>
            <p:ph sz="half" idx="1"/>
          </p:nvPr>
        </p:nvSpPr>
        <p:spPr/>
        <p:txBody>
          <a:bodyPr/>
          <a:lstStyle/>
          <a:p>
            <a:pPr marL="115888" fontAlgn="auto">
              <a:spcAft>
                <a:spcPts val="0"/>
              </a:spcAft>
              <a:buClr>
                <a:srgbClr val="C00000"/>
              </a:buClr>
              <a:defRPr/>
            </a:pPr>
            <a:r>
              <a:rPr lang="en-US" dirty="0"/>
              <a:t>Engineering Notebooks should follow the hints listed in today’s presentation and will be graded as follows:</a:t>
            </a:r>
          </a:p>
          <a:p>
            <a:pPr marL="115888" fontAlgn="auto">
              <a:spcAft>
                <a:spcPts val="0"/>
              </a:spcAft>
              <a:buClr>
                <a:srgbClr val="C00000"/>
              </a:buClr>
              <a:defRPr/>
            </a:pPr>
            <a:endParaRPr lang="en-US" dirty="0"/>
          </a:p>
          <a:p>
            <a:pPr fontAlgn="auto">
              <a:spcAft>
                <a:spcPts val="0"/>
              </a:spcAft>
              <a:buFont typeface="Georgia" pitchFamily="18" charset="0"/>
              <a:buNone/>
              <a:defRPr/>
            </a:pPr>
            <a:endParaRPr lang="en-US" dirty="0"/>
          </a:p>
        </p:txBody>
      </p:sp>
      <p:graphicFrame>
        <p:nvGraphicFramePr>
          <p:cNvPr id="5" name="Group 34">
            <a:extLst>
              <a:ext uri="{FF2B5EF4-FFF2-40B4-BE49-F238E27FC236}">
                <a16:creationId xmlns:a16="http://schemas.microsoft.com/office/drawing/2014/main" id="{275B42D9-33A2-47FC-89EF-D16213CC7641}"/>
              </a:ext>
            </a:extLst>
          </p:cNvPr>
          <p:cNvGraphicFramePr>
            <a:graphicFrameLocks/>
          </p:cNvGraphicFramePr>
          <p:nvPr>
            <p:extLst>
              <p:ext uri="{D42A27DB-BD31-4B8C-83A1-F6EECF244321}">
                <p14:modId xmlns:p14="http://schemas.microsoft.com/office/powerpoint/2010/main" val="3156768113"/>
              </p:ext>
            </p:extLst>
          </p:nvPr>
        </p:nvGraphicFramePr>
        <p:xfrm>
          <a:off x="2209800" y="2743200"/>
          <a:ext cx="8077200" cy="3683001"/>
        </p:xfrm>
        <a:graphic>
          <a:graphicData uri="http://schemas.openxmlformats.org/drawingml/2006/table">
            <a:tbl>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4905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rPr>
                        <a:t>Levels of Assessment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rPr>
                        <a:t>Interpretation of Level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64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rgbClr val="008000"/>
                          </a:solidFill>
                          <a:effectLst/>
                          <a:latin typeface="Arial" charset="0"/>
                        </a:rPr>
                        <a:t>4 - Excellent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Arial" charset="0"/>
                        </a:rPr>
                        <a:t>Exceeds engineering notebook guidelines.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599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rgbClr val="0000FF"/>
                          </a:solidFill>
                          <a:effectLst/>
                          <a:latin typeface="Arial" charset="0"/>
                        </a:rPr>
                        <a:t>3 - Good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Arial" charset="0"/>
                        </a:rPr>
                        <a:t>Meeting engineering guidelines. No need for additional assistance at this time, although some areas as indicated, could be improved.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1848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853299F-41CE-4BCB-8B75-ABF0E6152D22}"/>
              </a:ext>
            </a:extLst>
          </p:cNvPr>
          <p:cNvSpPr>
            <a:spLocks noGrp="1"/>
          </p:cNvSpPr>
          <p:nvPr>
            <p:ph type="title"/>
          </p:nvPr>
        </p:nvSpPr>
        <p:spPr/>
        <p:txBody>
          <a:bodyPr/>
          <a:lstStyle/>
          <a:p>
            <a:pPr fontAlgn="auto">
              <a:spcAft>
                <a:spcPts val="0"/>
              </a:spcAft>
              <a:defRPr/>
            </a:pPr>
            <a:r>
              <a:rPr lang="en-US" dirty="0"/>
              <a:t>Rubrics for Grading the Engineering Notebook</a:t>
            </a:r>
          </a:p>
        </p:txBody>
      </p:sp>
      <p:sp>
        <p:nvSpPr>
          <p:cNvPr id="21507" name="Content Placeholder 2">
            <a:extLst>
              <a:ext uri="{FF2B5EF4-FFF2-40B4-BE49-F238E27FC236}">
                <a16:creationId xmlns:a16="http://schemas.microsoft.com/office/drawing/2014/main" id="{16CF78C4-1DC9-4CB6-A500-376278169584}"/>
              </a:ext>
            </a:extLst>
          </p:cNvPr>
          <p:cNvSpPr>
            <a:spLocks noGrp="1"/>
          </p:cNvSpPr>
          <p:nvPr>
            <p:ph sz="half" idx="1"/>
          </p:nvPr>
        </p:nvSpPr>
        <p:spPr/>
        <p:txBody>
          <a:bodyPr/>
          <a:lstStyle/>
          <a:p>
            <a:pPr marL="115888" fontAlgn="auto">
              <a:spcAft>
                <a:spcPts val="0"/>
              </a:spcAft>
              <a:buClr>
                <a:srgbClr val="C00000"/>
              </a:buClr>
              <a:defRPr/>
            </a:pPr>
            <a:r>
              <a:rPr lang="en-US" dirty="0"/>
              <a:t>Engineering Notebooks should follow the hints listed in today’s presentation and will be graded as follows:</a:t>
            </a:r>
          </a:p>
          <a:p>
            <a:pPr marL="115888" fontAlgn="auto">
              <a:spcAft>
                <a:spcPts val="0"/>
              </a:spcAft>
              <a:buClr>
                <a:srgbClr val="C00000"/>
              </a:buClr>
              <a:defRPr/>
            </a:pPr>
            <a:endParaRPr lang="en-US" dirty="0"/>
          </a:p>
          <a:p>
            <a:pPr fontAlgn="auto">
              <a:spcAft>
                <a:spcPts val="0"/>
              </a:spcAft>
              <a:buFont typeface="Georgia" pitchFamily="18" charset="0"/>
              <a:buNone/>
              <a:defRPr/>
            </a:pPr>
            <a:endParaRPr lang="en-US" dirty="0"/>
          </a:p>
        </p:txBody>
      </p:sp>
      <p:graphicFrame>
        <p:nvGraphicFramePr>
          <p:cNvPr id="6" name="Group 32">
            <a:extLst>
              <a:ext uri="{FF2B5EF4-FFF2-40B4-BE49-F238E27FC236}">
                <a16:creationId xmlns:a16="http://schemas.microsoft.com/office/drawing/2014/main" id="{9ABF0B7D-6F95-46E0-A81D-C421835BF577}"/>
              </a:ext>
            </a:extLst>
          </p:cNvPr>
          <p:cNvGraphicFramePr>
            <a:graphicFrameLocks/>
          </p:cNvGraphicFramePr>
          <p:nvPr>
            <p:extLst>
              <p:ext uri="{D42A27DB-BD31-4B8C-83A1-F6EECF244321}">
                <p14:modId xmlns:p14="http://schemas.microsoft.com/office/powerpoint/2010/main" val="3258146543"/>
              </p:ext>
            </p:extLst>
          </p:nvPr>
        </p:nvGraphicFramePr>
        <p:xfrm>
          <a:off x="2209800" y="3068638"/>
          <a:ext cx="8077200" cy="3184790"/>
        </p:xfrm>
        <a:graphic>
          <a:graphicData uri="http://schemas.openxmlformats.org/drawingml/2006/table">
            <a:tbl>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53308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rPr>
                        <a:t>Levels of Assessment</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rPr>
                        <a:t>Interpretation of Level</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5144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rgbClr val="800000"/>
                          </a:solidFill>
                          <a:effectLst/>
                          <a:latin typeface="Arial" charset="0"/>
                        </a:rPr>
                        <a:t>2 – Needs Improvement</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Arial" charset="0"/>
                        </a:rPr>
                        <a:t>Falls below engineering notebook guidelines. Demonstrates limited effectiveness, additional assistance and/or resource utilization is needed for improvement.</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0517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853299F-41CE-4BCB-8B75-ABF0E6152D22}"/>
              </a:ext>
            </a:extLst>
          </p:cNvPr>
          <p:cNvSpPr>
            <a:spLocks noGrp="1"/>
          </p:cNvSpPr>
          <p:nvPr>
            <p:ph type="title"/>
          </p:nvPr>
        </p:nvSpPr>
        <p:spPr/>
        <p:txBody>
          <a:bodyPr/>
          <a:lstStyle/>
          <a:p>
            <a:pPr fontAlgn="auto">
              <a:spcAft>
                <a:spcPts val="0"/>
              </a:spcAft>
              <a:defRPr/>
            </a:pPr>
            <a:r>
              <a:rPr lang="en-US" dirty="0"/>
              <a:t>Rubrics for Grading the Engineering Notebook</a:t>
            </a:r>
          </a:p>
        </p:txBody>
      </p:sp>
      <p:sp>
        <p:nvSpPr>
          <p:cNvPr id="21507" name="Content Placeholder 2">
            <a:extLst>
              <a:ext uri="{FF2B5EF4-FFF2-40B4-BE49-F238E27FC236}">
                <a16:creationId xmlns:a16="http://schemas.microsoft.com/office/drawing/2014/main" id="{16CF78C4-1DC9-4CB6-A500-376278169584}"/>
              </a:ext>
            </a:extLst>
          </p:cNvPr>
          <p:cNvSpPr>
            <a:spLocks noGrp="1"/>
          </p:cNvSpPr>
          <p:nvPr>
            <p:ph sz="half" idx="1"/>
          </p:nvPr>
        </p:nvSpPr>
        <p:spPr/>
        <p:txBody>
          <a:bodyPr/>
          <a:lstStyle/>
          <a:p>
            <a:pPr marL="115888" fontAlgn="auto">
              <a:spcAft>
                <a:spcPts val="0"/>
              </a:spcAft>
              <a:buClr>
                <a:srgbClr val="C00000"/>
              </a:buClr>
              <a:defRPr/>
            </a:pPr>
            <a:r>
              <a:rPr lang="en-US" dirty="0"/>
              <a:t>Engineering Notebooks should follow the hints listed in today’s presentation and will be graded as follows:</a:t>
            </a:r>
          </a:p>
          <a:p>
            <a:pPr marL="115888" fontAlgn="auto">
              <a:spcAft>
                <a:spcPts val="0"/>
              </a:spcAft>
              <a:buClr>
                <a:srgbClr val="C00000"/>
              </a:buClr>
              <a:defRPr/>
            </a:pPr>
            <a:endParaRPr lang="en-US" dirty="0"/>
          </a:p>
          <a:p>
            <a:pPr fontAlgn="auto">
              <a:spcAft>
                <a:spcPts val="0"/>
              </a:spcAft>
              <a:buFont typeface="Georgia" pitchFamily="18" charset="0"/>
              <a:buNone/>
              <a:defRPr/>
            </a:pPr>
            <a:endParaRPr lang="en-US" dirty="0"/>
          </a:p>
        </p:txBody>
      </p:sp>
      <p:graphicFrame>
        <p:nvGraphicFramePr>
          <p:cNvPr id="5" name="Group 28">
            <a:extLst>
              <a:ext uri="{FF2B5EF4-FFF2-40B4-BE49-F238E27FC236}">
                <a16:creationId xmlns:a16="http://schemas.microsoft.com/office/drawing/2014/main" id="{6D989FED-B3F1-441F-8850-68E9D1D03060}"/>
              </a:ext>
            </a:extLst>
          </p:cNvPr>
          <p:cNvGraphicFramePr>
            <a:graphicFrameLocks/>
          </p:cNvGraphicFramePr>
          <p:nvPr>
            <p:extLst>
              <p:ext uri="{D42A27DB-BD31-4B8C-83A1-F6EECF244321}">
                <p14:modId xmlns:p14="http://schemas.microsoft.com/office/powerpoint/2010/main" val="2585451835"/>
              </p:ext>
            </p:extLst>
          </p:nvPr>
        </p:nvGraphicFramePr>
        <p:xfrm>
          <a:off x="2209800" y="3108325"/>
          <a:ext cx="8077200" cy="2911474"/>
        </p:xfrm>
        <a:graphic>
          <a:graphicData uri="http://schemas.openxmlformats.org/drawingml/2006/table">
            <a:tbl>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533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rPr>
                        <a:t>Levels of Assessment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rPr>
                        <a:t>Interpretation of Level</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897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accent2"/>
                          </a:solidFill>
                          <a:effectLst/>
                          <a:latin typeface="Arial" charset="0"/>
                        </a:rPr>
                        <a:t>1- Not Effective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Arial" charset="0"/>
                        </a:rPr>
                        <a:t>A great deal of assistance and/or resource utilization are of immediate need.</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97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rPr>
                        <a:t>N/A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Arial" charset="0"/>
                        </a:rPr>
                        <a:t>Does not apply to the engineering notebook guidelines being reviewed.</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81380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775BC7E-EEF4-478A-80D8-5370E0027FE4}"/>
              </a:ext>
            </a:extLst>
          </p:cNvPr>
          <p:cNvSpPr>
            <a:spLocks noGrp="1" noChangeArrowheads="1"/>
          </p:cNvSpPr>
          <p:nvPr>
            <p:ph type="title"/>
          </p:nvPr>
        </p:nvSpPr>
        <p:spPr/>
        <p:txBody>
          <a:bodyPr/>
          <a:lstStyle/>
          <a:p>
            <a:pPr fontAlgn="auto">
              <a:spcAft>
                <a:spcPts val="0"/>
              </a:spcAft>
              <a:defRPr/>
            </a:pPr>
            <a:r>
              <a:rPr lang="en-US" sz="3800" dirty="0"/>
              <a:t>Assignment: The Engineering Notebook</a:t>
            </a:r>
          </a:p>
        </p:txBody>
      </p:sp>
      <p:sp>
        <p:nvSpPr>
          <p:cNvPr id="38915" name="Rectangle 3">
            <a:extLst>
              <a:ext uri="{FF2B5EF4-FFF2-40B4-BE49-F238E27FC236}">
                <a16:creationId xmlns:a16="http://schemas.microsoft.com/office/drawing/2014/main" id="{66A2BCAF-0C8F-4118-A6F7-9FF280C9E69B}"/>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Discuss the type of Engineering Notebook your class will use.</a:t>
            </a:r>
          </a:p>
          <a:p>
            <a:pPr lvl="1"/>
            <a:r>
              <a:rPr lang="en-US" altLang="en-US" dirty="0"/>
              <a:t>Ask any questions you may have concerning the Engineering Notebook Hints and Grading Rubrics.</a:t>
            </a:r>
          </a:p>
          <a:p>
            <a:pPr lvl="1"/>
            <a:r>
              <a:rPr lang="en-US" altLang="en-US" dirty="0"/>
              <a:t>Purchase the Engineering Notebook.</a:t>
            </a:r>
          </a:p>
          <a:p>
            <a:pPr lvl="1"/>
            <a:r>
              <a:rPr lang="en-US" altLang="en-US" dirty="0"/>
              <a:t>Each week your teacher will randomly select Engineering Notebooks for grading.</a:t>
            </a:r>
          </a:p>
          <a:p>
            <a:pPr lvl="1"/>
            <a:r>
              <a:rPr lang="en-US" altLang="en-US" dirty="0"/>
              <a:t>Remember to make sure your Engineering Notebook is updated daily.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7F1826E-05AC-491C-9BBA-7827A1B8B4A1}"/>
              </a:ext>
            </a:extLst>
          </p:cNvPr>
          <p:cNvSpPr>
            <a:spLocks noGrp="1" noChangeArrowheads="1"/>
          </p:cNvSpPr>
          <p:nvPr>
            <p:ph type="title"/>
          </p:nvPr>
        </p:nvSpPr>
        <p:spPr/>
        <p:txBody>
          <a:bodyPr/>
          <a:lstStyle/>
          <a:p>
            <a:pPr fontAlgn="auto">
              <a:spcAft>
                <a:spcPts val="0"/>
              </a:spcAft>
              <a:defRPr/>
            </a:pPr>
            <a:r>
              <a:rPr lang="en-US"/>
              <a:t>References</a:t>
            </a:r>
          </a:p>
        </p:txBody>
      </p:sp>
      <p:sp>
        <p:nvSpPr>
          <p:cNvPr id="39939" name="Rectangle 3">
            <a:extLst>
              <a:ext uri="{FF2B5EF4-FFF2-40B4-BE49-F238E27FC236}">
                <a16:creationId xmlns:a16="http://schemas.microsoft.com/office/drawing/2014/main" id="{9C1BB270-EB19-4BD5-93CF-5B7F248E858E}"/>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endParaRPr lang="en-US" altLang="en-US" sz="800" dirty="0"/>
          </a:p>
          <a:p>
            <a:pPr lvl="1"/>
            <a:r>
              <a:rPr lang="en-US" altLang="en-US" dirty="0"/>
              <a:t>Define.com </a:t>
            </a:r>
            <a:r>
              <a:rPr lang="en-US" altLang="en-US" sz="2400" i="1" dirty="0">
                <a:hlinkClick r:id="rId2"/>
              </a:rPr>
              <a:t>http://define.com</a:t>
            </a:r>
            <a:endParaRPr lang="en-US" altLang="en-US" sz="2400" i="1" dirty="0"/>
          </a:p>
          <a:p>
            <a:pPr lvl="1"/>
            <a:r>
              <a:rPr lang="en-US" altLang="en-US" dirty="0"/>
              <a:t>ClipArt </a:t>
            </a:r>
            <a:r>
              <a:rPr lang="en-US" altLang="en-US" i="1" dirty="0">
                <a:hlinkClick r:id="rId3"/>
              </a:rPr>
              <a:t>http://www.clipart.com/en/</a:t>
            </a:r>
            <a:endParaRPr lang="en-US" altLang="en-US" i="1" dirty="0"/>
          </a:p>
          <a:p>
            <a:pPr lvl="1"/>
            <a:r>
              <a:rPr lang="en-US" altLang="en-US" dirty="0"/>
              <a:t>Microsoft Bing.com Research </a:t>
            </a:r>
            <a:r>
              <a:rPr lang="en-US" altLang="en-US" i="1" dirty="0">
                <a:hlinkClick r:id="rId4"/>
              </a:rPr>
              <a:t>http://bing.com</a:t>
            </a:r>
            <a:endParaRPr lang="en-US" altLang="en-US" i="1" dirty="0"/>
          </a:p>
          <a:p>
            <a:pPr lvl="1"/>
            <a:endParaRPr lang="en-US" altLang="en-US" i="1" dirty="0"/>
          </a:p>
          <a:p>
            <a:pPr lvl="1"/>
            <a:endParaRPr lang="en-US" altLang="en-US" dirty="0"/>
          </a:p>
          <a:p>
            <a:pPr lvl="1"/>
            <a:endParaRPr lang="en-US" altLang="en-US" dirty="0"/>
          </a:p>
          <a:p>
            <a:pPr lvl="1" algn="just"/>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C1B1B6F-0793-4D09-AF42-DC0A72979B07}"/>
              </a:ext>
            </a:extLst>
          </p:cNvPr>
          <p:cNvSpPr>
            <a:spLocks noGrp="1" noChangeArrowheads="1"/>
          </p:cNvSpPr>
          <p:nvPr>
            <p:ph type="title"/>
          </p:nvPr>
        </p:nvSpPr>
        <p:spPr/>
        <p:txBody>
          <a:bodyPr/>
          <a:lstStyle/>
          <a:p>
            <a:pPr fontAlgn="auto">
              <a:spcAft>
                <a:spcPts val="0"/>
              </a:spcAft>
              <a:defRPr/>
            </a:pPr>
            <a:r>
              <a:rPr lang="en-US"/>
              <a:t>Introduction</a:t>
            </a:r>
          </a:p>
        </p:txBody>
      </p:sp>
      <p:sp>
        <p:nvSpPr>
          <p:cNvPr id="18435" name="Rectangle 9">
            <a:extLst>
              <a:ext uri="{FF2B5EF4-FFF2-40B4-BE49-F238E27FC236}">
                <a16:creationId xmlns:a16="http://schemas.microsoft.com/office/drawing/2014/main" id="{CE16071A-7230-41D3-81B5-86B385328CF7}"/>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The purpose of this lesson is to define the Engineering Notebook and provide hints for maintaining your Engineering Notebook.</a:t>
            </a:r>
          </a:p>
          <a:p>
            <a:pPr lvl="1"/>
            <a:r>
              <a:rPr lang="en-US" altLang="en-US" dirty="0"/>
              <a:t>Each student is required to purchase and maintain an Engineering Notebook throughout this course.</a:t>
            </a:r>
          </a:p>
          <a:p>
            <a:pPr lvl="1" algn="just"/>
            <a:endParaRPr lang="en-US" altLang="en-US" dirty="0"/>
          </a:p>
          <a:p>
            <a:pPr lvl="1" algn="just"/>
            <a:endParaRPr lang="en-US" altLang="en-US" dirty="0"/>
          </a:p>
          <a:p>
            <a:pPr lvl="1" algn="just"/>
            <a:endParaRPr lang="en-US" altLang="en-US" dirty="0"/>
          </a:p>
          <a:p>
            <a:pPr lvl="1" algn="just"/>
            <a:endParaRPr lang="en-US" altLang="en-US" dirty="0"/>
          </a:p>
          <a:p>
            <a:pPr lvl="1" algn="just"/>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7456CBC-E722-4D4C-80D9-305BE6619963}"/>
              </a:ext>
            </a:extLst>
          </p:cNvPr>
          <p:cNvSpPr>
            <a:spLocks noGrp="1" noChangeArrowheads="1"/>
          </p:cNvSpPr>
          <p:nvPr>
            <p:ph type="title"/>
          </p:nvPr>
        </p:nvSpPr>
        <p:spPr/>
        <p:txBody>
          <a:bodyPr/>
          <a:lstStyle/>
          <a:p>
            <a:pPr fontAlgn="auto">
              <a:spcAft>
                <a:spcPts val="0"/>
              </a:spcAft>
              <a:defRPr/>
            </a:pPr>
            <a:r>
              <a:rPr lang="en-US"/>
              <a:t>Technical Communication</a:t>
            </a:r>
          </a:p>
        </p:txBody>
      </p:sp>
      <p:sp>
        <p:nvSpPr>
          <p:cNvPr id="19459" name="Rectangle 3">
            <a:extLst>
              <a:ext uri="{FF2B5EF4-FFF2-40B4-BE49-F238E27FC236}">
                <a16:creationId xmlns:a16="http://schemas.microsoft.com/office/drawing/2014/main" id="{BFA8C3B9-7E50-4264-A4F3-5F2E8197F77A}"/>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altLang="en-US" dirty="0">
                <a:highlight>
                  <a:srgbClr val="FFFF00"/>
                </a:highlight>
              </a:rPr>
              <a:t>130.362.2</a:t>
            </a:r>
            <a:r>
              <a:rPr lang="en-US" altLang="en-US" dirty="0"/>
              <a:t> The student presents conclusions, research findings, and designs using a variety of media throughout the course. The student is expected to:</a:t>
            </a:r>
          </a:p>
          <a:p>
            <a:endParaRPr lang="en-US" altLang="en-US" sz="900" dirty="0"/>
          </a:p>
          <a:p>
            <a:r>
              <a:rPr lang="en-US" altLang="en-US" dirty="0"/>
              <a:t>(B) Maintain a design and computation engineering notebook.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8B30-EAB7-42E7-AE9F-ECFDE0182AB7}"/>
              </a:ext>
            </a:extLst>
          </p:cNvPr>
          <p:cNvSpPr>
            <a:spLocks noGrp="1"/>
          </p:cNvSpPr>
          <p:nvPr>
            <p:ph type="title"/>
          </p:nvPr>
        </p:nvSpPr>
        <p:spPr/>
        <p:txBody>
          <a:bodyPr/>
          <a:lstStyle/>
          <a:p>
            <a:r>
              <a:rPr lang="en-US" dirty="0"/>
              <a:t>Technical Terms and Definitions</a:t>
            </a:r>
          </a:p>
        </p:txBody>
      </p:sp>
      <p:sp>
        <p:nvSpPr>
          <p:cNvPr id="3" name="Content Placeholder 2">
            <a:extLst>
              <a:ext uri="{FF2B5EF4-FFF2-40B4-BE49-F238E27FC236}">
                <a16:creationId xmlns:a16="http://schemas.microsoft.com/office/drawing/2014/main" id="{B00754C1-3FE9-4DB7-ADF3-A0B8F66493CC}"/>
              </a:ext>
            </a:extLst>
          </p:cNvPr>
          <p:cNvSpPr>
            <a:spLocks noGrp="1"/>
          </p:cNvSpPr>
          <p:nvPr>
            <p:ph sz="half" idx="1"/>
          </p:nvPr>
        </p:nvSpPr>
        <p:spPr>
          <a:xfrm>
            <a:off x="740664" y="1420420"/>
            <a:ext cx="11055750" cy="1097592"/>
          </a:xfrm>
        </p:spPr>
        <p:txBody>
          <a:bodyPr/>
          <a:lstStyle/>
          <a:p>
            <a:r>
              <a:rPr lang="en-US" dirty="0"/>
              <a:t>The terms and definitions listed below are discussed in this lesson. Please review before proceeding with this lesson. </a:t>
            </a:r>
          </a:p>
          <a:p>
            <a:endParaRPr lang="en-US" dirty="0"/>
          </a:p>
          <a:p>
            <a:endParaRPr lang="en-US" dirty="0"/>
          </a:p>
          <a:p>
            <a:endParaRPr lang="en-US" dirty="0"/>
          </a:p>
        </p:txBody>
      </p:sp>
      <p:graphicFrame>
        <p:nvGraphicFramePr>
          <p:cNvPr id="4" name="Group 71">
            <a:extLst>
              <a:ext uri="{FF2B5EF4-FFF2-40B4-BE49-F238E27FC236}">
                <a16:creationId xmlns:a16="http://schemas.microsoft.com/office/drawing/2014/main" id="{294A4C16-D6F3-492A-9FCC-E72D20C85C2B}"/>
              </a:ext>
            </a:extLst>
          </p:cNvPr>
          <p:cNvGraphicFramePr>
            <a:graphicFrameLocks/>
          </p:cNvGraphicFramePr>
          <p:nvPr>
            <p:extLst>
              <p:ext uri="{D42A27DB-BD31-4B8C-83A1-F6EECF244321}">
                <p14:modId xmlns:p14="http://schemas.microsoft.com/office/powerpoint/2010/main" val="1856121477"/>
              </p:ext>
            </p:extLst>
          </p:nvPr>
        </p:nvGraphicFramePr>
        <p:xfrm>
          <a:off x="2286000" y="2895600"/>
          <a:ext cx="7848600" cy="3440120"/>
        </p:xfrm>
        <a:graphic>
          <a:graphicData uri="http://schemas.openxmlformats.org/drawingml/2006/table">
            <a:tbl>
              <a:tblPr/>
              <a:tblGrid>
                <a:gridCol w="25146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5413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rPr>
                        <a:t>Terms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a:ln>
                            <a:noFill/>
                          </a:ln>
                          <a:solidFill>
                            <a:schemeClr val="tx1"/>
                          </a:solidFill>
                          <a:effectLst/>
                          <a:latin typeface="Arial" charset="0"/>
                        </a:rPr>
                        <a:t>Definitions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871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b="0" i="0" u="none" strike="noStrike" cap="none" normalizeH="0" baseline="0" dirty="0">
                          <a:ln>
                            <a:noFill/>
                          </a:ln>
                          <a:solidFill>
                            <a:schemeClr val="tx1"/>
                          </a:solidFill>
                          <a:effectLst/>
                          <a:latin typeface="Arial" charset="0"/>
                        </a:rPr>
                        <a:t>Notes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lang="en-US" sz="2400" dirty="0"/>
                        <a:t>A</a:t>
                      </a:r>
                      <a:r>
                        <a:rPr lang="en-US" sz="2400" baseline="0" dirty="0"/>
                        <a:t> </a:t>
                      </a:r>
                      <a:r>
                        <a:rPr lang="en-US" sz="2400" dirty="0"/>
                        <a:t>record of something written down to assist the memory or for future reference.</a:t>
                      </a:r>
                      <a:endParaRPr kumimoji="0" lang="en-US" sz="2200" b="0" i="0" u="none" strike="noStrike" cap="none" normalizeH="0" baseline="0" dirty="0">
                        <a:ln>
                          <a:noFill/>
                        </a:ln>
                        <a:solidFill>
                          <a:schemeClr val="tx1"/>
                        </a:solidFill>
                        <a:effectLst/>
                        <a:latin typeface="Arial"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103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b="0" i="0" u="none" strike="noStrike" cap="none" normalizeH="0" baseline="0" dirty="0">
                          <a:ln>
                            <a:noFill/>
                          </a:ln>
                          <a:solidFill>
                            <a:schemeClr val="tx1"/>
                          </a:solidFill>
                          <a:effectLst/>
                          <a:latin typeface="Arial" charset="0"/>
                        </a:rPr>
                        <a:t>Sketches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lang="en-US" sz="2400" dirty="0"/>
                        <a:t>Rough designs, plans, or drafts, as of a product. </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905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b="0" i="0" u="none" strike="noStrike" cap="none" normalizeH="0" baseline="0" dirty="0">
                          <a:ln>
                            <a:noFill/>
                          </a:ln>
                          <a:solidFill>
                            <a:schemeClr val="tx1"/>
                          </a:solidFill>
                          <a:effectLst/>
                          <a:latin typeface="Arial" charset="0"/>
                        </a:rPr>
                        <a:t>Ideas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0" i="0" u="none" strike="noStrike" cap="none" normalizeH="0" baseline="0" dirty="0">
                        <a:ln>
                          <a:noFill/>
                        </a:ln>
                        <a:solidFill>
                          <a:schemeClr val="tx1"/>
                        </a:solidFill>
                        <a:effectLst/>
                        <a:latin typeface="Arial"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lang="en-US" sz="2400" dirty="0"/>
                        <a:t>A plan or purpose of action; intention;</a:t>
                      </a:r>
                      <a:r>
                        <a:rPr lang="en-US" sz="2400" baseline="0" dirty="0"/>
                        <a:t> design.</a:t>
                      </a:r>
                      <a:endParaRPr kumimoji="0" lang="en-US" sz="2200" b="0" i="0" u="none" strike="noStrike" cap="none" normalizeH="0" baseline="0" dirty="0">
                        <a:ln>
                          <a:noFill/>
                        </a:ln>
                        <a:solidFill>
                          <a:schemeClr val="tx1"/>
                        </a:solidFill>
                        <a:effectLst/>
                        <a:latin typeface="Arial"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61754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8B30-EAB7-42E7-AE9F-ECFDE0182AB7}"/>
              </a:ext>
            </a:extLst>
          </p:cNvPr>
          <p:cNvSpPr>
            <a:spLocks noGrp="1"/>
          </p:cNvSpPr>
          <p:nvPr>
            <p:ph type="title"/>
          </p:nvPr>
        </p:nvSpPr>
        <p:spPr/>
        <p:txBody>
          <a:bodyPr/>
          <a:lstStyle/>
          <a:p>
            <a:r>
              <a:rPr lang="en-US" dirty="0"/>
              <a:t>Technical Terms and Definitions</a:t>
            </a:r>
          </a:p>
        </p:txBody>
      </p:sp>
      <p:sp>
        <p:nvSpPr>
          <p:cNvPr id="3" name="Content Placeholder 2">
            <a:extLst>
              <a:ext uri="{FF2B5EF4-FFF2-40B4-BE49-F238E27FC236}">
                <a16:creationId xmlns:a16="http://schemas.microsoft.com/office/drawing/2014/main" id="{B00754C1-3FE9-4DB7-ADF3-A0B8F66493CC}"/>
              </a:ext>
            </a:extLst>
          </p:cNvPr>
          <p:cNvSpPr>
            <a:spLocks noGrp="1"/>
          </p:cNvSpPr>
          <p:nvPr>
            <p:ph sz="half" idx="1"/>
          </p:nvPr>
        </p:nvSpPr>
        <p:spPr>
          <a:xfrm>
            <a:off x="740664" y="1420420"/>
            <a:ext cx="11055750" cy="1097592"/>
          </a:xfrm>
        </p:spPr>
        <p:txBody>
          <a:bodyPr/>
          <a:lstStyle/>
          <a:p>
            <a:r>
              <a:rPr lang="en-US" dirty="0"/>
              <a:t>The terms and definitions listed below are discussed in this lesson. Please review before proceeding with this lesson. </a:t>
            </a:r>
          </a:p>
          <a:p>
            <a:endParaRPr lang="en-US" dirty="0"/>
          </a:p>
          <a:p>
            <a:endParaRPr lang="en-US" dirty="0"/>
          </a:p>
        </p:txBody>
      </p:sp>
      <p:graphicFrame>
        <p:nvGraphicFramePr>
          <p:cNvPr id="5" name="Group 22">
            <a:extLst>
              <a:ext uri="{FF2B5EF4-FFF2-40B4-BE49-F238E27FC236}">
                <a16:creationId xmlns:a16="http://schemas.microsoft.com/office/drawing/2014/main" id="{7B3E7AD4-D525-4A99-A3E4-F9911F530E94}"/>
              </a:ext>
            </a:extLst>
          </p:cNvPr>
          <p:cNvGraphicFramePr>
            <a:graphicFrameLocks/>
          </p:cNvGraphicFramePr>
          <p:nvPr>
            <p:extLst>
              <p:ext uri="{D42A27DB-BD31-4B8C-83A1-F6EECF244321}">
                <p14:modId xmlns:p14="http://schemas.microsoft.com/office/powerpoint/2010/main" val="4041106001"/>
              </p:ext>
            </p:extLst>
          </p:nvPr>
        </p:nvGraphicFramePr>
        <p:xfrm>
          <a:off x="2286000" y="2971800"/>
          <a:ext cx="7848600" cy="3497483"/>
        </p:xfrm>
        <a:graphic>
          <a:graphicData uri="http://schemas.openxmlformats.org/drawingml/2006/table">
            <a:tbl>
              <a:tblPr/>
              <a:tblGrid>
                <a:gridCol w="25146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54106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rPr>
                        <a:t>Terms</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a:ln>
                            <a:noFill/>
                          </a:ln>
                          <a:solidFill>
                            <a:schemeClr val="tx1"/>
                          </a:solidFill>
                          <a:effectLst/>
                          <a:latin typeface="Arial" charset="0"/>
                        </a:rPr>
                        <a:t>Definitions</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715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b="0" i="0" u="none" strike="noStrike" cap="none" normalizeH="0" baseline="0" dirty="0">
                          <a:ln>
                            <a:noFill/>
                          </a:ln>
                          <a:solidFill>
                            <a:schemeClr val="tx1"/>
                          </a:solidFill>
                          <a:effectLst/>
                          <a:latin typeface="Arial" charset="0"/>
                        </a:rPr>
                        <a:t>Contacts</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b="0" i="0" u="none" strike="noStrike" cap="none" normalizeH="0" baseline="0" dirty="0">
                          <a:ln>
                            <a:noFill/>
                          </a:ln>
                          <a:solidFill>
                            <a:schemeClr val="tx1"/>
                          </a:solidFill>
                          <a:effectLst/>
                          <a:latin typeface="Arial" charset="0"/>
                        </a:rPr>
                        <a:t>Communicative interactions are recorded in the Engineering Notebook </a:t>
                      </a:r>
                      <a:r>
                        <a:rPr lang="en-US" sz="2200" dirty="0">
                          <a:latin typeface="Arial" pitchFamily="34" charset="0"/>
                          <a:cs typeface="Arial" pitchFamily="34" charset="0"/>
                        </a:rPr>
                        <a:t>(i.e., who, when and what was discussed).</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715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b="0" i="0" u="none" strike="noStrike" cap="none" normalizeH="0" baseline="0" dirty="0">
                          <a:ln>
                            <a:noFill/>
                          </a:ln>
                          <a:solidFill>
                            <a:schemeClr val="tx1"/>
                          </a:solidFill>
                          <a:effectLst/>
                          <a:latin typeface="Arial" charset="0"/>
                        </a:rPr>
                        <a:t>Websites</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lang="en-US" sz="2200" dirty="0">
                          <a:latin typeface="Arial" pitchFamily="34" charset="0"/>
                          <a:cs typeface="Arial" pitchFamily="34" charset="0"/>
                        </a:rPr>
                        <a:t>The connected group of pages on the World Wide Web used to research the engineering idea</a:t>
                      </a:r>
                      <a:r>
                        <a:rPr lang="en-US" sz="2200" baseline="0" dirty="0">
                          <a:latin typeface="Arial" pitchFamily="34" charset="0"/>
                          <a:cs typeface="Arial" pitchFamily="34" charset="0"/>
                        </a:rPr>
                        <a:t> and design.</a:t>
                      </a:r>
                      <a:endParaRPr kumimoji="0" lang="en-US" sz="2200" b="0" i="0" u="none" strike="noStrike" cap="none" normalizeH="0" baseline="0" dirty="0">
                        <a:ln>
                          <a:noFill/>
                        </a:ln>
                        <a:solidFill>
                          <a:srgbClr val="000000"/>
                        </a:solidFill>
                        <a:effectLst/>
                        <a:latin typeface="Arial" pitchFamily="34" charset="0"/>
                        <a:cs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189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b="0" i="0" u="none" strike="noStrike" cap="none" normalizeH="0" baseline="0" dirty="0">
                          <a:ln>
                            <a:noFill/>
                          </a:ln>
                          <a:solidFill>
                            <a:schemeClr val="tx1"/>
                          </a:solidFill>
                          <a:effectLst/>
                          <a:latin typeface="Arial" charset="0"/>
                        </a:rPr>
                        <a:t>Pictures</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b="0" i="0" u="none" strike="noStrike" cap="none" normalizeH="0" baseline="0" dirty="0">
                          <a:ln>
                            <a:noFill/>
                          </a:ln>
                          <a:solidFill>
                            <a:schemeClr val="tx1"/>
                          </a:solidFill>
                          <a:effectLst/>
                          <a:latin typeface="Arial" charset="0"/>
                        </a:rPr>
                        <a:t>Visual representations or mental images of the engineering idea.</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026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8B30-EAB7-42E7-AE9F-ECFDE0182AB7}"/>
              </a:ext>
            </a:extLst>
          </p:cNvPr>
          <p:cNvSpPr>
            <a:spLocks noGrp="1"/>
          </p:cNvSpPr>
          <p:nvPr>
            <p:ph type="title"/>
          </p:nvPr>
        </p:nvSpPr>
        <p:spPr/>
        <p:txBody>
          <a:bodyPr/>
          <a:lstStyle/>
          <a:p>
            <a:r>
              <a:rPr lang="en-US" dirty="0"/>
              <a:t>Technical Terms and Definitions</a:t>
            </a:r>
          </a:p>
        </p:txBody>
      </p:sp>
      <p:sp>
        <p:nvSpPr>
          <p:cNvPr id="3" name="Content Placeholder 2">
            <a:extLst>
              <a:ext uri="{FF2B5EF4-FFF2-40B4-BE49-F238E27FC236}">
                <a16:creationId xmlns:a16="http://schemas.microsoft.com/office/drawing/2014/main" id="{B00754C1-3FE9-4DB7-ADF3-A0B8F66493CC}"/>
              </a:ext>
            </a:extLst>
          </p:cNvPr>
          <p:cNvSpPr>
            <a:spLocks noGrp="1"/>
          </p:cNvSpPr>
          <p:nvPr>
            <p:ph sz="half" idx="1"/>
          </p:nvPr>
        </p:nvSpPr>
        <p:spPr>
          <a:xfrm>
            <a:off x="740664" y="1420420"/>
            <a:ext cx="11055750" cy="1097592"/>
          </a:xfrm>
        </p:spPr>
        <p:txBody>
          <a:bodyPr/>
          <a:lstStyle/>
          <a:p>
            <a:r>
              <a:rPr lang="en-US" dirty="0"/>
              <a:t>The terms and definitions listed below are discussed in this lesson. Please review before proceeding with this lesson. </a:t>
            </a:r>
          </a:p>
          <a:p>
            <a:endParaRPr lang="en-US" dirty="0"/>
          </a:p>
          <a:p>
            <a:endParaRPr lang="en-US" dirty="0"/>
          </a:p>
        </p:txBody>
      </p:sp>
      <p:graphicFrame>
        <p:nvGraphicFramePr>
          <p:cNvPr id="6" name="Group 57">
            <a:extLst>
              <a:ext uri="{FF2B5EF4-FFF2-40B4-BE49-F238E27FC236}">
                <a16:creationId xmlns:a16="http://schemas.microsoft.com/office/drawing/2014/main" id="{2878EAB5-D275-4B88-BBBF-ED9E0D466F02}"/>
              </a:ext>
            </a:extLst>
          </p:cNvPr>
          <p:cNvGraphicFramePr>
            <a:graphicFrameLocks/>
          </p:cNvGraphicFramePr>
          <p:nvPr>
            <p:extLst>
              <p:ext uri="{D42A27DB-BD31-4B8C-83A1-F6EECF244321}">
                <p14:modId xmlns:p14="http://schemas.microsoft.com/office/powerpoint/2010/main" val="2113073357"/>
              </p:ext>
            </p:extLst>
          </p:nvPr>
        </p:nvGraphicFramePr>
        <p:xfrm>
          <a:off x="2286000" y="2819400"/>
          <a:ext cx="7848600" cy="3314837"/>
        </p:xfrm>
        <a:graphic>
          <a:graphicData uri="http://schemas.openxmlformats.org/drawingml/2006/table">
            <a:tbl>
              <a:tblPr/>
              <a:tblGrid>
                <a:gridCol w="25146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54118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rPr>
                        <a:t>Terms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rPr>
                        <a:t>Definitions</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7351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b="0" i="0" u="none" strike="noStrike" cap="none" normalizeH="0" baseline="0" dirty="0">
                          <a:ln>
                            <a:noFill/>
                          </a:ln>
                          <a:solidFill>
                            <a:schemeClr val="tx1"/>
                          </a:solidFill>
                          <a:effectLst/>
                          <a:latin typeface="Arial" charset="0"/>
                        </a:rPr>
                        <a:t>Research</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lang="en-US" sz="2200" dirty="0">
                          <a:latin typeface="Arial" pitchFamily="34" charset="0"/>
                          <a:cs typeface="Arial" pitchFamily="34" charset="0"/>
                        </a:rPr>
                        <a:t>Is the systematic process of collecting and analyzing information to increase our understanding of the engineering idea under study. It is the function of the researcher to contribute to the understanding of the engineering idea</a:t>
                      </a:r>
                      <a:r>
                        <a:rPr lang="en-US" sz="2200" baseline="0" dirty="0">
                          <a:latin typeface="Arial" pitchFamily="34" charset="0"/>
                          <a:cs typeface="Arial" pitchFamily="34" charset="0"/>
                        </a:rPr>
                        <a:t> </a:t>
                      </a:r>
                      <a:r>
                        <a:rPr lang="en-US" sz="2200" dirty="0">
                          <a:latin typeface="Arial" pitchFamily="34" charset="0"/>
                          <a:cs typeface="Arial" pitchFamily="34" charset="0"/>
                        </a:rPr>
                        <a:t>and to communicate that understanding to others. </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811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CEC436F-A5F2-498C-A3EC-88915780611F}"/>
              </a:ext>
            </a:extLst>
          </p:cNvPr>
          <p:cNvSpPr>
            <a:spLocks noGrp="1"/>
          </p:cNvSpPr>
          <p:nvPr>
            <p:ph type="title"/>
          </p:nvPr>
        </p:nvSpPr>
        <p:spPr/>
        <p:txBody>
          <a:bodyPr/>
          <a:lstStyle/>
          <a:p>
            <a:pPr fontAlgn="auto">
              <a:spcAft>
                <a:spcPts val="0"/>
              </a:spcAft>
              <a:defRPr/>
            </a:pPr>
            <a:r>
              <a:rPr lang="en-US"/>
              <a:t>What is the Engineering Notebook?</a:t>
            </a:r>
          </a:p>
        </p:txBody>
      </p:sp>
      <p:sp>
        <p:nvSpPr>
          <p:cNvPr id="23555" name="Content Placeholder 2">
            <a:extLst>
              <a:ext uri="{FF2B5EF4-FFF2-40B4-BE49-F238E27FC236}">
                <a16:creationId xmlns:a16="http://schemas.microsoft.com/office/drawing/2014/main" id="{6D260BDB-84A4-4C48-974F-5529BBE8578F}"/>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In industry, the Engineering Notebook is a legal document  used by engineers to protect their ideas.</a:t>
            </a:r>
          </a:p>
          <a:p>
            <a:pPr lvl="1"/>
            <a:r>
              <a:rPr lang="en-US" altLang="en-US" dirty="0"/>
              <a:t>It serves as the first way a unique idea gains protection.</a:t>
            </a:r>
          </a:p>
          <a:p>
            <a:pPr lvl="1"/>
            <a:r>
              <a:rPr lang="en-US" altLang="en-US" dirty="0"/>
              <a:t>It protects the rights of the engineer of the idea before a patent, trademark or copyright is documented. </a:t>
            </a:r>
          </a:p>
          <a:p>
            <a:pPr lvl="1"/>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1AC55E5-5166-4671-8080-5F1894FEF747}"/>
              </a:ext>
            </a:extLst>
          </p:cNvPr>
          <p:cNvSpPr>
            <a:spLocks noGrp="1"/>
          </p:cNvSpPr>
          <p:nvPr>
            <p:ph type="title"/>
          </p:nvPr>
        </p:nvSpPr>
        <p:spPr/>
        <p:txBody>
          <a:bodyPr/>
          <a:lstStyle/>
          <a:p>
            <a:pPr fontAlgn="auto">
              <a:spcAft>
                <a:spcPts val="0"/>
              </a:spcAft>
              <a:defRPr/>
            </a:pPr>
            <a:r>
              <a:rPr lang="en-US"/>
              <a:t>Engineers Will Record</a:t>
            </a:r>
          </a:p>
        </p:txBody>
      </p:sp>
      <p:sp>
        <p:nvSpPr>
          <p:cNvPr id="3" name="Content Placeholder 2">
            <a:extLst>
              <a:ext uri="{FF2B5EF4-FFF2-40B4-BE49-F238E27FC236}">
                <a16:creationId xmlns:a16="http://schemas.microsoft.com/office/drawing/2014/main" id="{18131AE1-13FC-4208-A54D-3163DDE789B7}"/>
              </a:ext>
            </a:extLst>
          </p:cNvPr>
          <p:cNvSpPr>
            <a:spLocks noGrp="1"/>
          </p:cNvSpPr>
          <p:nvPr>
            <p:ph sz="half" idx="1"/>
          </p:nvPr>
        </p:nvSpPr>
        <p:spPr/>
        <p:txBody>
          <a:bodyPr>
            <a:normAutofit/>
          </a:bodyPr>
          <a:lstStyle/>
          <a:p>
            <a:pPr marL="452628" lvl="1" fontAlgn="auto">
              <a:spcAft>
                <a:spcPts val="0"/>
              </a:spcAft>
              <a:buClr>
                <a:srgbClr val="C00000"/>
              </a:buClr>
              <a:defRPr/>
            </a:pPr>
            <a:r>
              <a:rPr lang="en-US" dirty="0"/>
              <a:t>For each idea, the engineer will record the who, what and when concerning the idea. </a:t>
            </a:r>
            <a:endParaRPr lang="en-US" sz="900" dirty="0"/>
          </a:p>
          <a:p>
            <a:pPr marL="365760" indent="-256032" fontAlgn="auto">
              <a:spcAft>
                <a:spcPts val="0"/>
              </a:spcAft>
              <a:buClr>
                <a:schemeClr val="accent3"/>
              </a:buClr>
              <a:buFont typeface="Arial" panose="020B0604020202020204" pitchFamily="34" charset="0"/>
              <a:buNone/>
              <a:defRPr/>
            </a:pPr>
            <a:endParaRPr lang="en-US" sz="900" dirty="0"/>
          </a:p>
          <a:p>
            <a:pPr marL="365760" indent="-256032" fontAlgn="auto">
              <a:spcAft>
                <a:spcPts val="0"/>
              </a:spcAft>
              <a:buClr>
                <a:schemeClr val="accent3"/>
              </a:buClr>
              <a:buFont typeface="Arial" panose="020B0604020202020204" pitchFamily="34" charset="0"/>
              <a:buNone/>
              <a:defRPr/>
            </a:pPr>
            <a:endParaRPr lang="en-US" sz="900" dirty="0"/>
          </a:p>
          <a:p>
            <a:pPr marL="365760" indent="-256032" fontAlgn="auto">
              <a:spcAft>
                <a:spcPts val="0"/>
              </a:spcAft>
              <a:buClr>
                <a:schemeClr val="accent3"/>
              </a:buClr>
              <a:buFont typeface="Arial" panose="020B0604020202020204" pitchFamily="34" charset="0"/>
              <a:buNone/>
              <a:defRPr/>
            </a:pPr>
            <a:endParaRPr lang="en-US" sz="900" dirty="0"/>
          </a:p>
        </p:txBody>
      </p:sp>
      <p:pic>
        <p:nvPicPr>
          <p:cNvPr id="24581" name="Picture 4" descr="32232593_thb_IDEAS.jpg">
            <a:extLst>
              <a:ext uri="{FF2B5EF4-FFF2-40B4-BE49-F238E27FC236}">
                <a16:creationId xmlns:a16="http://schemas.microsoft.com/office/drawing/2014/main" id="{37371C7B-56A8-4BA2-9B51-464F60D99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3460" y="2662190"/>
            <a:ext cx="29813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4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purl.org/dc/terms/"/>
    <ds:schemaRef ds:uri="http://www.w3.org/XML/1998/namespace"/>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05d88611-e516-4d1a-b12e-39107e78b3d0"/>
    <ds:schemaRef ds:uri="56ea17bb-c96d-4826-b465-01eec0dd23dd"/>
    <ds:schemaRef ds:uri="http://schemas.microsoft.com/sharepoint/v3"/>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82</TotalTime>
  <Words>1079</Words>
  <Application>Microsoft Office PowerPoint</Application>
  <PresentationFormat>Widescreen</PresentationFormat>
  <Paragraphs>135</Paragraphs>
  <Slides>23</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.AppleSystemUIFont</vt:lpstr>
      <vt:lpstr>Arial</vt:lpstr>
      <vt:lpstr>Calibri</vt:lpstr>
      <vt:lpstr>Georgia</vt:lpstr>
      <vt:lpstr>Open Sans</vt:lpstr>
      <vt:lpstr>Open Sans SemiBold</vt:lpstr>
      <vt:lpstr>Trebuchet MS</vt:lpstr>
      <vt:lpstr>Wingdings</vt:lpstr>
      <vt:lpstr>2_Office Theme</vt:lpstr>
      <vt:lpstr>3_Office Theme</vt:lpstr>
      <vt:lpstr>4_Office Theme</vt:lpstr>
      <vt:lpstr>PowerPoint Presentation</vt:lpstr>
      <vt:lpstr>PowerPoint Presentation</vt:lpstr>
      <vt:lpstr>Introduction</vt:lpstr>
      <vt:lpstr>Technical Communication</vt:lpstr>
      <vt:lpstr>Technical Terms and Definitions</vt:lpstr>
      <vt:lpstr>Technical Terms and Definitions</vt:lpstr>
      <vt:lpstr>Technical Terms and Definitions</vt:lpstr>
      <vt:lpstr>What is the Engineering Notebook?</vt:lpstr>
      <vt:lpstr>Engineers Will Record</vt:lpstr>
      <vt:lpstr>Who? - Engineering Notebook</vt:lpstr>
      <vt:lpstr>What? - Engineering Notebook </vt:lpstr>
      <vt:lpstr>When? – Engineering Notebook</vt:lpstr>
      <vt:lpstr>Engineering Notebook - Standard Page Layout</vt:lpstr>
      <vt:lpstr>Engineering Notebook Hints</vt:lpstr>
      <vt:lpstr>Engineering Notebook Hints</vt:lpstr>
      <vt:lpstr>Engineering Notebook Hints</vt:lpstr>
      <vt:lpstr>Engineering Notebook Hints</vt:lpstr>
      <vt:lpstr>Engineering Notebook Hints</vt:lpstr>
      <vt:lpstr>Rubrics for Grading the Engineering Notebook</vt:lpstr>
      <vt:lpstr>Rubrics for Grading the Engineering Notebook</vt:lpstr>
      <vt:lpstr>Rubrics for Grading the Engineering Notebook</vt:lpstr>
      <vt:lpstr>Assignment: The Engineering Notebook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25</cp:revision>
  <cp:lastPrinted>2017-07-07T16:17:37Z</cp:lastPrinted>
  <dcterms:created xsi:type="dcterms:W3CDTF">2017-07-11T23:58:30Z</dcterms:created>
  <dcterms:modified xsi:type="dcterms:W3CDTF">2017-07-24T20:48:04Z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