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sldIdLst>
    <p:sldId id="321" r:id="rId6"/>
    <p:sldId id="319" r:id="rId7"/>
    <p:sldId id="323" r:id="rId8"/>
    <p:sldId id="324" r:id="rId9"/>
    <p:sldId id="325" r:id="rId10"/>
    <p:sldId id="326" r:id="rId11"/>
    <p:sldId id="331" r:id="rId12"/>
    <p:sldId id="327" r:id="rId13"/>
    <p:sldId id="328" r:id="rId14"/>
    <p:sldId id="332" r:id="rId15"/>
    <p:sldId id="329" r:id="rId16"/>
    <p:sldId id="336" r:id="rId17"/>
    <p:sldId id="333" r:id="rId18"/>
    <p:sldId id="334" r:id="rId19"/>
    <p:sldId id="335" r:id="rId20"/>
    <p:sldId id="330" r:id="rId21"/>
    <p:sldId id="337" r:id="rId22"/>
    <p:sldId id="338"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5679" autoAdjust="0"/>
  </p:normalViewPr>
  <p:slideViewPr>
    <p:cSldViewPr snapToGrid="0">
      <p:cViewPr varScale="1">
        <p:scale>
          <a:sx n="74" d="100"/>
          <a:sy n="74" d="100"/>
        </p:scale>
        <p:origin x="1042" y="6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9489EA-2E45-47FB-8AAB-2D635120C0E9}" type="doc">
      <dgm:prSet loTypeId="urn:microsoft.com/office/officeart/2005/8/layout/process5" loCatId="process" qsTypeId="urn:microsoft.com/office/officeart/2005/8/quickstyle/3d2" qsCatId="3D" csTypeId="urn:microsoft.com/office/officeart/2005/8/colors/colorful1" csCatId="colorful" phldr="1"/>
      <dgm:spPr/>
      <dgm:t>
        <a:bodyPr/>
        <a:lstStyle/>
        <a:p>
          <a:endParaRPr lang="en-US"/>
        </a:p>
      </dgm:t>
    </dgm:pt>
    <dgm:pt modelId="{5EE52B19-91C5-4BBB-90CE-32E4A2751B3F}">
      <dgm:prSet phldrT="[Text]" custT="1"/>
      <dgm:spPr>
        <a:xfrm>
          <a:off x="1219194" y="3651"/>
          <a:ext cx="1943099" cy="1165859"/>
        </a:xfrm>
        <a:prstGeom prst="roundRect">
          <a:avLst>
            <a:gd name="adj" fmla="val 10000"/>
          </a:avLst>
        </a:prstGeom>
        <a:scene3d>
          <a:camera prst="orthographicFront"/>
          <a:lightRig rig="threePt" dir="t">
            <a:rot lat="0" lon="0" rev="7500000"/>
          </a:lightRig>
        </a:scene3d>
        <a:sp3d prstMaterial="plastic">
          <a:bevelT w="127000" h="25400" prst="relaxedInset"/>
        </a:sp3d>
      </dgm:spPr>
      <dgm:t>
        <a:bodyPr/>
        <a:lstStyle/>
        <a:p>
          <a:pPr>
            <a:buNone/>
          </a:pPr>
          <a:r>
            <a:rPr lang="en-US" sz="2000" dirty="0">
              <a:latin typeface="Open Sans"/>
              <a:ea typeface="+mn-ea"/>
              <a:cs typeface="+mn-cs"/>
            </a:rPr>
            <a:t>Application</a:t>
          </a:r>
        </a:p>
      </dgm:t>
    </dgm:pt>
    <dgm:pt modelId="{6EC2AC9A-11F4-4F6D-81AA-F71CF1AF727A}" type="parTrans" cxnId="{5A2287ED-336B-4E19-AFA7-4AA993205DEE}">
      <dgm:prSet/>
      <dgm:spPr/>
      <dgm:t>
        <a:bodyPr/>
        <a:lstStyle/>
        <a:p>
          <a:endParaRPr lang="en-US" sz="2400"/>
        </a:p>
      </dgm:t>
    </dgm:pt>
    <dgm:pt modelId="{66606257-397E-4561-A605-1C03AC0DA57E}" type="sibTrans" cxnId="{5A2287ED-336B-4E19-AFA7-4AA993205DEE}">
      <dgm:prSet custT="1"/>
      <dgm:spPr>
        <a:xfrm>
          <a:off x="3333286" y="345637"/>
          <a:ext cx="411937" cy="481888"/>
        </a:xfrm>
        <a:prstGeom prst="rightArrow">
          <a:avLst>
            <a:gd name="adj1" fmla="val 60000"/>
            <a:gd name="adj2" fmla="val 50000"/>
          </a:avLst>
        </a:prstGeom>
        <a:scene3d>
          <a:camera prst="orthographicFront"/>
          <a:lightRig rig="threePt" dir="t">
            <a:rot lat="0" lon="0" rev="7500000"/>
          </a:lightRig>
        </a:scene3d>
        <a:sp3d z="-70000" extrusionH="63500" prstMaterial="matte">
          <a:bevelT w="25400" h="6350" prst="relaxedInset"/>
          <a:contourClr>
            <a:srgbClr val="000000"/>
          </a:contourClr>
        </a:sp3d>
      </dgm:spPr>
      <dgm:t>
        <a:bodyPr/>
        <a:lstStyle/>
        <a:p>
          <a:pPr>
            <a:buNone/>
          </a:pPr>
          <a:endParaRPr lang="en-US" sz="2400">
            <a:solidFill>
              <a:srgbClr val="FFFFFF"/>
            </a:solidFill>
            <a:latin typeface="Calibri"/>
            <a:ea typeface="+mn-ea"/>
            <a:cs typeface="+mn-cs"/>
          </a:endParaRPr>
        </a:p>
      </dgm:t>
    </dgm:pt>
    <dgm:pt modelId="{EA647EC8-7A82-4FC0-A1B9-52516EF532E6}">
      <dgm:prSet phldrT="[Text]" custT="1"/>
      <dgm:spPr>
        <a:xfrm>
          <a:off x="3939534" y="3651"/>
          <a:ext cx="2156471" cy="1165860"/>
        </a:xfrm>
        <a:prstGeom prst="roundRect">
          <a:avLst>
            <a:gd name="adj" fmla="val 10000"/>
          </a:avLst>
        </a:prstGeom>
        <a:scene3d>
          <a:camera prst="orthographicFront"/>
          <a:lightRig rig="threePt" dir="t">
            <a:rot lat="0" lon="0" rev="7500000"/>
          </a:lightRig>
        </a:scene3d>
        <a:sp3d prstMaterial="plastic">
          <a:bevelT w="127000" h="25400" prst="relaxedInset"/>
        </a:sp3d>
      </dgm:spPr>
      <dgm:t>
        <a:bodyPr/>
        <a:lstStyle/>
        <a:p>
          <a:pPr>
            <a:buNone/>
          </a:pPr>
          <a:r>
            <a:rPr lang="en-US" sz="2000">
              <a:latin typeface="Open Sans"/>
              <a:ea typeface="+mn-ea"/>
              <a:cs typeface="+mn-cs"/>
            </a:rPr>
            <a:t>Documentation</a:t>
          </a:r>
          <a:endParaRPr lang="en-US" sz="2000" dirty="0">
            <a:latin typeface="Open Sans"/>
            <a:ea typeface="+mn-ea"/>
            <a:cs typeface="+mn-cs"/>
          </a:endParaRPr>
        </a:p>
      </dgm:t>
    </dgm:pt>
    <dgm:pt modelId="{6A707543-E934-4B4A-A9E4-4D475DF04DB8}" type="parTrans" cxnId="{1E5A9826-9044-48EE-A63E-BF2F796DE1C3}">
      <dgm:prSet/>
      <dgm:spPr/>
      <dgm:t>
        <a:bodyPr/>
        <a:lstStyle/>
        <a:p>
          <a:endParaRPr lang="en-US" sz="2400"/>
        </a:p>
      </dgm:t>
    </dgm:pt>
    <dgm:pt modelId="{1FA5CA3C-621C-442C-9871-41C6BA8FC959}" type="sibTrans" cxnId="{1E5A9826-9044-48EE-A63E-BF2F796DE1C3}">
      <dgm:prSet custT="1"/>
      <dgm:spPr>
        <a:xfrm rot="5211440">
          <a:off x="4864194" y="1305528"/>
          <a:ext cx="412557" cy="481888"/>
        </a:xfrm>
        <a:prstGeom prst="rightArrow">
          <a:avLst>
            <a:gd name="adj1" fmla="val 60000"/>
            <a:gd name="adj2" fmla="val 50000"/>
          </a:avLst>
        </a:prstGeom>
        <a:scene3d>
          <a:camera prst="orthographicFront"/>
          <a:lightRig rig="threePt" dir="t">
            <a:rot lat="0" lon="0" rev="7500000"/>
          </a:lightRig>
        </a:scene3d>
        <a:sp3d z="-70000" extrusionH="63500" prstMaterial="matte">
          <a:bevelT w="25400" h="6350" prst="relaxedInset"/>
          <a:contourClr>
            <a:srgbClr val="000000"/>
          </a:contourClr>
        </a:sp3d>
      </dgm:spPr>
      <dgm:t>
        <a:bodyPr/>
        <a:lstStyle/>
        <a:p>
          <a:pPr>
            <a:buNone/>
          </a:pPr>
          <a:endParaRPr lang="en-US" sz="2400">
            <a:solidFill>
              <a:srgbClr val="FFFFFF"/>
            </a:solidFill>
            <a:latin typeface="Calibri"/>
            <a:ea typeface="+mn-ea"/>
            <a:cs typeface="+mn-cs"/>
          </a:endParaRPr>
        </a:p>
      </dgm:t>
    </dgm:pt>
    <dgm:pt modelId="{EC2656A9-7DA7-48BF-96A3-0D2F09E401C6}">
      <dgm:prSet phldrT="[Text]" custT="1"/>
      <dgm:spPr>
        <a:xfrm>
          <a:off x="4152905" y="1946751"/>
          <a:ext cx="1943099" cy="1165859"/>
        </a:xfrm>
        <a:prstGeom prst="roundRect">
          <a:avLst>
            <a:gd name="adj" fmla="val 10000"/>
          </a:avLst>
        </a:prstGeom>
        <a:scene3d>
          <a:camera prst="orthographicFront"/>
          <a:lightRig rig="threePt" dir="t">
            <a:rot lat="0" lon="0" rev="7500000"/>
          </a:lightRig>
        </a:scene3d>
        <a:sp3d prstMaterial="plastic">
          <a:bevelT w="127000" h="25400" prst="relaxedInset"/>
        </a:sp3d>
      </dgm:spPr>
      <dgm:t>
        <a:bodyPr/>
        <a:lstStyle/>
        <a:p>
          <a:pPr>
            <a:buNone/>
          </a:pPr>
          <a:r>
            <a:rPr lang="en-US" sz="2000" dirty="0">
              <a:latin typeface="Open Sans"/>
              <a:ea typeface="+mn-ea"/>
              <a:cs typeface="+mn-cs"/>
            </a:rPr>
            <a:t>Processing</a:t>
          </a:r>
        </a:p>
      </dgm:t>
    </dgm:pt>
    <dgm:pt modelId="{BDE0617A-B98B-48E2-958F-3A5642E6ED2C}" type="parTrans" cxnId="{2FB9DC50-5D8D-4859-9E3B-78F0EA165B70}">
      <dgm:prSet/>
      <dgm:spPr/>
      <dgm:t>
        <a:bodyPr/>
        <a:lstStyle/>
        <a:p>
          <a:endParaRPr lang="en-US" sz="2400"/>
        </a:p>
      </dgm:t>
    </dgm:pt>
    <dgm:pt modelId="{96794D2C-EAF4-411C-9835-2C0472615E83}" type="sibTrans" cxnId="{2FB9DC50-5D8D-4859-9E3B-78F0EA165B70}">
      <dgm:prSet custT="1"/>
      <dgm:spPr>
        <a:xfrm rot="10800000">
          <a:off x="3569975" y="2288737"/>
          <a:ext cx="411937" cy="481888"/>
        </a:xfrm>
        <a:prstGeom prst="rightArrow">
          <a:avLst>
            <a:gd name="adj1" fmla="val 60000"/>
            <a:gd name="adj2" fmla="val 50000"/>
          </a:avLst>
        </a:prstGeom>
        <a:scene3d>
          <a:camera prst="orthographicFront"/>
          <a:lightRig rig="threePt" dir="t">
            <a:rot lat="0" lon="0" rev="7500000"/>
          </a:lightRig>
        </a:scene3d>
        <a:sp3d z="-70000" extrusionH="63500" prstMaterial="matte">
          <a:bevelT w="25400" h="6350" prst="relaxedInset"/>
          <a:contourClr>
            <a:srgbClr val="000000"/>
          </a:contourClr>
        </a:sp3d>
      </dgm:spPr>
      <dgm:t>
        <a:bodyPr/>
        <a:lstStyle/>
        <a:p>
          <a:pPr>
            <a:buNone/>
          </a:pPr>
          <a:endParaRPr lang="en-US" sz="2400">
            <a:solidFill>
              <a:srgbClr val="FFFFFF"/>
            </a:solidFill>
            <a:latin typeface="Calibri"/>
            <a:ea typeface="+mn-ea"/>
            <a:cs typeface="+mn-cs"/>
          </a:endParaRPr>
        </a:p>
      </dgm:t>
    </dgm:pt>
    <dgm:pt modelId="{68C771E1-E135-4ED9-B8C5-28C64FA153FB}">
      <dgm:prSet phldrT="[Text]" custT="1"/>
      <dgm:spPr>
        <a:xfrm>
          <a:off x="1432565" y="1946751"/>
          <a:ext cx="1943099" cy="1165859"/>
        </a:xfrm>
        <a:prstGeom prst="roundRect">
          <a:avLst>
            <a:gd name="adj" fmla="val 10000"/>
          </a:avLst>
        </a:prstGeom>
        <a:scene3d>
          <a:camera prst="orthographicFront"/>
          <a:lightRig rig="threePt" dir="t">
            <a:rot lat="0" lon="0" rev="7500000"/>
          </a:lightRig>
        </a:scene3d>
        <a:sp3d prstMaterial="plastic">
          <a:bevelT w="127000" h="25400" prst="relaxedInset"/>
        </a:sp3d>
      </dgm:spPr>
      <dgm:t>
        <a:bodyPr/>
        <a:lstStyle/>
        <a:p>
          <a:pPr>
            <a:buNone/>
          </a:pPr>
          <a:r>
            <a:rPr lang="en-US" sz="2000" dirty="0">
              <a:latin typeface="Open Sans"/>
              <a:ea typeface="+mn-ea"/>
              <a:cs typeface="+mn-cs"/>
            </a:rPr>
            <a:t>Underwriting</a:t>
          </a:r>
        </a:p>
      </dgm:t>
    </dgm:pt>
    <dgm:pt modelId="{0517F80A-42E6-4DF8-B537-9AD549FA1310}" type="parTrans" cxnId="{D59559A9-5631-4A18-B90E-8D5EEA5074EA}">
      <dgm:prSet/>
      <dgm:spPr/>
      <dgm:t>
        <a:bodyPr/>
        <a:lstStyle/>
        <a:p>
          <a:endParaRPr lang="en-US" sz="2400"/>
        </a:p>
      </dgm:t>
    </dgm:pt>
    <dgm:pt modelId="{D00F2348-A520-4502-A84B-4674ACE16392}" type="sibTrans" cxnId="{D59559A9-5631-4A18-B90E-8D5EEA5074EA}">
      <dgm:prSet custT="1"/>
      <dgm:spPr>
        <a:xfrm rot="5400000">
          <a:off x="2198147" y="3248628"/>
          <a:ext cx="411937" cy="481888"/>
        </a:xfrm>
        <a:prstGeom prst="rightArrow">
          <a:avLst>
            <a:gd name="adj1" fmla="val 60000"/>
            <a:gd name="adj2" fmla="val 50000"/>
          </a:avLst>
        </a:prstGeom>
        <a:scene3d>
          <a:camera prst="orthographicFront"/>
          <a:lightRig rig="threePt" dir="t">
            <a:rot lat="0" lon="0" rev="7500000"/>
          </a:lightRig>
        </a:scene3d>
        <a:sp3d z="-70000" extrusionH="63500" prstMaterial="matte">
          <a:bevelT w="25400" h="6350" prst="relaxedInset"/>
          <a:contourClr>
            <a:srgbClr val="000000"/>
          </a:contourClr>
        </a:sp3d>
      </dgm:spPr>
      <dgm:t>
        <a:bodyPr/>
        <a:lstStyle/>
        <a:p>
          <a:pPr>
            <a:buNone/>
          </a:pPr>
          <a:endParaRPr lang="en-US" sz="2400">
            <a:solidFill>
              <a:srgbClr val="FFFFFF"/>
            </a:solidFill>
            <a:latin typeface="Calibri"/>
            <a:ea typeface="+mn-ea"/>
            <a:cs typeface="+mn-cs"/>
          </a:endParaRPr>
        </a:p>
      </dgm:t>
    </dgm:pt>
    <dgm:pt modelId="{83CCB41E-3629-4B04-874E-D3F130D28B18}">
      <dgm:prSet phldrT="[Text]" custT="1"/>
      <dgm:spPr>
        <a:xfrm>
          <a:off x="1432565" y="3889851"/>
          <a:ext cx="1943099" cy="1165859"/>
        </a:xfrm>
        <a:prstGeom prst="roundRect">
          <a:avLst>
            <a:gd name="adj" fmla="val 10000"/>
          </a:avLst>
        </a:prstGeom>
        <a:scene3d>
          <a:camera prst="orthographicFront"/>
          <a:lightRig rig="threePt" dir="t">
            <a:rot lat="0" lon="0" rev="7500000"/>
          </a:lightRig>
        </a:scene3d>
        <a:sp3d prstMaterial="plastic">
          <a:bevelT w="127000" h="25400" prst="relaxedInset"/>
        </a:sp3d>
      </dgm:spPr>
      <dgm:t>
        <a:bodyPr/>
        <a:lstStyle/>
        <a:p>
          <a:pPr>
            <a:buNone/>
          </a:pPr>
          <a:r>
            <a:rPr lang="en-US" sz="2000" dirty="0">
              <a:latin typeface="Open Sans"/>
              <a:ea typeface="+mn-ea"/>
              <a:cs typeface="+mn-cs"/>
            </a:rPr>
            <a:t>Closing and Funding</a:t>
          </a:r>
        </a:p>
      </dgm:t>
    </dgm:pt>
    <dgm:pt modelId="{3F044E09-7CCD-4174-8882-AAE775911730}" type="parTrans" cxnId="{CDA1728E-EDFF-4A03-8874-6D36AB04C167}">
      <dgm:prSet/>
      <dgm:spPr/>
      <dgm:t>
        <a:bodyPr/>
        <a:lstStyle/>
        <a:p>
          <a:endParaRPr lang="en-US" sz="2400"/>
        </a:p>
      </dgm:t>
    </dgm:pt>
    <dgm:pt modelId="{27D19245-30BA-41E6-8210-14B5CEC7B662}" type="sibTrans" cxnId="{CDA1728E-EDFF-4A03-8874-6D36AB04C167}">
      <dgm:prSet/>
      <dgm:spPr/>
      <dgm:t>
        <a:bodyPr/>
        <a:lstStyle/>
        <a:p>
          <a:endParaRPr lang="en-US" sz="2400"/>
        </a:p>
      </dgm:t>
    </dgm:pt>
    <dgm:pt modelId="{162CA6B3-F69D-4F25-8BB0-7A5EC731B2BE}" type="pres">
      <dgm:prSet presAssocID="{8B9489EA-2E45-47FB-8AAB-2D635120C0E9}" presName="diagram" presStyleCnt="0">
        <dgm:presLayoutVars>
          <dgm:dir/>
          <dgm:resizeHandles val="exact"/>
        </dgm:presLayoutVars>
      </dgm:prSet>
      <dgm:spPr/>
    </dgm:pt>
    <dgm:pt modelId="{CC8F9397-EBFB-40C9-B011-8B432609568E}" type="pres">
      <dgm:prSet presAssocID="{5EE52B19-91C5-4BBB-90CE-32E4A2751B3F}" presName="node" presStyleLbl="node1" presStyleIdx="0" presStyleCnt="5">
        <dgm:presLayoutVars>
          <dgm:bulletEnabled val="1"/>
        </dgm:presLayoutVars>
      </dgm:prSet>
      <dgm:spPr/>
    </dgm:pt>
    <dgm:pt modelId="{AD7EC6C8-6181-480E-A210-C79527E71475}" type="pres">
      <dgm:prSet presAssocID="{66606257-397E-4561-A605-1C03AC0DA57E}" presName="sibTrans" presStyleLbl="sibTrans2D1" presStyleIdx="0" presStyleCnt="4"/>
      <dgm:spPr/>
    </dgm:pt>
    <dgm:pt modelId="{D772F32C-C798-4D8A-BE85-AE6BD3C32B92}" type="pres">
      <dgm:prSet presAssocID="{66606257-397E-4561-A605-1C03AC0DA57E}" presName="connectorText" presStyleLbl="sibTrans2D1" presStyleIdx="0" presStyleCnt="4"/>
      <dgm:spPr/>
    </dgm:pt>
    <dgm:pt modelId="{F3B2208A-1E4B-4DAA-9421-90359C4CD4BF}" type="pres">
      <dgm:prSet presAssocID="{EA647EC8-7A82-4FC0-A1B9-52516EF532E6}" presName="node" presStyleLbl="node1" presStyleIdx="1" presStyleCnt="5" custScaleX="110981">
        <dgm:presLayoutVars>
          <dgm:bulletEnabled val="1"/>
        </dgm:presLayoutVars>
      </dgm:prSet>
      <dgm:spPr/>
    </dgm:pt>
    <dgm:pt modelId="{6F8590FC-66C8-44C8-9771-555EF3ED77CD}" type="pres">
      <dgm:prSet presAssocID="{1FA5CA3C-621C-442C-9871-41C6BA8FC959}" presName="sibTrans" presStyleLbl="sibTrans2D1" presStyleIdx="1" presStyleCnt="4" custAng="188560"/>
      <dgm:spPr/>
    </dgm:pt>
    <dgm:pt modelId="{05ABC753-E60A-4F58-BCDB-366DC6D3BC44}" type="pres">
      <dgm:prSet presAssocID="{1FA5CA3C-621C-442C-9871-41C6BA8FC959}" presName="connectorText" presStyleLbl="sibTrans2D1" presStyleIdx="1" presStyleCnt="4"/>
      <dgm:spPr/>
    </dgm:pt>
    <dgm:pt modelId="{94FEBA2E-1C61-490E-B06C-9E63FEEF674F}" type="pres">
      <dgm:prSet presAssocID="{EC2656A9-7DA7-48BF-96A3-0D2F09E401C6}" presName="node" presStyleLbl="node1" presStyleIdx="2" presStyleCnt="5">
        <dgm:presLayoutVars>
          <dgm:bulletEnabled val="1"/>
        </dgm:presLayoutVars>
      </dgm:prSet>
      <dgm:spPr/>
    </dgm:pt>
    <dgm:pt modelId="{8D320904-2373-4095-80CA-D13072D44D8A}" type="pres">
      <dgm:prSet presAssocID="{96794D2C-EAF4-411C-9835-2C0472615E83}" presName="sibTrans" presStyleLbl="sibTrans2D1" presStyleIdx="2" presStyleCnt="4" custAng="21538137"/>
      <dgm:spPr/>
    </dgm:pt>
    <dgm:pt modelId="{F28ECFD6-F5EE-45BE-BC73-1B629FED85AC}" type="pres">
      <dgm:prSet presAssocID="{96794D2C-EAF4-411C-9835-2C0472615E83}" presName="connectorText" presStyleLbl="sibTrans2D1" presStyleIdx="2" presStyleCnt="4"/>
      <dgm:spPr/>
    </dgm:pt>
    <dgm:pt modelId="{F048E001-00AB-4167-BB71-03B6D2AE067F}" type="pres">
      <dgm:prSet presAssocID="{68C771E1-E135-4ED9-B8C5-28C64FA153FB}" presName="node" presStyleLbl="node1" presStyleIdx="3" presStyleCnt="5" custLinFactNeighborX="-8556" custLinFactNeighborY="-4456">
        <dgm:presLayoutVars>
          <dgm:bulletEnabled val="1"/>
        </dgm:presLayoutVars>
      </dgm:prSet>
      <dgm:spPr/>
    </dgm:pt>
    <dgm:pt modelId="{0E698E9E-9B24-4949-9B80-FBF727832DED}" type="pres">
      <dgm:prSet presAssocID="{D00F2348-A520-4502-A84B-4674ACE16392}" presName="sibTrans" presStyleLbl="sibTrans2D1" presStyleIdx="3" presStyleCnt="4"/>
      <dgm:spPr/>
    </dgm:pt>
    <dgm:pt modelId="{E15E7A38-1DC5-4E86-9EB9-5EF4AA8BDE47}" type="pres">
      <dgm:prSet presAssocID="{D00F2348-A520-4502-A84B-4674ACE16392}" presName="connectorText" presStyleLbl="sibTrans2D1" presStyleIdx="3" presStyleCnt="4"/>
      <dgm:spPr/>
    </dgm:pt>
    <dgm:pt modelId="{368F97DF-394E-4CF8-9E0F-210794978191}" type="pres">
      <dgm:prSet presAssocID="{83CCB41E-3629-4B04-874E-D3F130D28B18}" presName="node" presStyleLbl="node1" presStyleIdx="4" presStyleCnt="5" custLinFactNeighborX="-8021" custLinFactNeighborY="-4456">
        <dgm:presLayoutVars>
          <dgm:bulletEnabled val="1"/>
        </dgm:presLayoutVars>
      </dgm:prSet>
      <dgm:spPr/>
    </dgm:pt>
  </dgm:ptLst>
  <dgm:cxnLst>
    <dgm:cxn modelId="{0D1B4103-07AA-44B8-8982-9F29CAB0ED29}" type="presOf" srcId="{1FA5CA3C-621C-442C-9871-41C6BA8FC959}" destId="{05ABC753-E60A-4F58-BCDB-366DC6D3BC44}" srcOrd="1" destOrd="0" presId="urn:microsoft.com/office/officeart/2005/8/layout/process5"/>
    <dgm:cxn modelId="{EE6FA708-A298-4B2A-B19C-2ABEC4CCA72F}" type="presOf" srcId="{D00F2348-A520-4502-A84B-4674ACE16392}" destId="{0E698E9E-9B24-4949-9B80-FBF727832DED}" srcOrd="0" destOrd="0" presId="urn:microsoft.com/office/officeart/2005/8/layout/process5"/>
    <dgm:cxn modelId="{1E5A9826-9044-48EE-A63E-BF2F796DE1C3}" srcId="{8B9489EA-2E45-47FB-8AAB-2D635120C0E9}" destId="{EA647EC8-7A82-4FC0-A1B9-52516EF532E6}" srcOrd="1" destOrd="0" parTransId="{6A707543-E934-4B4A-A9E4-4D475DF04DB8}" sibTransId="{1FA5CA3C-621C-442C-9871-41C6BA8FC959}"/>
    <dgm:cxn modelId="{E7486C37-D9EE-410D-A70A-85A60E0E80FD}" type="presOf" srcId="{5EE52B19-91C5-4BBB-90CE-32E4A2751B3F}" destId="{CC8F9397-EBFB-40C9-B011-8B432609568E}" srcOrd="0" destOrd="0" presId="urn:microsoft.com/office/officeart/2005/8/layout/process5"/>
    <dgm:cxn modelId="{D6881E3A-A032-44F5-9B64-D72C42D06066}" type="presOf" srcId="{68C771E1-E135-4ED9-B8C5-28C64FA153FB}" destId="{F048E001-00AB-4167-BB71-03B6D2AE067F}" srcOrd="0" destOrd="0" presId="urn:microsoft.com/office/officeart/2005/8/layout/process5"/>
    <dgm:cxn modelId="{E07CED5D-8776-4F58-A9E1-FFE4BE8E4982}" type="presOf" srcId="{66606257-397E-4561-A605-1C03AC0DA57E}" destId="{D772F32C-C798-4D8A-BE85-AE6BD3C32B92}" srcOrd="1" destOrd="0" presId="urn:microsoft.com/office/officeart/2005/8/layout/process5"/>
    <dgm:cxn modelId="{1B0F1C5E-344D-4B74-A512-43967F943A76}" type="presOf" srcId="{EC2656A9-7DA7-48BF-96A3-0D2F09E401C6}" destId="{94FEBA2E-1C61-490E-B06C-9E63FEEF674F}" srcOrd="0" destOrd="0" presId="urn:microsoft.com/office/officeart/2005/8/layout/process5"/>
    <dgm:cxn modelId="{6FF43A62-013A-4CD5-921A-606F0CEAE1F4}" type="presOf" srcId="{D00F2348-A520-4502-A84B-4674ACE16392}" destId="{E15E7A38-1DC5-4E86-9EB9-5EF4AA8BDE47}" srcOrd="1" destOrd="0" presId="urn:microsoft.com/office/officeart/2005/8/layout/process5"/>
    <dgm:cxn modelId="{2A57AE42-420D-40AA-AD73-641E30E389F6}" type="presOf" srcId="{8B9489EA-2E45-47FB-8AAB-2D635120C0E9}" destId="{162CA6B3-F69D-4F25-8BB0-7A5EC731B2BE}" srcOrd="0" destOrd="0" presId="urn:microsoft.com/office/officeart/2005/8/layout/process5"/>
    <dgm:cxn modelId="{7BE23B44-10CF-4523-A954-3D9B773C57DF}" type="presOf" srcId="{66606257-397E-4561-A605-1C03AC0DA57E}" destId="{AD7EC6C8-6181-480E-A210-C79527E71475}" srcOrd="0" destOrd="0" presId="urn:microsoft.com/office/officeart/2005/8/layout/process5"/>
    <dgm:cxn modelId="{34EF4670-54B6-458E-B10D-4C5A9C661E79}" type="presOf" srcId="{1FA5CA3C-621C-442C-9871-41C6BA8FC959}" destId="{6F8590FC-66C8-44C8-9771-555EF3ED77CD}" srcOrd="0" destOrd="0" presId="urn:microsoft.com/office/officeart/2005/8/layout/process5"/>
    <dgm:cxn modelId="{2FB9DC50-5D8D-4859-9E3B-78F0EA165B70}" srcId="{8B9489EA-2E45-47FB-8AAB-2D635120C0E9}" destId="{EC2656A9-7DA7-48BF-96A3-0D2F09E401C6}" srcOrd="2" destOrd="0" parTransId="{BDE0617A-B98B-48E2-958F-3A5642E6ED2C}" sibTransId="{96794D2C-EAF4-411C-9835-2C0472615E83}"/>
    <dgm:cxn modelId="{B65C5D56-4B9B-4160-B326-D8E8E162013A}" type="presOf" srcId="{96794D2C-EAF4-411C-9835-2C0472615E83}" destId="{8D320904-2373-4095-80CA-D13072D44D8A}" srcOrd="0" destOrd="0" presId="urn:microsoft.com/office/officeart/2005/8/layout/process5"/>
    <dgm:cxn modelId="{3851975A-6E73-4FEC-8258-A8EC3FCC1882}" type="presOf" srcId="{EA647EC8-7A82-4FC0-A1B9-52516EF532E6}" destId="{F3B2208A-1E4B-4DAA-9421-90359C4CD4BF}" srcOrd="0" destOrd="0" presId="urn:microsoft.com/office/officeart/2005/8/layout/process5"/>
    <dgm:cxn modelId="{8564F989-05A8-46B5-A802-6A19B03E77CC}" type="presOf" srcId="{96794D2C-EAF4-411C-9835-2C0472615E83}" destId="{F28ECFD6-F5EE-45BE-BC73-1B629FED85AC}" srcOrd="1" destOrd="0" presId="urn:microsoft.com/office/officeart/2005/8/layout/process5"/>
    <dgm:cxn modelId="{CDA1728E-EDFF-4A03-8874-6D36AB04C167}" srcId="{8B9489EA-2E45-47FB-8AAB-2D635120C0E9}" destId="{83CCB41E-3629-4B04-874E-D3F130D28B18}" srcOrd="4" destOrd="0" parTransId="{3F044E09-7CCD-4174-8882-AAE775911730}" sibTransId="{27D19245-30BA-41E6-8210-14B5CEC7B662}"/>
    <dgm:cxn modelId="{C0FE9A95-0DFB-4CF2-AF6F-478C10C1EA42}" type="presOf" srcId="{83CCB41E-3629-4B04-874E-D3F130D28B18}" destId="{368F97DF-394E-4CF8-9E0F-210794978191}" srcOrd="0" destOrd="0" presId="urn:microsoft.com/office/officeart/2005/8/layout/process5"/>
    <dgm:cxn modelId="{D59559A9-5631-4A18-B90E-8D5EEA5074EA}" srcId="{8B9489EA-2E45-47FB-8AAB-2D635120C0E9}" destId="{68C771E1-E135-4ED9-B8C5-28C64FA153FB}" srcOrd="3" destOrd="0" parTransId="{0517F80A-42E6-4DF8-B537-9AD549FA1310}" sibTransId="{D00F2348-A520-4502-A84B-4674ACE16392}"/>
    <dgm:cxn modelId="{5A2287ED-336B-4E19-AFA7-4AA993205DEE}" srcId="{8B9489EA-2E45-47FB-8AAB-2D635120C0E9}" destId="{5EE52B19-91C5-4BBB-90CE-32E4A2751B3F}" srcOrd="0" destOrd="0" parTransId="{6EC2AC9A-11F4-4F6D-81AA-F71CF1AF727A}" sibTransId="{66606257-397E-4561-A605-1C03AC0DA57E}"/>
    <dgm:cxn modelId="{84263DC5-1EF4-4DD5-85CF-C03BAC64C381}" type="presParOf" srcId="{162CA6B3-F69D-4F25-8BB0-7A5EC731B2BE}" destId="{CC8F9397-EBFB-40C9-B011-8B432609568E}" srcOrd="0" destOrd="0" presId="urn:microsoft.com/office/officeart/2005/8/layout/process5"/>
    <dgm:cxn modelId="{C8AA54BD-C62C-40DC-967E-18619F40B722}" type="presParOf" srcId="{162CA6B3-F69D-4F25-8BB0-7A5EC731B2BE}" destId="{AD7EC6C8-6181-480E-A210-C79527E71475}" srcOrd="1" destOrd="0" presId="urn:microsoft.com/office/officeart/2005/8/layout/process5"/>
    <dgm:cxn modelId="{7B651F0A-3D5D-4814-8950-2B42BE4EBC8E}" type="presParOf" srcId="{AD7EC6C8-6181-480E-A210-C79527E71475}" destId="{D772F32C-C798-4D8A-BE85-AE6BD3C32B92}" srcOrd="0" destOrd="0" presId="urn:microsoft.com/office/officeart/2005/8/layout/process5"/>
    <dgm:cxn modelId="{4B90C60B-EC4F-48E7-AE94-57D41C7A9D3B}" type="presParOf" srcId="{162CA6B3-F69D-4F25-8BB0-7A5EC731B2BE}" destId="{F3B2208A-1E4B-4DAA-9421-90359C4CD4BF}" srcOrd="2" destOrd="0" presId="urn:microsoft.com/office/officeart/2005/8/layout/process5"/>
    <dgm:cxn modelId="{AF6FB350-C6B6-4C5E-BBD8-0AEE1D6F6CDA}" type="presParOf" srcId="{162CA6B3-F69D-4F25-8BB0-7A5EC731B2BE}" destId="{6F8590FC-66C8-44C8-9771-555EF3ED77CD}" srcOrd="3" destOrd="0" presId="urn:microsoft.com/office/officeart/2005/8/layout/process5"/>
    <dgm:cxn modelId="{10B86C2B-41E3-4A87-9FCE-1770AB6FD335}" type="presParOf" srcId="{6F8590FC-66C8-44C8-9771-555EF3ED77CD}" destId="{05ABC753-E60A-4F58-BCDB-366DC6D3BC44}" srcOrd="0" destOrd="0" presId="urn:microsoft.com/office/officeart/2005/8/layout/process5"/>
    <dgm:cxn modelId="{B5FA101F-7F42-428F-94CF-ABF888819D4D}" type="presParOf" srcId="{162CA6B3-F69D-4F25-8BB0-7A5EC731B2BE}" destId="{94FEBA2E-1C61-490E-B06C-9E63FEEF674F}" srcOrd="4" destOrd="0" presId="urn:microsoft.com/office/officeart/2005/8/layout/process5"/>
    <dgm:cxn modelId="{889B9E78-F644-4602-833C-5674B2F482C8}" type="presParOf" srcId="{162CA6B3-F69D-4F25-8BB0-7A5EC731B2BE}" destId="{8D320904-2373-4095-80CA-D13072D44D8A}" srcOrd="5" destOrd="0" presId="urn:microsoft.com/office/officeart/2005/8/layout/process5"/>
    <dgm:cxn modelId="{5D3F583F-7E28-44DD-87C8-5DF63849F559}" type="presParOf" srcId="{8D320904-2373-4095-80CA-D13072D44D8A}" destId="{F28ECFD6-F5EE-45BE-BC73-1B629FED85AC}" srcOrd="0" destOrd="0" presId="urn:microsoft.com/office/officeart/2005/8/layout/process5"/>
    <dgm:cxn modelId="{D1F44F5A-CA8B-4261-93E7-58A5B1EA9E3A}" type="presParOf" srcId="{162CA6B3-F69D-4F25-8BB0-7A5EC731B2BE}" destId="{F048E001-00AB-4167-BB71-03B6D2AE067F}" srcOrd="6" destOrd="0" presId="urn:microsoft.com/office/officeart/2005/8/layout/process5"/>
    <dgm:cxn modelId="{C7DC899C-1ADC-4897-8DFD-20265C0A1081}" type="presParOf" srcId="{162CA6B3-F69D-4F25-8BB0-7A5EC731B2BE}" destId="{0E698E9E-9B24-4949-9B80-FBF727832DED}" srcOrd="7" destOrd="0" presId="urn:microsoft.com/office/officeart/2005/8/layout/process5"/>
    <dgm:cxn modelId="{039EA3AF-4ABD-4D0D-A4D6-D65967680248}" type="presParOf" srcId="{0E698E9E-9B24-4949-9B80-FBF727832DED}" destId="{E15E7A38-1DC5-4E86-9EB9-5EF4AA8BDE47}" srcOrd="0" destOrd="0" presId="urn:microsoft.com/office/officeart/2005/8/layout/process5"/>
    <dgm:cxn modelId="{7E3E01AF-EE2B-4486-BA69-578CCD21FA6E}" type="presParOf" srcId="{162CA6B3-F69D-4F25-8BB0-7A5EC731B2BE}" destId="{368F97DF-394E-4CF8-9E0F-210794978191}"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5EC46-48BA-4114-B45E-F89C5133F8AB}" type="doc">
      <dgm:prSet loTypeId="urn:microsoft.com/office/officeart/2005/8/layout/chevron2" loCatId="list" qsTypeId="urn:microsoft.com/office/officeart/2005/8/quickstyle/simple1#1" qsCatId="simple" csTypeId="urn:microsoft.com/office/officeart/2005/8/colors/colorful1" csCatId="colorful" phldr="1"/>
      <dgm:spPr/>
      <dgm:t>
        <a:bodyPr/>
        <a:lstStyle/>
        <a:p>
          <a:endParaRPr lang="en-US"/>
        </a:p>
      </dgm:t>
    </dgm:pt>
    <dgm:pt modelId="{979AB725-91A0-40EF-85DA-15C79EAD19F2}">
      <dgm:prSet custT="1"/>
      <dgm:spPr/>
      <dgm:t>
        <a:bodyPr/>
        <a:lstStyle/>
        <a:p>
          <a:pPr rtl="0"/>
          <a:r>
            <a:rPr lang="en-US" sz="1800" i="1" dirty="0">
              <a:latin typeface="Open Sans"/>
            </a:rPr>
            <a:t>Character</a:t>
          </a:r>
          <a:endParaRPr lang="en-US" sz="1800" dirty="0">
            <a:latin typeface="Open Sans"/>
          </a:endParaRPr>
        </a:p>
      </dgm:t>
    </dgm:pt>
    <dgm:pt modelId="{6365EA71-EC3B-4624-8F2F-777942BE22C2}" type="parTrans" cxnId="{5710BD40-C100-4A6E-95CC-8FB976B6B79F}">
      <dgm:prSet/>
      <dgm:spPr/>
      <dgm:t>
        <a:bodyPr/>
        <a:lstStyle/>
        <a:p>
          <a:endParaRPr lang="en-US" sz="1800"/>
        </a:p>
      </dgm:t>
    </dgm:pt>
    <dgm:pt modelId="{4CBF99E7-46DA-4095-9B65-FA947AB24289}" type="sibTrans" cxnId="{5710BD40-C100-4A6E-95CC-8FB976B6B79F}">
      <dgm:prSet custT="1"/>
      <dgm:spPr/>
      <dgm:t>
        <a:bodyPr/>
        <a:lstStyle/>
        <a:p>
          <a:endParaRPr lang="en-US" sz="1800"/>
        </a:p>
      </dgm:t>
    </dgm:pt>
    <dgm:pt modelId="{8F171AD3-A6E6-419D-B4CB-D9774CFB572F}">
      <dgm:prSet custT="1"/>
      <dgm:spPr/>
      <dgm:t>
        <a:bodyPr/>
        <a:lstStyle/>
        <a:p>
          <a:pPr rtl="0"/>
          <a:r>
            <a:rPr lang="en-US" sz="1800" i="1" dirty="0">
              <a:latin typeface="Open Sans"/>
            </a:rPr>
            <a:t>Cash (or Capital)</a:t>
          </a:r>
          <a:endParaRPr lang="en-US" sz="1800" dirty="0">
            <a:latin typeface="Open Sans"/>
          </a:endParaRPr>
        </a:p>
      </dgm:t>
    </dgm:pt>
    <dgm:pt modelId="{F8429BA5-ED3B-44F5-8B0C-C1151A4C0D4D}" type="parTrans" cxnId="{3C27C550-757E-428F-9E6E-801D678CC029}">
      <dgm:prSet/>
      <dgm:spPr/>
      <dgm:t>
        <a:bodyPr/>
        <a:lstStyle/>
        <a:p>
          <a:endParaRPr lang="en-US" sz="1800"/>
        </a:p>
      </dgm:t>
    </dgm:pt>
    <dgm:pt modelId="{033C18DE-67CA-4A85-94CB-881E6BCD0993}" type="sibTrans" cxnId="{3C27C550-757E-428F-9E6E-801D678CC029}">
      <dgm:prSet custT="1"/>
      <dgm:spPr/>
      <dgm:t>
        <a:bodyPr/>
        <a:lstStyle/>
        <a:p>
          <a:endParaRPr lang="en-US" sz="1800"/>
        </a:p>
      </dgm:t>
    </dgm:pt>
    <dgm:pt modelId="{E8C9CC54-95E5-497E-87CC-BDE5F63005D6}">
      <dgm:prSet custT="1"/>
      <dgm:spPr/>
      <dgm:t>
        <a:bodyPr/>
        <a:lstStyle/>
        <a:p>
          <a:pPr rtl="0"/>
          <a:r>
            <a:rPr lang="en-US" sz="1800" i="1" dirty="0">
              <a:latin typeface="Open Sans"/>
            </a:rPr>
            <a:t>Collateral</a:t>
          </a:r>
          <a:endParaRPr lang="en-US" sz="1800" dirty="0">
            <a:latin typeface="Open Sans"/>
          </a:endParaRPr>
        </a:p>
      </dgm:t>
    </dgm:pt>
    <dgm:pt modelId="{1A1ED245-DC1D-41BC-BD3D-03FF6EF61A09}" type="parTrans" cxnId="{3B61157C-F3EC-4B4E-8C98-174D229BFC63}">
      <dgm:prSet/>
      <dgm:spPr/>
      <dgm:t>
        <a:bodyPr/>
        <a:lstStyle/>
        <a:p>
          <a:endParaRPr lang="en-US" sz="1800"/>
        </a:p>
      </dgm:t>
    </dgm:pt>
    <dgm:pt modelId="{A7DF031A-2540-467B-90F0-15B3502FF7F1}" type="sibTrans" cxnId="{3B61157C-F3EC-4B4E-8C98-174D229BFC63}">
      <dgm:prSet custT="1"/>
      <dgm:spPr/>
      <dgm:t>
        <a:bodyPr/>
        <a:lstStyle/>
        <a:p>
          <a:endParaRPr lang="en-US" sz="1800"/>
        </a:p>
      </dgm:t>
    </dgm:pt>
    <dgm:pt modelId="{CFAC6FF9-2185-4967-AB50-9EA1F4786D9A}">
      <dgm:prSet custT="1"/>
      <dgm:spPr/>
      <dgm:t>
        <a:bodyPr/>
        <a:lstStyle/>
        <a:p>
          <a:pPr rtl="0"/>
          <a:r>
            <a:rPr lang="en-US" sz="1800" i="1" dirty="0">
              <a:latin typeface="Open Sans"/>
            </a:rPr>
            <a:t>Capacity</a:t>
          </a:r>
          <a:endParaRPr lang="en-US" sz="1800" dirty="0">
            <a:latin typeface="Open Sans"/>
          </a:endParaRPr>
        </a:p>
      </dgm:t>
    </dgm:pt>
    <dgm:pt modelId="{FAEB3826-A1EB-472B-87A5-47FDE3641BF4}" type="parTrans" cxnId="{260154BA-FDB0-47CC-93DB-2CFDDD7762ED}">
      <dgm:prSet/>
      <dgm:spPr/>
      <dgm:t>
        <a:bodyPr/>
        <a:lstStyle/>
        <a:p>
          <a:endParaRPr lang="en-US" sz="1800"/>
        </a:p>
      </dgm:t>
    </dgm:pt>
    <dgm:pt modelId="{9F596ED0-5239-4DE0-8814-E64BF196EEDE}" type="sibTrans" cxnId="{260154BA-FDB0-47CC-93DB-2CFDDD7762ED}">
      <dgm:prSet custT="1"/>
      <dgm:spPr/>
      <dgm:t>
        <a:bodyPr/>
        <a:lstStyle/>
        <a:p>
          <a:endParaRPr lang="en-US" sz="1800"/>
        </a:p>
      </dgm:t>
    </dgm:pt>
    <dgm:pt modelId="{54FD8967-CC44-43B9-923F-87DC53B2A79A}">
      <dgm:prSet/>
      <dgm:spPr/>
      <dgm:t>
        <a:bodyPr/>
        <a:lstStyle/>
        <a:p>
          <a:r>
            <a:rPr lang="en-US" dirty="0">
              <a:latin typeface="Open Sans"/>
            </a:rPr>
            <a:t>How much credit do you have?</a:t>
          </a:r>
        </a:p>
      </dgm:t>
    </dgm:pt>
    <dgm:pt modelId="{53222FA6-E1A2-41A6-9A53-2CE9325D828E}" type="parTrans" cxnId="{B0F2E2B8-B520-416E-B33E-F5D857459FFD}">
      <dgm:prSet/>
      <dgm:spPr/>
      <dgm:t>
        <a:bodyPr/>
        <a:lstStyle/>
        <a:p>
          <a:endParaRPr lang="en-US"/>
        </a:p>
      </dgm:t>
    </dgm:pt>
    <dgm:pt modelId="{FE23B9CC-6F1B-4A84-9F35-B5F2DAB14A06}" type="sibTrans" cxnId="{B0F2E2B8-B520-416E-B33E-F5D857459FFD}">
      <dgm:prSet/>
      <dgm:spPr/>
      <dgm:t>
        <a:bodyPr/>
        <a:lstStyle/>
        <a:p>
          <a:endParaRPr lang="en-US"/>
        </a:p>
      </dgm:t>
    </dgm:pt>
    <dgm:pt modelId="{14090541-79C3-482F-90F4-4BE0ECEAEC0A}">
      <dgm:prSet/>
      <dgm:spPr/>
      <dgm:t>
        <a:bodyPr/>
        <a:lstStyle/>
        <a:p>
          <a:r>
            <a:rPr lang="en-US" dirty="0">
              <a:latin typeface="Open Sans"/>
            </a:rPr>
            <a:t>Is your credit positive?</a:t>
          </a:r>
        </a:p>
      </dgm:t>
    </dgm:pt>
    <dgm:pt modelId="{B48D2DEA-98BA-4843-A476-EEE5FA8B6494}" type="parTrans" cxnId="{A37C3821-E868-4AEF-8C1E-B24E1D5D7AF2}">
      <dgm:prSet/>
      <dgm:spPr/>
      <dgm:t>
        <a:bodyPr/>
        <a:lstStyle/>
        <a:p>
          <a:endParaRPr lang="en-US"/>
        </a:p>
      </dgm:t>
    </dgm:pt>
    <dgm:pt modelId="{CAC08084-9AB8-411D-8744-BA0673F54C31}" type="sibTrans" cxnId="{A37C3821-E868-4AEF-8C1E-B24E1D5D7AF2}">
      <dgm:prSet/>
      <dgm:spPr/>
      <dgm:t>
        <a:bodyPr/>
        <a:lstStyle/>
        <a:p>
          <a:endParaRPr lang="en-US"/>
        </a:p>
      </dgm:t>
    </dgm:pt>
    <dgm:pt modelId="{E1485112-2D3D-42E6-A5A2-10106D1361DD}">
      <dgm:prSet/>
      <dgm:spPr/>
      <dgm:t>
        <a:bodyPr/>
        <a:lstStyle/>
        <a:p>
          <a:r>
            <a:rPr lang="en-US" dirty="0">
              <a:latin typeface="Open Sans"/>
            </a:rPr>
            <a:t>Do you have cash on hand for emergencies?</a:t>
          </a:r>
        </a:p>
      </dgm:t>
    </dgm:pt>
    <dgm:pt modelId="{22180A3A-9F71-4979-A3EE-581FB16201CE}" type="parTrans" cxnId="{60BCEFF6-07A8-4F51-8205-DB7988377525}">
      <dgm:prSet/>
      <dgm:spPr/>
      <dgm:t>
        <a:bodyPr/>
        <a:lstStyle/>
        <a:p>
          <a:endParaRPr lang="en-US"/>
        </a:p>
      </dgm:t>
    </dgm:pt>
    <dgm:pt modelId="{62A42B2C-9126-495A-A1AC-7B129D286E74}" type="sibTrans" cxnId="{60BCEFF6-07A8-4F51-8205-DB7988377525}">
      <dgm:prSet/>
      <dgm:spPr/>
      <dgm:t>
        <a:bodyPr/>
        <a:lstStyle/>
        <a:p>
          <a:endParaRPr lang="en-US"/>
        </a:p>
      </dgm:t>
    </dgm:pt>
    <dgm:pt modelId="{C381E68C-268B-409E-97F0-1E4DA17BAD2F}">
      <dgm:prSet/>
      <dgm:spPr/>
      <dgm:t>
        <a:bodyPr/>
        <a:lstStyle/>
        <a:p>
          <a:r>
            <a:rPr lang="en-US" dirty="0">
              <a:latin typeface="Open Sans"/>
            </a:rPr>
            <a:t>Do you only use credit?</a:t>
          </a:r>
        </a:p>
      </dgm:t>
    </dgm:pt>
    <dgm:pt modelId="{3F9429D0-8B01-41EB-AC45-DC964FCC596B}" type="parTrans" cxnId="{43DE7AEC-E453-4DEC-BBAE-20F9B7C14F3C}">
      <dgm:prSet/>
      <dgm:spPr/>
      <dgm:t>
        <a:bodyPr/>
        <a:lstStyle/>
        <a:p>
          <a:endParaRPr lang="en-US"/>
        </a:p>
      </dgm:t>
    </dgm:pt>
    <dgm:pt modelId="{59AA9922-849F-43A8-9519-FE9B9D92EDF5}" type="sibTrans" cxnId="{43DE7AEC-E453-4DEC-BBAE-20F9B7C14F3C}">
      <dgm:prSet/>
      <dgm:spPr/>
      <dgm:t>
        <a:bodyPr/>
        <a:lstStyle/>
        <a:p>
          <a:endParaRPr lang="en-US"/>
        </a:p>
      </dgm:t>
    </dgm:pt>
    <dgm:pt modelId="{E2151D7C-BA4E-462A-801A-475F1A0F01A2}">
      <dgm:prSet/>
      <dgm:spPr/>
      <dgm:t>
        <a:bodyPr/>
        <a:lstStyle/>
        <a:p>
          <a:r>
            <a:rPr lang="en-US" dirty="0">
              <a:latin typeface="Open Sans"/>
            </a:rPr>
            <a:t>Do you have assets?</a:t>
          </a:r>
        </a:p>
      </dgm:t>
    </dgm:pt>
    <dgm:pt modelId="{9C69F6DE-A539-414E-AC6E-9CF32FDD33CB}" type="parTrans" cxnId="{184C3CE2-C247-4BD3-818A-68719FEABBE9}">
      <dgm:prSet/>
      <dgm:spPr/>
      <dgm:t>
        <a:bodyPr/>
        <a:lstStyle/>
        <a:p>
          <a:endParaRPr lang="en-US"/>
        </a:p>
      </dgm:t>
    </dgm:pt>
    <dgm:pt modelId="{CA4843C3-7EA6-4A4F-BCBC-07001015F985}" type="sibTrans" cxnId="{184C3CE2-C247-4BD3-818A-68719FEABBE9}">
      <dgm:prSet/>
      <dgm:spPr/>
      <dgm:t>
        <a:bodyPr/>
        <a:lstStyle/>
        <a:p>
          <a:endParaRPr lang="en-US"/>
        </a:p>
      </dgm:t>
    </dgm:pt>
    <dgm:pt modelId="{B46317BE-9C86-4A80-96A4-14529644A9F3}">
      <dgm:prSet/>
      <dgm:spPr/>
      <dgm:t>
        <a:bodyPr/>
        <a:lstStyle/>
        <a:p>
          <a:r>
            <a:rPr lang="en-US" dirty="0">
              <a:latin typeface="Open Sans"/>
            </a:rPr>
            <a:t>Are they assets you could sell if necessary?</a:t>
          </a:r>
        </a:p>
      </dgm:t>
    </dgm:pt>
    <dgm:pt modelId="{CA351977-49AF-4322-A777-9AE9BC2F0492}" type="parTrans" cxnId="{554E105E-DABB-4C35-ADDB-7001ECA789ED}">
      <dgm:prSet/>
      <dgm:spPr/>
      <dgm:t>
        <a:bodyPr/>
        <a:lstStyle/>
        <a:p>
          <a:endParaRPr lang="en-US"/>
        </a:p>
      </dgm:t>
    </dgm:pt>
    <dgm:pt modelId="{2926F40B-CB6F-4C6A-94D9-9A647430D177}" type="sibTrans" cxnId="{554E105E-DABB-4C35-ADDB-7001ECA789ED}">
      <dgm:prSet/>
      <dgm:spPr/>
      <dgm:t>
        <a:bodyPr/>
        <a:lstStyle/>
        <a:p>
          <a:endParaRPr lang="en-US"/>
        </a:p>
      </dgm:t>
    </dgm:pt>
    <dgm:pt modelId="{1D841800-C4D0-4416-B667-48479CDD77B2}">
      <dgm:prSet/>
      <dgm:spPr/>
      <dgm:t>
        <a:bodyPr/>
        <a:lstStyle/>
        <a:p>
          <a:r>
            <a:rPr lang="en-US" dirty="0">
              <a:latin typeface="Open Sans"/>
            </a:rPr>
            <a:t>Are you employed?</a:t>
          </a:r>
        </a:p>
      </dgm:t>
    </dgm:pt>
    <dgm:pt modelId="{DF244957-2D67-42EC-91B1-974DA4A6AC7B}" type="parTrans" cxnId="{18EFF752-C0DF-4662-A40C-814CC3A7717B}">
      <dgm:prSet/>
      <dgm:spPr/>
      <dgm:t>
        <a:bodyPr/>
        <a:lstStyle/>
        <a:p>
          <a:endParaRPr lang="en-US"/>
        </a:p>
      </dgm:t>
    </dgm:pt>
    <dgm:pt modelId="{55A38D3D-3F98-4744-A5FF-30C6445F6186}" type="sibTrans" cxnId="{18EFF752-C0DF-4662-A40C-814CC3A7717B}">
      <dgm:prSet/>
      <dgm:spPr/>
      <dgm:t>
        <a:bodyPr/>
        <a:lstStyle/>
        <a:p>
          <a:endParaRPr lang="en-US"/>
        </a:p>
      </dgm:t>
    </dgm:pt>
    <dgm:pt modelId="{D98CDB1A-2CF7-4399-8412-F7F3E3B960D6}">
      <dgm:prSet/>
      <dgm:spPr/>
      <dgm:t>
        <a:bodyPr/>
        <a:lstStyle/>
        <a:p>
          <a:r>
            <a:rPr lang="en-US" dirty="0">
              <a:latin typeface="Open Sans"/>
            </a:rPr>
            <a:t>Do you have means to make payments?</a:t>
          </a:r>
        </a:p>
      </dgm:t>
    </dgm:pt>
    <dgm:pt modelId="{3078A2A0-1731-46BE-A1AF-BB17CE06F583}" type="parTrans" cxnId="{C66F0FA4-A1A1-4895-B292-1AD59D38B9C8}">
      <dgm:prSet/>
      <dgm:spPr/>
      <dgm:t>
        <a:bodyPr/>
        <a:lstStyle/>
        <a:p>
          <a:endParaRPr lang="en-US"/>
        </a:p>
      </dgm:t>
    </dgm:pt>
    <dgm:pt modelId="{23912731-B058-48AD-B2E5-71BFA6E9EEB3}" type="sibTrans" cxnId="{C66F0FA4-A1A1-4895-B292-1AD59D38B9C8}">
      <dgm:prSet/>
      <dgm:spPr/>
      <dgm:t>
        <a:bodyPr/>
        <a:lstStyle/>
        <a:p>
          <a:endParaRPr lang="en-US"/>
        </a:p>
      </dgm:t>
    </dgm:pt>
    <dgm:pt modelId="{CA7371DE-CCB1-47FA-A97A-E5A0D8347EDD}" type="pres">
      <dgm:prSet presAssocID="{1785EC46-48BA-4114-B45E-F89C5133F8AB}" presName="linearFlow" presStyleCnt="0">
        <dgm:presLayoutVars>
          <dgm:dir/>
          <dgm:animLvl val="lvl"/>
          <dgm:resizeHandles val="exact"/>
        </dgm:presLayoutVars>
      </dgm:prSet>
      <dgm:spPr/>
    </dgm:pt>
    <dgm:pt modelId="{3F0D5EB3-A7C4-4A63-BD39-4352FB056ACC}" type="pres">
      <dgm:prSet presAssocID="{979AB725-91A0-40EF-85DA-15C79EAD19F2}" presName="composite" presStyleCnt="0"/>
      <dgm:spPr/>
    </dgm:pt>
    <dgm:pt modelId="{8F2D1097-C106-408B-92EC-F8DD5D3D4F89}" type="pres">
      <dgm:prSet presAssocID="{979AB725-91A0-40EF-85DA-15C79EAD19F2}" presName="parentText" presStyleLbl="alignNode1" presStyleIdx="0" presStyleCnt="4" custScaleX="117322">
        <dgm:presLayoutVars>
          <dgm:chMax val="1"/>
          <dgm:bulletEnabled val="1"/>
        </dgm:presLayoutVars>
      </dgm:prSet>
      <dgm:spPr/>
    </dgm:pt>
    <dgm:pt modelId="{C07B7A3A-C127-421A-88F4-EB9E2E9B6018}" type="pres">
      <dgm:prSet presAssocID="{979AB725-91A0-40EF-85DA-15C79EAD19F2}" presName="descendantText" presStyleLbl="alignAcc1" presStyleIdx="0" presStyleCnt="4">
        <dgm:presLayoutVars>
          <dgm:bulletEnabled val="1"/>
        </dgm:presLayoutVars>
      </dgm:prSet>
      <dgm:spPr/>
    </dgm:pt>
    <dgm:pt modelId="{891C13D0-66E8-42D4-932D-2E1195FF30C7}" type="pres">
      <dgm:prSet presAssocID="{4CBF99E7-46DA-4095-9B65-FA947AB24289}" presName="sp" presStyleCnt="0"/>
      <dgm:spPr/>
    </dgm:pt>
    <dgm:pt modelId="{D867BF6C-A9A6-4990-A4E4-D5FB3770033E}" type="pres">
      <dgm:prSet presAssocID="{8F171AD3-A6E6-419D-B4CB-D9774CFB572F}" presName="composite" presStyleCnt="0"/>
      <dgm:spPr/>
    </dgm:pt>
    <dgm:pt modelId="{A3DFA2CF-6ED7-4181-98F2-1F1C7074EBD5}" type="pres">
      <dgm:prSet presAssocID="{8F171AD3-A6E6-419D-B4CB-D9774CFB572F}" presName="parentText" presStyleLbl="alignNode1" presStyleIdx="1" presStyleCnt="4" custScaleX="117322">
        <dgm:presLayoutVars>
          <dgm:chMax val="1"/>
          <dgm:bulletEnabled val="1"/>
        </dgm:presLayoutVars>
      </dgm:prSet>
      <dgm:spPr/>
    </dgm:pt>
    <dgm:pt modelId="{1AA693BF-D547-4326-8413-C6BB8B896BAD}" type="pres">
      <dgm:prSet presAssocID="{8F171AD3-A6E6-419D-B4CB-D9774CFB572F}" presName="descendantText" presStyleLbl="alignAcc1" presStyleIdx="1" presStyleCnt="4">
        <dgm:presLayoutVars>
          <dgm:bulletEnabled val="1"/>
        </dgm:presLayoutVars>
      </dgm:prSet>
      <dgm:spPr/>
    </dgm:pt>
    <dgm:pt modelId="{AAE7BCAA-F36D-436E-8C62-2063D2011601}" type="pres">
      <dgm:prSet presAssocID="{033C18DE-67CA-4A85-94CB-881E6BCD0993}" presName="sp" presStyleCnt="0"/>
      <dgm:spPr/>
    </dgm:pt>
    <dgm:pt modelId="{5C228B21-BEAE-4161-8563-65D85C5A414A}" type="pres">
      <dgm:prSet presAssocID="{E8C9CC54-95E5-497E-87CC-BDE5F63005D6}" presName="composite" presStyleCnt="0"/>
      <dgm:spPr/>
    </dgm:pt>
    <dgm:pt modelId="{BF18E2C2-A4D8-4617-9E6A-6D47674C6B23}" type="pres">
      <dgm:prSet presAssocID="{E8C9CC54-95E5-497E-87CC-BDE5F63005D6}" presName="parentText" presStyleLbl="alignNode1" presStyleIdx="2" presStyleCnt="4" custScaleX="122125">
        <dgm:presLayoutVars>
          <dgm:chMax val="1"/>
          <dgm:bulletEnabled val="1"/>
        </dgm:presLayoutVars>
      </dgm:prSet>
      <dgm:spPr/>
    </dgm:pt>
    <dgm:pt modelId="{698CB26F-C947-4AD2-816F-FBB7A59211D9}" type="pres">
      <dgm:prSet presAssocID="{E8C9CC54-95E5-497E-87CC-BDE5F63005D6}" presName="descendantText" presStyleLbl="alignAcc1" presStyleIdx="2" presStyleCnt="4" custLinFactNeighborX="836" custLinFactNeighborY="-2090">
        <dgm:presLayoutVars>
          <dgm:bulletEnabled val="1"/>
        </dgm:presLayoutVars>
      </dgm:prSet>
      <dgm:spPr/>
    </dgm:pt>
    <dgm:pt modelId="{F9F5B04C-2C4B-41C0-A34F-CDFE577AE470}" type="pres">
      <dgm:prSet presAssocID="{A7DF031A-2540-467B-90F0-15B3502FF7F1}" presName="sp" presStyleCnt="0"/>
      <dgm:spPr/>
    </dgm:pt>
    <dgm:pt modelId="{B54A710B-E139-443F-8A53-12F9DF7D55F7}" type="pres">
      <dgm:prSet presAssocID="{CFAC6FF9-2185-4967-AB50-9EA1F4786D9A}" presName="composite" presStyleCnt="0"/>
      <dgm:spPr/>
    </dgm:pt>
    <dgm:pt modelId="{CC018551-DFE7-4632-B1C2-880DD8996916}" type="pres">
      <dgm:prSet presAssocID="{CFAC6FF9-2185-4967-AB50-9EA1F4786D9A}" presName="parentText" presStyleLbl="alignNode1" presStyleIdx="3" presStyleCnt="4" custScaleX="117322">
        <dgm:presLayoutVars>
          <dgm:chMax val="1"/>
          <dgm:bulletEnabled val="1"/>
        </dgm:presLayoutVars>
      </dgm:prSet>
      <dgm:spPr/>
    </dgm:pt>
    <dgm:pt modelId="{263E932F-C5AB-417A-BE0F-B4700279ADB6}" type="pres">
      <dgm:prSet presAssocID="{CFAC6FF9-2185-4967-AB50-9EA1F4786D9A}" presName="descendantText" presStyleLbl="alignAcc1" presStyleIdx="3" presStyleCnt="4">
        <dgm:presLayoutVars>
          <dgm:bulletEnabled val="1"/>
        </dgm:presLayoutVars>
      </dgm:prSet>
      <dgm:spPr/>
    </dgm:pt>
  </dgm:ptLst>
  <dgm:cxnLst>
    <dgm:cxn modelId="{86B59707-F361-4B2C-8DEC-C7CDA2CBCE70}" type="presOf" srcId="{8F171AD3-A6E6-419D-B4CB-D9774CFB572F}" destId="{A3DFA2CF-6ED7-4181-98F2-1F1C7074EBD5}" srcOrd="0" destOrd="0" presId="urn:microsoft.com/office/officeart/2005/8/layout/chevron2"/>
    <dgm:cxn modelId="{A551570B-0395-4557-9E4E-531335035F40}" type="presOf" srcId="{E1485112-2D3D-42E6-A5A2-10106D1361DD}" destId="{1AA693BF-D547-4326-8413-C6BB8B896BAD}" srcOrd="0" destOrd="0" presId="urn:microsoft.com/office/officeart/2005/8/layout/chevron2"/>
    <dgm:cxn modelId="{A37C3821-E868-4AEF-8C1E-B24E1D5D7AF2}" srcId="{979AB725-91A0-40EF-85DA-15C79EAD19F2}" destId="{14090541-79C3-482F-90F4-4BE0ECEAEC0A}" srcOrd="1" destOrd="0" parTransId="{B48D2DEA-98BA-4843-A476-EEE5FA8B6494}" sibTransId="{CAC08084-9AB8-411D-8744-BA0673F54C31}"/>
    <dgm:cxn modelId="{6E634C39-542E-4472-AD9F-41914A863D19}" type="presOf" srcId="{1D841800-C4D0-4416-B667-48479CDD77B2}" destId="{263E932F-C5AB-417A-BE0F-B4700279ADB6}" srcOrd="0" destOrd="0" presId="urn:microsoft.com/office/officeart/2005/8/layout/chevron2"/>
    <dgm:cxn modelId="{5710BD40-C100-4A6E-95CC-8FB976B6B79F}" srcId="{1785EC46-48BA-4114-B45E-F89C5133F8AB}" destId="{979AB725-91A0-40EF-85DA-15C79EAD19F2}" srcOrd="0" destOrd="0" parTransId="{6365EA71-EC3B-4624-8F2F-777942BE22C2}" sibTransId="{4CBF99E7-46DA-4095-9B65-FA947AB24289}"/>
    <dgm:cxn modelId="{554E105E-DABB-4C35-ADDB-7001ECA789ED}" srcId="{E8C9CC54-95E5-497E-87CC-BDE5F63005D6}" destId="{B46317BE-9C86-4A80-96A4-14529644A9F3}" srcOrd="1" destOrd="0" parTransId="{CA351977-49AF-4322-A777-9AE9BC2F0492}" sibTransId="{2926F40B-CB6F-4C6A-94D9-9A647430D177}"/>
    <dgm:cxn modelId="{3C27C550-757E-428F-9E6E-801D678CC029}" srcId="{1785EC46-48BA-4114-B45E-F89C5133F8AB}" destId="{8F171AD3-A6E6-419D-B4CB-D9774CFB572F}" srcOrd="1" destOrd="0" parTransId="{F8429BA5-ED3B-44F5-8B0C-C1151A4C0D4D}" sibTransId="{033C18DE-67CA-4A85-94CB-881E6BCD0993}"/>
    <dgm:cxn modelId="{51466772-238B-412D-A374-527D98A8CE7C}" type="presOf" srcId="{CFAC6FF9-2185-4967-AB50-9EA1F4786D9A}" destId="{CC018551-DFE7-4632-B1C2-880DD8996916}" srcOrd="0" destOrd="0" presId="urn:microsoft.com/office/officeart/2005/8/layout/chevron2"/>
    <dgm:cxn modelId="{18EFF752-C0DF-4662-A40C-814CC3A7717B}" srcId="{CFAC6FF9-2185-4967-AB50-9EA1F4786D9A}" destId="{1D841800-C4D0-4416-B667-48479CDD77B2}" srcOrd="0" destOrd="0" parTransId="{DF244957-2D67-42EC-91B1-974DA4A6AC7B}" sibTransId="{55A38D3D-3F98-4744-A5FF-30C6445F6186}"/>
    <dgm:cxn modelId="{3B61157C-F3EC-4B4E-8C98-174D229BFC63}" srcId="{1785EC46-48BA-4114-B45E-F89C5133F8AB}" destId="{E8C9CC54-95E5-497E-87CC-BDE5F63005D6}" srcOrd="2" destOrd="0" parTransId="{1A1ED245-DC1D-41BC-BD3D-03FF6EF61A09}" sibTransId="{A7DF031A-2540-467B-90F0-15B3502FF7F1}"/>
    <dgm:cxn modelId="{B429C683-2E2F-4AC5-B2C6-D7E2C306BB37}" type="presOf" srcId="{54FD8967-CC44-43B9-923F-87DC53B2A79A}" destId="{C07B7A3A-C127-421A-88F4-EB9E2E9B6018}" srcOrd="0" destOrd="0" presId="urn:microsoft.com/office/officeart/2005/8/layout/chevron2"/>
    <dgm:cxn modelId="{A7523C8B-BA52-4ABE-B8F0-1C13378CDE83}" type="presOf" srcId="{D98CDB1A-2CF7-4399-8412-F7F3E3B960D6}" destId="{263E932F-C5AB-417A-BE0F-B4700279ADB6}" srcOrd="0" destOrd="1" presId="urn:microsoft.com/office/officeart/2005/8/layout/chevron2"/>
    <dgm:cxn modelId="{7CEA7695-CF38-460A-B535-2BE6D655951F}" type="presOf" srcId="{E8C9CC54-95E5-497E-87CC-BDE5F63005D6}" destId="{BF18E2C2-A4D8-4617-9E6A-6D47674C6B23}" srcOrd="0" destOrd="0" presId="urn:microsoft.com/office/officeart/2005/8/layout/chevron2"/>
    <dgm:cxn modelId="{C66F0FA4-A1A1-4895-B292-1AD59D38B9C8}" srcId="{CFAC6FF9-2185-4967-AB50-9EA1F4786D9A}" destId="{D98CDB1A-2CF7-4399-8412-F7F3E3B960D6}" srcOrd="1" destOrd="0" parTransId="{3078A2A0-1731-46BE-A1AF-BB17CE06F583}" sibTransId="{23912731-B058-48AD-B2E5-71BFA6E9EEB3}"/>
    <dgm:cxn modelId="{4CBB0BB4-4AE5-4C09-8D6B-1752FF20F8AF}" type="presOf" srcId="{979AB725-91A0-40EF-85DA-15C79EAD19F2}" destId="{8F2D1097-C106-408B-92EC-F8DD5D3D4F89}" srcOrd="0" destOrd="0" presId="urn:microsoft.com/office/officeart/2005/8/layout/chevron2"/>
    <dgm:cxn modelId="{66A6B5B7-28FA-475E-A1CF-8C63030788FF}" type="presOf" srcId="{E2151D7C-BA4E-462A-801A-475F1A0F01A2}" destId="{698CB26F-C947-4AD2-816F-FBB7A59211D9}" srcOrd="0" destOrd="0" presId="urn:microsoft.com/office/officeart/2005/8/layout/chevron2"/>
    <dgm:cxn modelId="{B0F2E2B8-B520-416E-B33E-F5D857459FFD}" srcId="{979AB725-91A0-40EF-85DA-15C79EAD19F2}" destId="{54FD8967-CC44-43B9-923F-87DC53B2A79A}" srcOrd="0" destOrd="0" parTransId="{53222FA6-E1A2-41A6-9A53-2CE9325D828E}" sibTransId="{FE23B9CC-6F1B-4A84-9F35-B5F2DAB14A06}"/>
    <dgm:cxn modelId="{260154BA-FDB0-47CC-93DB-2CFDDD7762ED}" srcId="{1785EC46-48BA-4114-B45E-F89C5133F8AB}" destId="{CFAC6FF9-2185-4967-AB50-9EA1F4786D9A}" srcOrd="3" destOrd="0" parTransId="{FAEB3826-A1EB-472B-87A5-47FDE3641BF4}" sibTransId="{9F596ED0-5239-4DE0-8814-E64BF196EEDE}"/>
    <dgm:cxn modelId="{C0151CCA-6350-4A88-8789-0139C5FC7703}" type="presOf" srcId="{C381E68C-268B-409E-97F0-1E4DA17BAD2F}" destId="{1AA693BF-D547-4326-8413-C6BB8B896BAD}" srcOrd="0" destOrd="1" presId="urn:microsoft.com/office/officeart/2005/8/layout/chevron2"/>
    <dgm:cxn modelId="{849CE1D2-B96E-4236-8050-0B33EDFF5839}" type="presOf" srcId="{14090541-79C3-482F-90F4-4BE0ECEAEC0A}" destId="{C07B7A3A-C127-421A-88F4-EB9E2E9B6018}" srcOrd="0" destOrd="1" presId="urn:microsoft.com/office/officeart/2005/8/layout/chevron2"/>
    <dgm:cxn modelId="{242991DA-5A82-4A68-BED9-B666D45FC378}" type="presOf" srcId="{1785EC46-48BA-4114-B45E-F89C5133F8AB}" destId="{CA7371DE-CCB1-47FA-A97A-E5A0D8347EDD}" srcOrd="0" destOrd="0" presId="urn:microsoft.com/office/officeart/2005/8/layout/chevron2"/>
    <dgm:cxn modelId="{184C3CE2-C247-4BD3-818A-68719FEABBE9}" srcId="{E8C9CC54-95E5-497E-87CC-BDE5F63005D6}" destId="{E2151D7C-BA4E-462A-801A-475F1A0F01A2}" srcOrd="0" destOrd="0" parTransId="{9C69F6DE-A539-414E-AC6E-9CF32FDD33CB}" sibTransId="{CA4843C3-7EA6-4A4F-BCBC-07001015F985}"/>
    <dgm:cxn modelId="{6D8C38E6-19D5-4766-AA86-E68C3826A50B}" type="presOf" srcId="{B46317BE-9C86-4A80-96A4-14529644A9F3}" destId="{698CB26F-C947-4AD2-816F-FBB7A59211D9}" srcOrd="0" destOrd="1" presId="urn:microsoft.com/office/officeart/2005/8/layout/chevron2"/>
    <dgm:cxn modelId="{43DE7AEC-E453-4DEC-BBAE-20F9B7C14F3C}" srcId="{8F171AD3-A6E6-419D-B4CB-D9774CFB572F}" destId="{C381E68C-268B-409E-97F0-1E4DA17BAD2F}" srcOrd="1" destOrd="0" parTransId="{3F9429D0-8B01-41EB-AC45-DC964FCC596B}" sibTransId="{59AA9922-849F-43A8-9519-FE9B9D92EDF5}"/>
    <dgm:cxn modelId="{60BCEFF6-07A8-4F51-8205-DB7988377525}" srcId="{8F171AD3-A6E6-419D-B4CB-D9774CFB572F}" destId="{E1485112-2D3D-42E6-A5A2-10106D1361DD}" srcOrd="0" destOrd="0" parTransId="{22180A3A-9F71-4979-A3EE-581FB16201CE}" sibTransId="{62A42B2C-9126-495A-A1AC-7B129D286E74}"/>
    <dgm:cxn modelId="{8DB567D5-FFDE-4892-BC5F-3D2D13426437}" type="presParOf" srcId="{CA7371DE-CCB1-47FA-A97A-E5A0D8347EDD}" destId="{3F0D5EB3-A7C4-4A63-BD39-4352FB056ACC}" srcOrd="0" destOrd="0" presId="urn:microsoft.com/office/officeart/2005/8/layout/chevron2"/>
    <dgm:cxn modelId="{4240F170-2AF8-4F01-8C50-12C98B7B2D04}" type="presParOf" srcId="{3F0D5EB3-A7C4-4A63-BD39-4352FB056ACC}" destId="{8F2D1097-C106-408B-92EC-F8DD5D3D4F89}" srcOrd="0" destOrd="0" presId="urn:microsoft.com/office/officeart/2005/8/layout/chevron2"/>
    <dgm:cxn modelId="{3BBF6BA2-38EF-48D7-8304-5D1625BBBD2E}" type="presParOf" srcId="{3F0D5EB3-A7C4-4A63-BD39-4352FB056ACC}" destId="{C07B7A3A-C127-421A-88F4-EB9E2E9B6018}" srcOrd="1" destOrd="0" presId="urn:microsoft.com/office/officeart/2005/8/layout/chevron2"/>
    <dgm:cxn modelId="{9D2E1090-D896-4A40-A8D2-F8F42B3F8AF1}" type="presParOf" srcId="{CA7371DE-CCB1-47FA-A97A-E5A0D8347EDD}" destId="{891C13D0-66E8-42D4-932D-2E1195FF30C7}" srcOrd="1" destOrd="0" presId="urn:microsoft.com/office/officeart/2005/8/layout/chevron2"/>
    <dgm:cxn modelId="{0DC3A509-A938-43C1-AEB8-1A71C05F5BEC}" type="presParOf" srcId="{CA7371DE-CCB1-47FA-A97A-E5A0D8347EDD}" destId="{D867BF6C-A9A6-4990-A4E4-D5FB3770033E}" srcOrd="2" destOrd="0" presId="urn:microsoft.com/office/officeart/2005/8/layout/chevron2"/>
    <dgm:cxn modelId="{0602B33F-8E56-4701-9874-CD3FD2A0BD7E}" type="presParOf" srcId="{D867BF6C-A9A6-4990-A4E4-D5FB3770033E}" destId="{A3DFA2CF-6ED7-4181-98F2-1F1C7074EBD5}" srcOrd="0" destOrd="0" presId="urn:microsoft.com/office/officeart/2005/8/layout/chevron2"/>
    <dgm:cxn modelId="{4C617BE3-7567-49C6-877D-F1078A54FB3B}" type="presParOf" srcId="{D867BF6C-A9A6-4990-A4E4-D5FB3770033E}" destId="{1AA693BF-D547-4326-8413-C6BB8B896BAD}" srcOrd="1" destOrd="0" presId="urn:microsoft.com/office/officeart/2005/8/layout/chevron2"/>
    <dgm:cxn modelId="{23B3C24B-62E8-41A4-9B66-3AF87C93E3CD}" type="presParOf" srcId="{CA7371DE-CCB1-47FA-A97A-E5A0D8347EDD}" destId="{AAE7BCAA-F36D-436E-8C62-2063D2011601}" srcOrd="3" destOrd="0" presId="urn:microsoft.com/office/officeart/2005/8/layout/chevron2"/>
    <dgm:cxn modelId="{DE954C3F-E85C-4905-B4FF-2C3CA8BD63AE}" type="presParOf" srcId="{CA7371DE-CCB1-47FA-A97A-E5A0D8347EDD}" destId="{5C228B21-BEAE-4161-8563-65D85C5A414A}" srcOrd="4" destOrd="0" presId="urn:microsoft.com/office/officeart/2005/8/layout/chevron2"/>
    <dgm:cxn modelId="{14175C36-CDC9-40F1-8BE1-12370517C701}" type="presParOf" srcId="{5C228B21-BEAE-4161-8563-65D85C5A414A}" destId="{BF18E2C2-A4D8-4617-9E6A-6D47674C6B23}" srcOrd="0" destOrd="0" presId="urn:microsoft.com/office/officeart/2005/8/layout/chevron2"/>
    <dgm:cxn modelId="{70790EEC-E1FE-446E-BBAD-CE74263084BC}" type="presParOf" srcId="{5C228B21-BEAE-4161-8563-65D85C5A414A}" destId="{698CB26F-C947-4AD2-816F-FBB7A59211D9}" srcOrd="1" destOrd="0" presId="urn:microsoft.com/office/officeart/2005/8/layout/chevron2"/>
    <dgm:cxn modelId="{36C95B17-9786-4DF8-B10D-771B83309909}" type="presParOf" srcId="{CA7371DE-CCB1-47FA-A97A-E5A0D8347EDD}" destId="{F9F5B04C-2C4B-41C0-A34F-CDFE577AE470}" srcOrd="5" destOrd="0" presId="urn:microsoft.com/office/officeart/2005/8/layout/chevron2"/>
    <dgm:cxn modelId="{1D3DDBBE-B3B6-4CC8-BABD-2F9D07B0EC35}" type="presParOf" srcId="{CA7371DE-CCB1-47FA-A97A-E5A0D8347EDD}" destId="{B54A710B-E139-443F-8A53-12F9DF7D55F7}" srcOrd="6" destOrd="0" presId="urn:microsoft.com/office/officeart/2005/8/layout/chevron2"/>
    <dgm:cxn modelId="{7D335FC0-F5A3-441B-B73C-94A86B8F9D40}" type="presParOf" srcId="{B54A710B-E139-443F-8A53-12F9DF7D55F7}" destId="{CC018551-DFE7-4632-B1C2-880DD8996916}" srcOrd="0" destOrd="0" presId="urn:microsoft.com/office/officeart/2005/8/layout/chevron2"/>
    <dgm:cxn modelId="{80E1B4B4-11D2-4B8B-B874-B0A99645E7E6}" type="presParOf" srcId="{B54A710B-E139-443F-8A53-12F9DF7D55F7}" destId="{263E932F-C5AB-417A-BE0F-B4700279ADB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5C7A69-276D-4248-96C8-054D29C4ECC1}" type="doc">
      <dgm:prSet loTypeId="urn:microsoft.com/office/officeart/2005/8/layout/list1" loCatId="list" qsTypeId="urn:microsoft.com/office/officeart/2005/8/quickstyle/simple1#2" qsCatId="simple" csTypeId="urn:microsoft.com/office/officeart/2005/8/colors/accent0_3" csCatId="mainScheme" phldr="1"/>
      <dgm:spPr/>
      <dgm:t>
        <a:bodyPr/>
        <a:lstStyle/>
        <a:p>
          <a:endParaRPr lang="en-US"/>
        </a:p>
      </dgm:t>
    </dgm:pt>
    <dgm:pt modelId="{4E03831F-83EC-4CC7-9C97-4FCA3B7423CF}">
      <dgm:prSet phldrT="[Text]" custT="1"/>
      <dgm:spPr/>
      <dgm:t>
        <a:bodyPr/>
        <a:lstStyle/>
        <a:p>
          <a:r>
            <a:rPr lang="en-US" sz="1600" dirty="0">
              <a:latin typeface="Open Sans"/>
            </a:rPr>
            <a:t>Debt-to-income = liabilities/assets </a:t>
          </a:r>
        </a:p>
      </dgm:t>
    </dgm:pt>
    <dgm:pt modelId="{7924500F-AA3A-4B78-A557-9ECF32A86ECF}" type="parTrans" cxnId="{B1DE3B92-2CDC-41EA-BA43-A68BBA1FCD44}">
      <dgm:prSet/>
      <dgm:spPr/>
      <dgm:t>
        <a:bodyPr/>
        <a:lstStyle/>
        <a:p>
          <a:endParaRPr lang="en-US"/>
        </a:p>
      </dgm:t>
    </dgm:pt>
    <dgm:pt modelId="{7BABCD03-64EA-48A5-8B11-7E6DAE139EAF}" type="sibTrans" cxnId="{B1DE3B92-2CDC-41EA-BA43-A68BBA1FCD44}">
      <dgm:prSet/>
      <dgm:spPr/>
      <dgm:t>
        <a:bodyPr/>
        <a:lstStyle/>
        <a:p>
          <a:endParaRPr lang="en-US"/>
        </a:p>
      </dgm:t>
    </dgm:pt>
    <dgm:pt modelId="{9DD99CA5-F1F3-4BD8-B82F-5B9E4C868BC8}">
      <dgm:prSet phldrT="[Text]" custT="1"/>
      <dgm:spPr/>
      <dgm:t>
        <a:bodyPr/>
        <a:lstStyle/>
        <a:p>
          <a:r>
            <a:rPr lang="en-US" sz="1600" dirty="0">
              <a:latin typeface="Open Sans"/>
            </a:rPr>
            <a:t>Debt-service-coverage = amount of debt payment/income</a:t>
          </a:r>
        </a:p>
      </dgm:t>
    </dgm:pt>
    <dgm:pt modelId="{20356E62-D5C8-4F60-8FFF-FF77FE6B9D36}" type="parTrans" cxnId="{2F7DE2C7-374F-4EF8-B45A-B5B7F79BF306}">
      <dgm:prSet/>
      <dgm:spPr/>
      <dgm:t>
        <a:bodyPr/>
        <a:lstStyle/>
        <a:p>
          <a:endParaRPr lang="en-US"/>
        </a:p>
      </dgm:t>
    </dgm:pt>
    <dgm:pt modelId="{099F70E5-9C85-4EC8-8B9D-77CEFF90815C}" type="sibTrans" cxnId="{2F7DE2C7-374F-4EF8-B45A-B5B7F79BF306}">
      <dgm:prSet/>
      <dgm:spPr/>
      <dgm:t>
        <a:bodyPr/>
        <a:lstStyle/>
        <a:p>
          <a:endParaRPr lang="en-US"/>
        </a:p>
      </dgm:t>
    </dgm:pt>
    <dgm:pt modelId="{32B6DDEB-F129-4A40-8F28-91651C191749}">
      <dgm:prSet phldrT="[Text]" custT="1"/>
      <dgm:spPr/>
      <dgm:t>
        <a:bodyPr/>
        <a:lstStyle/>
        <a:p>
          <a:r>
            <a:rPr lang="en-US" sz="1600" dirty="0">
              <a:latin typeface="Open Sans"/>
            </a:rPr>
            <a:t>Loan-to-value = loan amount/ appraised value of property</a:t>
          </a:r>
        </a:p>
      </dgm:t>
    </dgm:pt>
    <dgm:pt modelId="{255AE341-6D6E-4E05-B89C-1BD6F0479E8D}" type="parTrans" cxnId="{6E710D11-2B60-422C-A071-0BE46B920247}">
      <dgm:prSet/>
      <dgm:spPr/>
      <dgm:t>
        <a:bodyPr/>
        <a:lstStyle/>
        <a:p>
          <a:endParaRPr lang="en-US"/>
        </a:p>
      </dgm:t>
    </dgm:pt>
    <dgm:pt modelId="{0DC52B13-293A-4A24-9DD0-58FC4D9C0A2F}" type="sibTrans" cxnId="{6E710D11-2B60-422C-A071-0BE46B920247}">
      <dgm:prSet/>
      <dgm:spPr/>
      <dgm:t>
        <a:bodyPr/>
        <a:lstStyle/>
        <a:p>
          <a:endParaRPr lang="en-US"/>
        </a:p>
      </dgm:t>
    </dgm:pt>
    <dgm:pt modelId="{FB8FD08E-1FC0-4D48-87F8-8CE43D6E6290}" type="pres">
      <dgm:prSet presAssocID="{A05C7A69-276D-4248-96C8-054D29C4ECC1}" presName="linear" presStyleCnt="0">
        <dgm:presLayoutVars>
          <dgm:dir/>
          <dgm:animLvl val="lvl"/>
          <dgm:resizeHandles val="exact"/>
        </dgm:presLayoutVars>
      </dgm:prSet>
      <dgm:spPr/>
    </dgm:pt>
    <dgm:pt modelId="{E764E14F-2119-47A2-889A-E7B8CD57D431}" type="pres">
      <dgm:prSet presAssocID="{4E03831F-83EC-4CC7-9C97-4FCA3B7423CF}" presName="parentLin" presStyleCnt="0"/>
      <dgm:spPr/>
    </dgm:pt>
    <dgm:pt modelId="{3BA2AA6F-FE31-458A-82B9-1E1E1636B300}" type="pres">
      <dgm:prSet presAssocID="{4E03831F-83EC-4CC7-9C97-4FCA3B7423CF}" presName="parentLeftMargin" presStyleLbl="node1" presStyleIdx="0" presStyleCnt="3"/>
      <dgm:spPr/>
    </dgm:pt>
    <dgm:pt modelId="{35AF048B-94F4-4F17-9D80-AFB7A273EC37}" type="pres">
      <dgm:prSet presAssocID="{4E03831F-83EC-4CC7-9C97-4FCA3B7423CF}" presName="parentText" presStyleLbl="node1" presStyleIdx="0" presStyleCnt="3">
        <dgm:presLayoutVars>
          <dgm:chMax val="0"/>
          <dgm:bulletEnabled val="1"/>
        </dgm:presLayoutVars>
      </dgm:prSet>
      <dgm:spPr/>
    </dgm:pt>
    <dgm:pt modelId="{9F0F810F-DA3A-425F-AC98-3AAE44E5E459}" type="pres">
      <dgm:prSet presAssocID="{4E03831F-83EC-4CC7-9C97-4FCA3B7423CF}" presName="negativeSpace" presStyleCnt="0"/>
      <dgm:spPr/>
    </dgm:pt>
    <dgm:pt modelId="{F756B34D-0EA4-49CC-A54A-84EDDAC37806}" type="pres">
      <dgm:prSet presAssocID="{4E03831F-83EC-4CC7-9C97-4FCA3B7423CF}" presName="childText" presStyleLbl="conFgAcc1" presStyleIdx="0" presStyleCnt="3">
        <dgm:presLayoutVars>
          <dgm:bulletEnabled val="1"/>
        </dgm:presLayoutVars>
      </dgm:prSet>
      <dgm:spPr/>
    </dgm:pt>
    <dgm:pt modelId="{73453B4C-698D-4EC3-9545-191F51CD402C}" type="pres">
      <dgm:prSet presAssocID="{7BABCD03-64EA-48A5-8B11-7E6DAE139EAF}" presName="spaceBetweenRectangles" presStyleCnt="0"/>
      <dgm:spPr/>
    </dgm:pt>
    <dgm:pt modelId="{F8ECF6DD-654F-437E-8F21-BE8ECEBC1D20}" type="pres">
      <dgm:prSet presAssocID="{9DD99CA5-F1F3-4BD8-B82F-5B9E4C868BC8}" presName="parentLin" presStyleCnt="0"/>
      <dgm:spPr/>
    </dgm:pt>
    <dgm:pt modelId="{A37ED0C7-5D2C-44C6-A174-4222BB08E0E3}" type="pres">
      <dgm:prSet presAssocID="{9DD99CA5-F1F3-4BD8-B82F-5B9E4C868BC8}" presName="parentLeftMargin" presStyleLbl="node1" presStyleIdx="0" presStyleCnt="3"/>
      <dgm:spPr/>
    </dgm:pt>
    <dgm:pt modelId="{0F157E25-E759-423C-B8D3-F3FC198C4FA1}" type="pres">
      <dgm:prSet presAssocID="{9DD99CA5-F1F3-4BD8-B82F-5B9E4C868BC8}" presName="parentText" presStyleLbl="node1" presStyleIdx="1" presStyleCnt="3">
        <dgm:presLayoutVars>
          <dgm:chMax val="0"/>
          <dgm:bulletEnabled val="1"/>
        </dgm:presLayoutVars>
      </dgm:prSet>
      <dgm:spPr/>
    </dgm:pt>
    <dgm:pt modelId="{CB3B8747-898E-47BB-ADF2-20C09D83C038}" type="pres">
      <dgm:prSet presAssocID="{9DD99CA5-F1F3-4BD8-B82F-5B9E4C868BC8}" presName="negativeSpace" presStyleCnt="0"/>
      <dgm:spPr/>
    </dgm:pt>
    <dgm:pt modelId="{114EDCCC-404B-4FB5-AF34-3CE6C167C6F1}" type="pres">
      <dgm:prSet presAssocID="{9DD99CA5-F1F3-4BD8-B82F-5B9E4C868BC8}" presName="childText" presStyleLbl="conFgAcc1" presStyleIdx="1" presStyleCnt="3">
        <dgm:presLayoutVars>
          <dgm:bulletEnabled val="1"/>
        </dgm:presLayoutVars>
      </dgm:prSet>
      <dgm:spPr/>
    </dgm:pt>
    <dgm:pt modelId="{429F5CFB-CED7-4CD8-9D92-E83FD3AC1F36}" type="pres">
      <dgm:prSet presAssocID="{099F70E5-9C85-4EC8-8B9D-77CEFF90815C}" presName="spaceBetweenRectangles" presStyleCnt="0"/>
      <dgm:spPr/>
    </dgm:pt>
    <dgm:pt modelId="{2E1A01E2-019E-40D7-B021-562EB65F68EC}" type="pres">
      <dgm:prSet presAssocID="{32B6DDEB-F129-4A40-8F28-91651C191749}" presName="parentLin" presStyleCnt="0"/>
      <dgm:spPr/>
    </dgm:pt>
    <dgm:pt modelId="{A3C268B6-0021-4F5B-93D3-6D3FA55EEA82}" type="pres">
      <dgm:prSet presAssocID="{32B6DDEB-F129-4A40-8F28-91651C191749}" presName="parentLeftMargin" presStyleLbl="node1" presStyleIdx="1" presStyleCnt="3"/>
      <dgm:spPr/>
    </dgm:pt>
    <dgm:pt modelId="{A89E5E69-1709-435F-B2CD-F12AD465F091}" type="pres">
      <dgm:prSet presAssocID="{32B6DDEB-F129-4A40-8F28-91651C191749}" presName="parentText" presStyleLbl="node1" presStyleIdx="2" presStyleCnt="3">
        <dgm:presLayoutVars>
          <dgm:chMax val="0"/>
          <dgm:bulletEnabled val="1"/>
        </dgm:presLayoutVars>
      </dgm:prSet>
      <dgm:spPr/>
    </dgm:pt>
    <dgm:pt modelId="{2AF56AC4-87C4-4FB6-BBF3-614618765F50}" type="pres">
      <dgm:prSet presAssocID="{32B6DDEB-F129-4A40-8F28-91651C191749}" presName="negativeSpace" presStyleCnt="0"/>
      <dgm:spPr/>
    </dgm:pt>
    <dgm:pt modelId="{E0D850A7-9B4A-4540-B676-F34A84522AFC}" type="pres">
      <dgm:prSet presAssocID="{32B6DDEB-F129-4A40-8F28-91651C191749}" presName="childText" presStyleLbl="conFgAcc1" presStyleIdx="2" presStyleCnt="3">
        <dgm:presLayoutVars>
          <dgm:bulletEnabled val="1"/>
        </dgm:presLayoutVars>
      </dgm:prSet>
      <dgm:spPr/>
    </dgm:pt>
  </dgm:ptLst>
  <dgm:cxnLst>
    <dgm:cxn modelId="{6E710D11-2B60-422C-A071-0BE46B920247}" srcId="{A05C7A69-276D-4248-96C8-054D29C4ECC1}" destId="{32B6DDEB-F129-4A40-8F28-91651C191749}" srcOrd="2" destOrd="0" parTransId="{255AE341-6D6E-4E05-B89C-1BD6F0479E8D}" sibTransId="{0DC52B13-293A-4A24-9DD0-58FC4D9C0A2F}"/>
    <dgm:cxn modelId="{38064022-7C91-43F5-8415-8BC86A86DD19}" type="presOf" srcId="{32B6DDEB-F129-4A40-8F28-91651C191749}" destId="{A89E5E69-1709-435F-B2CD-F12AD465F091}" srcOrd="1" destOrd="0" presId="urn:microsoft.com/office/officeart/2005/8/layout/list1"/>
    <dgm:cxn modelId="{769EE662-83F8-4662-AC78-5826B5BE5569}" type="presOf" srcId="{4E03831F-83EC-4CC7-9C97-4FCA3B7423CF}" destId="{35AF048B-94F4-4F17-9D80-AFB7A273EC37}" srcOrd="1" destOrd="0" presId="urn:microsoft.com/office/officeart/2005/8/layout/list1"/>
    <dgm:cxn modelId="{84355A8C-B53E-4A00-AB5E-B7CADE1021C7}" type="presOf" srcId="{32B6DDEB-F129-4A40-8F28-91651C191749}" destId="{A3C268B6-0021-4F5B-93D3-6D3FA55EEA82}" srcOrd="0" destOrd="0" presId="urn:microsoft.com/office/officeart/2005/8/layout/list1"/>
    <dgm:cxn modelId="{D6E84A8D-0C8D-4221-A700-C651CF2EF245}" type="presOf" srcId="{9DD99CA5-F1F3-4BD8-B82F-5B9E4C868BC8}" destId="{A37ED0C7-5D2C-44C6-A174-4222BB08E0E3}" srcOrd="0" destOrd="0" presId="urn:microsoft.com/office/officeart/2005/8/layout/list1"/>
    <dgm:cxn modelId="{B1DE3B92-2CDC-41EA-BA43-A68BBA1FCD44}" srcId="{A05C7A69-276D-4248-96C8-054D29C4ECC1}" destId="{4E03831F-83EC-4CC7-9C97-4FCA3B7423CF}" srcOrd="0" destOrd="0" parTransId="{7924500F-AA3A-4B78-A557-9ECF32A86ECF}" sibTransId="{7BABCD03-64EA-48A5-8B11-7E6DAE139EAF}"/>
    <dgm:cxn modelId="{2F7DE2C7-374F-4EF8-B45A-B5B7F79BF306}" srcId="{A05C7A69-276D-4248-96C8-054D29C4ECC1}" destId="{9DD99CA5-F1F3-4BD8-B82F-5B9E4C868BC8}" srcOrd="1" destOrd="0" parTransId="{20356E62-D5C8-4F60-8FFF-FF77FE6B9D36}" sibTransId="{099F70E5-9C85-4EC8-8B9D-77CEFF90815C}"/>
    <dgm:cxn modelId="{EF7303C8-00A2-4CD1-81EB-DB01DBF80513}" type="presOf" srcId="{A05C7A69-276D-4248-96C8-054D29C4ECC1}" destId="{FB8FD08E-1FC0-4D48-87F8-8CE43D6E6290}" srcOrd="0" destOrd="0" presId="urn:microsoft.com/office/officeart/2005/8/layout/list1"/>
    <dgm:cxn modelId="{FEEB56CE-F062-4F89-BA8E-DC864F36BEB1}" type="presOf" srcId="{4E03831F-83EC-4CC7-9C97-4FCA3B7423CF}" destId="{3BA2AA6F-FE31-458A-82B9-1E1E1636B300}" srcOrd="0" destOrd="0" presId="urn:microsoft.com/office/officeart/2005/8/layout/list1"/>
    <dgm:cxn modelId="{E4E8FAF3-32AC-4531-806C-E34C11CB05A4}" type="presOf" srcId="{9DD99CA5-F1F3-4BD8-B82F-5B9E4C868BC8}" destId="{0F157E25-E759-423C-B8D3-F3FC198C4FA1}" srcOrd="1" destOrd="0" presId="urn:microsoft.com/office/officeart/2005/8/layout/list1"/>
    <dgm:cxn modelId="{CC8CEA16-38DC-4890-87B8-85115AA1FC9C}" type="presParOf" srcId="{FB8FD08E-1FC0-4D48-87F8-8CE43D6E6290}" destId="{E764E14F-2119-47A2-889A-E7B8CD57D431}" srcOrd="0" destOrd="0" presId="urn:microsoft.com/office/officeart/2005/8/layout/list1"/>
    <dgm:cxn modelId="{E4ACF568-BD38-4074-87E4-A1FCB3694774}" type="presParOf" srcId="{E764E14F-2119-47A2-889A-E7B8CD57D431}" destId="{3BA2AA6F-FE31-458A-82B9-1E1E1636B300}" srcOrd="0" destOrd="0" presId="urn:microsoft.com/office/officeart/2005/8/layout/list1"/>
    <dgm:cxn modelId="{9CFE4FD4-55C2-43D7-B1A5-8F3FBC3701AD}" type="presParOf" srcId="{E764E14F-2119-47A2-889A-E7B8CD57D431}" destId="{35AF048B-94F4-4F17-9D80-AFB7A273EC37}" srcOrd="1" destOrd="0" presId="urn:microsoft.com/office/officeart/2005/8/layout/list1"/>
    <dgm:cxn modelId="{EAA7CBD0-157B-494E-B0DE-EDA1C2C33B2F}" type="presParOf" srcId="{FB8FD08E-1FC0-4D48-87F8-8CE43D6E6290}" destId="{9F0F810F-DA3A-425F-AC98-3AAE44E5E459}" srcOrd="1" destOrd="0" presId="urn:microsoft.com/office/officeart/2005/8/layout/list1"/>
    <dgm:cxn modelId="{63F1DB95-CBE1-408F-925E-0B5508281271}" type="presParOf" srcId="{FB8FD08E-1FC0-4D48-87F8-8CE43D6E6290}" destId="{F756B34D-0EA4-49CC-A54A-84EDDAC37806}" srcOrd="2" destOrd="0" presId="urn:microsoft.com/office/officeart/2005/8/layout/list1"/>
    <dgm:cxn modelId="{21C777FA-D26B-490C-8B0D-ABBAB65282C9}" type="presParOf" srcId="{FB8FD08E-1FC0-4D48-87F8-8CE43D6E6290}" destId="{73453B4C-698D-4EC3-9545-191F51CD402C}" srcOrd="3" destOrd="0" presId="urn:microsoft.com/office/officeart/2005/8/layout/list1"/>
    <dgm:cxn modelId="{0B60A938-D729-414F-B72A-F6BAC6EFFF4B}" type="presParOf" srcId="{FB8FD08E-1FC0-4D48-87F8-8CE43D6E6290}" destId="{F8ECF6DD-654F-437E-8F21-BE8ECEBC1D20}" srcOrd="4" destOrd="0" presId="urn:microsoft.com/office/officeart/2005/8/layout/list1"/>
    <dgm:cxn modelId="{3F75B8E6-0695-415F-B663-CC6E2525FC97}" type="presParOf" srcId="{F8ECF6DD-654F-437E-8F21-BE8ECEBC1D20}" destId="{A37ED0C7-5D2C-44C6-A174-4222BB08E0E3}" srcOrd="0" destOrd="0" presId="urn:microsoft.com/office/officeart/2005/8/layout/list1"/>
    <dgm:cxn modelId="{624FC195-ECCD-4124-A362-0B3AE10E4D16}" type="presParOf" srcId="{F8ECF6DD-654F-437E-8F21-BE8ECEBC1D20}" destId="{0F157E25-E759-423C-B8D3-F3FC198C4FA1}" srcOrd="1" destOrd="0" presId="urn:microsoft.com/office/officeart/2005/8/layout/list1"/>
    <dgm:cxn modelId="{1D585851-D3E2-41C8-ACAD-24CEE6F31C1C}" type="presParOf" srcId="{FB8FD08E-1FC0-4D48-87F8-8CE43D6E6290}" destId="{CB3B8747-898E-47BB-ADF2-20C09D83C038}" srcOrd="5" destOrd="0" presId="urn:microsoft.com/office/officeart/2005/8/layout/list1"/>
    <dgm:cxn modelId="{C032AE69-7340-48D4-BAFF-52A472842D02}" type="presParOf" srcId="{FB8FD08E-1FC0-4D48-87F8-8CE43D6E6290}" destId="{114EDCCC-404B-4FB5-AF34-3CE6C167C6F1}" srcOrd="6" destOrd="0" presId="urn:microsoft.com/office/officeart/2005/8/layout/list1"/>
    <dgm:cxn modelId="{A60B9237-7173-421C-B401-D22BFA064353}" type="presParOf" srcId="{FB8FD08E-1FC0-4D48-87F8-8CE43D6E6290}" destId="{429F5CFB-CED7-4CD8-9D92-E83FD3AC1F36}" srcOrd="7" destOrd="0" presId="urn:microsoft.com/office/officeart/2005/8/layout/list1"/>
    <dgm:cxn modelId="{02804E6B-57B7-4F33-8D9E-87A6029D99CF}" type="presParOf" srcId="{FB8FD08E-1FC0-4D48-87F8-8CE43D6E6290}" destId="{2E1A01E2-019E-40D7-B021-562EB65F68EC}" srcOrd="8" destOrd="0" presId="urn:microsoft.com/office/officeart/2005/8/layout/list1"/>
    <dgm:cxn modelId="{5057C81B-616E-4A6A-97E1-B8DB3FDF0A50}" type="presParOf" srcId="{2E1A01E2-019E-40D7-B021-562EB65F68EC}" destId="{A3C268B6-0021-4F5B-93D3-6D3FA55EEA82}" srcOrd="0" destOrd="0" presId="urn:microsoft.com/office/officeart/2005/8/layout/list1"/>
    <dgm:cxn modelId="{136A0AD1-ABC8-4234-9A08-46908D5D692B}" type="presParOf" srcId="{2E1A01E2-019E-40D7-B021-562EB65F68EC}" destId="{A89E5E69-1709-435F-B2CD-F12AD465F091}" srcOrd="1" destOrd="0" presId="urn:microsoft.com/office/officeart/2005/8/layout/list1"/>
    <dgm:cxn modelId="{4E9080F3-AD7D-4151-A6EF-D9EDA0934E4A}" type="presParOf" srcId="{FB8FD08E-1FC0-4D48-87F8-8CE43D6E6290}" destId="{2AF56AC4-87C4-4FB6-BBF3-614618765F50}" srcOrd="9" destOrd="0" presId="urn:microsoft.com/office/officeart/2005/8/layout/list1"/>
    <dgm:cxn modelId="{4D3715CF-C0AA-4D89-A0E5-D3A43D104545}" type="presParOf" srcId="{FB8FD08E-1FC0-4D48-87F8-8CE43D6E6290}" destId="{E0D850A7-9B4A-4540-B676-F34A84522AFC}"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F9397-EBFB-40C9-B011-8B432609568E}">
      <dsp:nvSpPr>
        <dsp:cNvPr id="0" name=""/>
        <dsp:cNvSpPr/>
      </dsp:nvSpPr>
      <dsp:spPr>
        <a:xfrm>
          <a:off x="1219194" y="3651"/>
          <a:ext cx="1943099" cy="116585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ea typeface="+mn-ea"/>
              <a:cs typeface="+mn-cs"/>
            </a:rPr>
            <a:t>Application</a:t>
          </a:r>
        </a:p>
      </dsp:txBody>
      <dsp:txXfrm>
        <a:off x="1253341" y="37798"/>
        <a:ext cx="1874805" cy="1097565"/>
      </dsp:txXfrm>
    </dsp:sp>
    <dsp:sp modelId="{AD7EC6C8-6181-480E-A210-C79527E71475}">
      <dsp:nvSpPr>
        <dsp:cNvPr id="0" name=""/>
        <dsp:cNvSpPr/>
      </dsp:nvSpPr>
      <dsp:spPr>
        <a:xfrm>
          <a:off x="3333286" y="345637"/>
          <a:ext cx="411937" cy="481888"/>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rgbClr val="000000"/>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FFFFFF"/>
            </a:solidFill>
            <a:latin typeface="Calibri"/>
            <a:ea typeface="+mn-ea"/>
            <a:cs typeface="+mn-cs"/>
          </a:endParaRPr>
        </a:p>
      </dsp:txBody>
      <dsp:txXfrm>
        <a:off x="3333286" y="442015"/>
        <a:ext cx="288356" cy="289132"/>
      </dsp:txXfrm>
    </dsp:sp>
    <dsp:sp modelId="{F3B2208A-1E4B-4DAA-9421-90359C4CD4BF}">
      <dsp:nvSpPr>
        <dsp:cNvPr id="0" name=""/>
        <dsp:cNvSpPr/>
      </dsp:nvSpPr>
      <dsp:spPr>
        <a:xfrm>
          <a:off x="3939534" y="3651"/>
          <a:ext cx="2156471" cy="116586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Open Sans"/>
              <a:ea typeface="+mn-ea"/>
              <a:cs typeface="+mn-cs"/>
            </a:rPr>
            <a:t>Documentation</a:t>
          </a:r>
          <a:endParaRPr lang="en-US" sz="2000" kern="1200" dirty="0">
            <a:latin typeface="Open Sans"/>
            <a:ea typeface="+mn-ea"/>
            <a:cs typeface="+mn-cs"/>
          </a:endParaRPr>
        </a:p>
      </dsp:txBody>
      <dsp:txXfrm>
        <a:off x="3973681" y="37798"/>
        <a:ext cx="2088177" cy="1097566"/>
      </dsp:txXfrm>
    </dsp:sp>
    <dsp:sp modelId="{6F8590FC-66C8-44C8-9771-555EF3ED77CD}">
      <dsp:nvSpPr>
        <dsp:cNvPr id="0" name=""/>
        <dsp:cNvSpPr/>
      </dsp:nvSpPr>
      <dsp:spPr>
        <a:xfrm rot="5400000">
          <a:off x="4864194" y="1305528"/>
          <a:ext cx="412557" cy="481888"/>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rgbClr val="000000"/>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FFFFFF"/>
            </a:solidFill>
            <a:latin typeface="Calibri"/>
            <a:ea typeface="+mn-ea"/>
            <a:cs typeface="+mn-cs"/>
          </a:endParaRPr>
        </a:p>
      </dsp:txBody>
      <dsp:txXfrm rot="-5400000">
        <a:off x="4925907" y="1340194"/>
        <a:ext cx="289132" cy="288790"/>
      </dsp:txXfrm>
    </dsp:sp>
    <dsp:sp modelId="{94FEBA2E-1C61-490E-B06C-9E63FEEF674F}">
      <dsp:nvSpPr>
        <dsp:cNvPr id="0" name=""/>
        <dsp:cNvSpPr/>
      </dsp:nvSpPr>
      <dsp:spPr>
        <a:xfrm>
          <a:off x="4152905" y="1946751"/>
          <a:ext cx="1943099" cy="1165859"/>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ea typeface="+mn-ea"/>
              <a:cs typeface="+mn-cs"/>
            </a:rPr>
            <a:t>Processing</a:t>
          </a:r>
        </a:p>
      </dsp:txBody>
      <dsp:txXfrm>
        <a:off x="4187052" y="1980898"/>
        <a:ext cx="1874805" cy="1097565"/>
      </dsp:txXfrm>
    </dsp:sp>
    <dsp:sp modelId="{8D320904-2373-4095-80CA-D13072D44D8A}">
      <dsp:nvSpPr>
        <dsp:cNvPr id="0" name=""/>
        <dsp:cNvSpPr/>
      </dsp:nvSpPr>
      <dsp:spPr>
        <a:xfrm rot="10800000">
          <a:off x="3445246" y="2263016"/>
          <a:ext cx="500131" cy="481888"/>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rgbClr val="000000"/>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FFFFFF"/>
            </a:solidFill>
            <a:latin typeface="Calibri"/>
            <a:ea typeface="+mn-ea"/>
            <a:cs typeface="+mn-cs"/>
          </a:endParaRPr>
        </a:p>
      </dsp:txBody>
      <dsp:txXfrm rot="10800000">
        <a:off x="3589812" y="2359394"/>
        <a:ext cx="355565" cy="289132"/>
      </dsp:txXfrm>
    </dsp:sp>
    <dsp:sp modelId="{F048E001-00AB-4167-BB71-03B6D2AE067F}">
      <dsp:nvSpPr>
        <dsp:cNvPr id="0" name=""/>
        <dsp:cNvSpPr/>
      </dsp:nvSpPr>
      <dsp:spPr>
        <a:xfrm>
          <a:off x="1266314" y="1894800"/>
          <a:ext cx="1943099" cy="116585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ea typeface="+mn-ea"/>
              <a:cs typeface="+mn-cs"/>
            </a:rPr>
            <a:t>Underwriting</a:t>
          </a:r>
        </a:p>
      </dsp:txBody>
      <dsp:txXfrm>
        <a:off x="1300461" y="1928947"/>
        <a:ext cx="1874805" cy="1097565"/>
      </dsp:txXfrm>
    </dsp:sp>
    <dsp:sp modelId="{0E698E9E-9B24-4949-9B80-FBF727832DED}">
      <dsp:nvSpPr>
        <dsp:cNvPr id="0" name=""/>
        <dsp:cNvSpPr/>
      </dsp:nvSpPr>
      <dsp:spPr>
        <a:xfrm rot="5381608">
          <a:off x="2037028" y="3196677"/>
          <a:ext cx="411943" cy="481888"/>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rgbClr val="000000"/>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solidFill>
              <a:srgbClr val="FFFFFF"/>
            </a:solidFill>
            <a:latin typeface="Calibri"/>
            <a:ea typeface="+mn-ea"/>
            <a:cs typeface="+mn-cs"/>
          </a:endParaRPr>
        </a:p>
      </dsp:txBody>
      <dsp:txXfrm rot="-5400000">
        <a:off x="2098103" y="3231650"/>
        <a:ext cx="289132" cy="288360"/>
      </dsp:txXfrm>
    </dsp:sp>
    <dsp:sp modelId="{368F97DF-394E-4CF8-9E0F-210794978191}">
      <dsp:nvSpPr>
        <dsp:cNvPr id="0" name=""/>
        <dsp:cNvSpPr/>
      </dsp:nvSpPr>
      <dsp:spPr>
        <a:xfrm>
          <a:off x="1276709" y="3837900"/>
          <a:ext cx="1943099" cy="116585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Open Sans"/>
              <a:ea typeface="+mn-ea"/>
              <a:cs typeface="+mn-cs"/>
            </a:rPr>
            <a:t>Closing and Funding</a:t>
          </a:r>
        </a:p>
      </dsp:txBody>
      <dsp:txXfrm>
        <a:off x="1310856" y="3872047"/>
        <a:ext cx="1874805" cy="1097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D1097-C106-408B-92EC-F8DD5D3D4F89}">
      <dsp:nvSpPr>
        <dsp:cNvPr id="0" name=""/>
        <dsp:cNvSpPr/>
      </dsp:nvSpPr>
      <dsp:spPr>
        <a:xfrm rot="5400000">
          <a:off x="-175767" y="125855"/>
          <a:ext cx="1372196" cy="1126921"/>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i="1" kern="1200" dirty="0">
              <a:latin typeface="Open Sans"/>
            </a:rPr>
            <a:t>Character</a:t>
          </a:r>
          <a:endParaRPr lang="en-US" sz="1800" kern="1200" dirty="0">
            <a:latin typeface="Open Sans"/>
          </a:endParaRPr>
        </a:p>
      </dsp:txBody>
      <dsp:txXfrm rot="-5400000">
        <a:off x="-53129" y="566679"/>
        <a:ext cx="1126921" cy="245275"/>
      </dsp:txXfrm>
    </dsp:sp>
    <dsp:sp modelId="{C07B7A3A-C127-421A-88F4-EB9E2E9B6018}">
      <dsp:nvSpPr>
        <dsp:cNvPr id="0" name=""/>
        <dsp:cNvSpPr/>
      </dsp:nvSpPr>
      <dsp:spPr>
        <a:xfrm rot="5400000">
          <a:off x="3721732" y="-2727914"/>
          <a:ext cx="892396" cy="6354662"/>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latin typeface="Open Sans"/>
            </a:rPr>
            <a:t>How much credit do you have?</a:t>
          </a:r>
        </a:p>
        <a:p>
          <a:pPr marL="228600" lvl="1" indent="-228600" algn="l" defTabSz="1022350">
            <a:lnSpc>
              <a:spcPct val="90000"/>
            </a:lnSpc>
            <a:spcBef>
              <a:spcPct val="0"/>
            </a:spcBef>
            <a:spcAft>
              <a:spcPct val="15000"/>
            </a:spcAft>
            <a:buChar char="•"/>
          </a:pPr>
          <a:r>
            <a:rPr lang="en-US" sz="2300" kern="1200" dirty="0">
              <a:latin typeface="Open Sans"/>
            </a:rPr>
            <a:t>Is your credit positive?</a:t>
          </a:r>
        </a:p>
      </dsp:txBody>
      <dsp:txXfrm rot="-5400000">
        <a:off x="990600" y="46781"/>
        <a:ext cx="6311099" cy="805270"/>
      </dsp:txXfrm>
    </dsp:sp>
    <dsp:sp modelId="{A3DFA2CF-6ED7-4181-98F2-1F1C7074EBD5}">
      <dsp:nvSpPr>
        <dsp:cNvPr id="0" name=""/>
        <dsp:cNvSpPr/>
      </dsp:nvSpPr>
      <dsp:spPr>
        <a:xfrm rot="5400000">
          <a:off x="-175767" y="1352765"/>
          <a:ext cx="1372196" cy="1126921"/>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i="1" kern="1200" dirty="0">
              <a:latin typeface="Open Sans"/>
            </a:rPr>
            <a:t>Cash (or Capital)</a:t>
          </a:r>
          <a:endParaRPr lang="en-US" sz="1800" kern="1200" dirty="0">
            <a:latin typeface="Open Sans"/>
          </a:endParaRPr>
        </a:p>
      </dsp:txBody>
      <dsp:txXfrm rot="-5400000">
        <a:off x="-53129" y="1793589"/>
        <a:ext cx="1126921" cy="245275"/>
      </dsp:txXfrm>
    </dsp:sp>
    <dsp:sp modelId="{1AA693BF-D547-4326-8413-C6BB8B896BAD}">
      <dsp:nvSpPr>
        <dsp:cNvPr id="0" name=""/>
        <dsp:cNvSpPr/>
      </dsp:nvSpPr>
      <dsp:spPr>
        <a:xfrm rot="5400000">
          <a:off x="3721967" y="-1501239"/>
          <a:ext cx="891927" cy="6354662"/>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latin typeface="Open Sans"/>
            </a:rPr>
            <a:t>Do you have cash on hand for emergencies?</a:t>
          </a:r>
        </a:p>
        <a:p>
          <a:pPr marL="228600" lvl="1" indent="-228600" algn="l" defTabSz="1022350">
            <a:lnSpc>
              <a:spcPct val="90000"/>
            </a:lnSpc>
            <a:spcBef>
              <a:spcPct val="0"/>
            </a:spcBef>
            <a:spcAft>
              <a:spcPct val="15000"/>
            </a:spcAft>
            <a:buChar char="•"/>
          </a:pPr>
          <a:r>
            <a:rPr lang="en-US" sz="2300" kern="1200" dirty="0">
              <a:latin typeface="Open Sans"/>
            </a:rPr>
            <a:t>Do you only use credit?</a:t>
          </a:r>
        </a:p>
      </dsp:txBody>
      <dsp:txXfrm rot="-5400000">
        <a:off x="990600" y="1273668"/>
        <a:ext cx="6311122" cy="804847"/>
      </dsp:txXfrm>
    </dsp:sp>
    <dsp:sp modelId="{BF18E2C2-A4D8-4617-9E6A-6D47674C6B23}">
      <dsp:nvSpPr>
        <dsp:cNvPr id="0" name=""/>
        <dsp:cNvSpPr/>
      </dsp:nvSpPr>
      <dsp:spPr>
        <a:xfrm rot="5400000">
          <a:off x="-152699" y="2556608"/>
          <a:ext cx="1372196" cy="1173056"/>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i="1" kern="1200" dirty="0">
              <a:latin typeface="Open Sans"/>
            </a:rPr>
            <a:t>Collateral</a:t>
          </a:r>
          <a:endParaRPr lang="en-US" sz="1800" kern="1200" dirty="0">
            <a:latin typeface="Open Sans"/>
          </a:endParaRPr>
        </a:p>
      </dsp:txBody>
      <dsp:txXfrm rot="-5400000">
        <a:off x="-53129" y="3043566"/>
        <a:ext cx="1173056" cy="199140"/>
      </dsp:txXfrm>
    </dsp:sp>
    <dsp:sp modelId="{698CB26F-C947-4AD2-816F-FBB7A59211D9}">
      <dsp:nvSpPr>
        <dsp:cNvPr id="0" name=""/>
        <dsp:cNvSpPr/>
      </dsp:nvSpPr>
      <dsp:spPr>
        <a:xfrm rot="5400000">
          <a:off x="3745034" y="-292970"/>
          <a:ext cx="891927" cy="6354662"/>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latin typeface="Open Sans"/>
            </a:rPr>
            <a:t>Do you have assets?</a:t>
          </a:r>
        </a:p>
        <a:p>
          <a:pPr marL="228600" lvl="1" indent="-228600" algn="l" defTabSz="1022350">
            <a:lnSpc>
              <a:spcPct val="90000"/>
            </a:lnSpc>
            <a:spcBef>
              <a:spcPct val="0"/>
            </a:spcBef>
            <a:spcAft>
              <a:spcPct val="15000"/>
            </a:spcAft>
            <a:buChar char="•"/>
          </a:pPr>
          <a:r>
            <a:rPr lang="en-US" sz="2300" kern="1200" dirty="0">
              <a:latin typeface="Open Sans"/>
            </a:rPr>
            <a:t>Are they assets you could sell if necessary?</a:t>
          </a:r>
        </a:p>
      </dsp:txBody>
      <dsp:txXfrm rot="-5400000">
        <a:off x="1013667" y="2481937"/>
        <a:ext cx="6311122" cy="804847"/>
      </dsp:txXfrm>
    </dsp:sp>
    <dsp:sp modelId="{CC018551-DFE7-4632-B1C2-880DD8996916}">
      <dsp:nvSpPr>
        <dsp:cNvPr id="0" name=""/>
        <dsp:cNvSpPr/>
      </dsp:nvSpPr>
      <dsp:spPr>
        <a:xfrm rot="5400000">
          <a:off x="-175767" y="3806585"/>
          <a:ext cx="1372196" cy="112692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i="1" kern="1200" dirty="0">
              <a:latin typeface="Open Sans"/>
            </a:rPr>
            <a:t>Capacity</a:t>
          </a:r>
          <a:endParaRPr lang="en-US" sz="1800" kern="1200" dirty="0">
            <a:latin typeface="Open Sans"/>
          </a:endParaRPr>
        </a:p>
      </dsp:txBody>
      <dsp:txXfrm rot="-5400000">
        <a:off x="-53129" y="4247409"/>
        <a:ext cx="1126921" cy="245275"/>
      </dsp:txXfrm>
    </dsp:sp>
    <dsp:sp modelId="{263E932F-C5AB-417A-BE0F-B4700279ADB6}">
      <dsp:nvSpPr>
        <dsp:cNvPr id="0" name=""/>
        <dsp:cNvSpPr/>
      </dsp:nvSpPr>
      <dsp:spPr>
        <a:xfrm rot="5400000">
          <a:off x="3721967" y="952580"/>
          <a:ext cx="891927" cy="6354662"/>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en-US" sz="2300" kern="1200" dirty="0">
              <a:latin typeface="Open Sans"/>
            </a:rPr>
            <a:t>Are you employed?</a:t>
          </a:r>
        </a:p>
        <a:p>
          <a:pPr marL="228600" lvl="1" indent="-228600" algn="l" defTabSz="1022350">
            <a:lnSpc>
              <a:spcPct val="90000"/>
            </a:lnSpc>
            <a:spcBef>
              <a:spcPct val="0"/>
            </a:spcBef>
            <a:spcAft>
              <a:spcPct val="15000"/>
            </a:spcAft>
            <a:buChar char="•"/>
          </a:pPr>
          <a:r>
            <a:rPr lang="en-US" sz="2300" kern="1200" dirty="0">
              <a:latin typeface="Open Sans"/>
            </a:rPr>
            <a:t>Do you have means to make payments?</a:t>
          </a:r>
        </a:p>
      </dsp:txBody>
      <dsp:txXfrm rot="-5400000">
        <a:off x="990600" y="3727487"/>
        <a:ext cx="6311122" cy="8048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6B34D-0EA4-49CC-A54A-84EDDAC37806}">
      <dsp:nvSpPr>
        <dsp:cNvPr id="0" name=""/>
        <dsp:cNvSpPr/>
      </dsp:nvSpPr>
      <dsp:spPr>
        <a:xfrm>
          <a:off x="0" y="481237"/>
          <a:ext cx="7190510" cy="7812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AF048B-94F4-4F17-9D80-AFB7A273EC37}">
      <dsp:nvSpPr>
        <dsp:cNvPr id="0" name=""/>
        <dsp:cNvSpPr/>
      </dsp:nvSpPr>
      <dsp:spPr>
        <a:xfrm>
          <a:off x="359525" y="23677"/>
          <a:ext cx="5033357" cy="9151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249" tIns="0" rIns="190249"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Open Sans"/>
            </a:rPr>
            <a:t>Debt-to-income = liabilities/assets </a:t>
          </a:r>
        </a:p>
      </dsp:txBody>
      <dsp:txXfrm>
        <a:off x="404197" y="68349"/>
        <a:ext cx="4944013" cy="825776"/>
      </dsp:txXfrm>
    </dsp:sp>
    <dsp:sp modelId="{114EDCCC-404B-4FB5-AF34-3CE6C167C6F1}">
      <dsp:nvSpPr>
        <dsp:cNvPr id="0" name=""/>
        <dsp:cNvSpPr/>
      </dsp:nvSpPr>
      <dsp:spPr>
        <a:xfrm>
          <a:off x="0" y="1887397"/>
          <a:ext cx="7190510" cy="7812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157E25-E759-423C-B8D3-F3FC198C4FA1}">
      <dsp:nvSpPr>
        <dsp:cNvPr id="0" name=""/>
        <dsp:cNvSpPr/>
      </dsp:nvSpPr>
      <dsp:spPr>
        <a:xfrm>
          <a:off x="359525" y="1429837"/>
          <a:ext cx="5033357" cy="9151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249" tIns="0" rIns="190249"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Open Sans"/>
            </a:rPr>
            <a:t>Debt-service-coverage = amount of debt payment/income</a:t>
          </a:r>
        </a:p>
      </dsp:txBody>
      <dsp:txXfrm>
        <a:off x="404197" y="1474509"/>
        <a:ext cx="4944013" cy="825776"/>
      </dsp:txXfrm>
    </dsp:sp>
    <dsp:sp modelId="{E0D850A7-9B4A-4540-B676-F34A84522AFC}">
      <dsp:nvSpPr>
        <dsp:cNvPr id="0" name=""/>
        <dsp:cNvSpPr/>
      </dsp:nvSpPr>
      <dsp:spPr>
        <a:xfrm>
          <a:off x="0" y="3293557"/>
          <a:ext cx="7190510" cy="7812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9E5E69-1709-435F-B2CD-F12AD465F091}">
      <dsp:nvSpPr>
        <dsp:cNvPr id="0" name=""/>
        <dsp:cNvSpPr/>
      </dsp:nvSpPr>
      <dsp:spPr>
        <a:xfrm>
          <a:off x="359525" y="2835997"/>
          <a:ext cx="5033357" cy="91512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249" tIns="0" rIns="190249"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Open Sans"/>
            </a:rPr>
            <a:t>Loan-to-value = loan amount/ appraised value of property</a:t>
          </a:r>
        </a:p>
      </dsp:txBody>
      <dsp:txXfrm>
        <a:off x="404197" y="2880669"/>
        <a:ext cx="4944013"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671912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FICO score is a numerical representation of a person’s creditworthiness.  It can be an effective indicator of a person’s ability to repay debt.  It depends upon several factors, such as how you  have previously handled credit, how much of your credit you have used, how long you have had credit, how much of it is new credit, and what kind of credit it is.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603836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FICO score is a numerical representation of a person’s creditworthiness.  It can be an effective indicator of a person’s ability to repay debt.  It depends upon several factors, such as how you  have previously handled credit, how much of your credit you have used, how long you have had credit, how much of it is new credit, and what kind of credit it is.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830234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Because a business is not typically one individual, its credit is usually assessed in a different way.  Businesses also apply for loans for different reasons, such as to purchase equipment or expand the business.  Its financial statements, such as the Balance Sheet and Cash Flow statement are effective indicators of its ability to repay.  Does the business have collateral that can be sold if necessary?  Does it have too much debt relative to its assets?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534569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Debt ratios are especially important when considering the ability to repay a loan.  Is there already too much debt, or liabilities, compared to the assets owned by the business?  Are the current debt payments relatively low compared to the income?  Is the loan amount being requested hopefully well under the value of the property that will be used as collateral?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479377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Having credit approved can lead to a reasonable interest rate if your credit is favorable.  Credit can also be approved conditionally, for example, with higher interest rates if the borrower is somewhat risky.  If credit is denied you are supposed to be told why, by law, and then obtain a credit report.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02265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lender wants to ensure that its interest is protected, so there are steps to assess if customers are eligible for its products or services.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8005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Aside from applying for a loan, which is the most common need for underwriting, anyone who wants assurances to credit-worthiness may undergo the underwriting process.  For example, applying for a credit card or insurance requires underwriting.  A landlord may underwrite an application to see if you are a good risk.  When a business wants to fund a capital expenditure, a lender may require underwriting as a step for approval.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90438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Today loans are not made solely on a handshake.  There are steps to be followed such as application, documentation, processing, underwriting, and closing and funding.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4236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To begin, a potential borrower completes and submits an application.  The required  documentation is provided and processed.  The underwriting process of verifying the validity of the documents as well as the borrower’s credit is completed, and if approved, the loan is closed and funded.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14214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To begin, a potential borrower completes and submits an application.  The required  documentation is provided and processed.  The underwriting process of verifying the validity of the documents as well as the borrower’s credit is completed, and if approved, the loan is closed and funded.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040871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Now the loan can be “closed and funded.”  Documents are signed and funds are transferred.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45090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are typically several things that are evaluated to determine a borrower’s creditworthiness, or ability to repay a loan.  Your character is basically if your credit is positive and how much of it you have.  Cash, or capital, refers to if you have an emergency fund of cash or if you only use credit.  Collateral is what you have that has value—could you sell anything to raise money if you needed cash?  Capacity is your ability to pay—do you have a job or some source of income?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43895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Most lenders use a FICO score to assist in their underwriting.  It can help quantify the credit-approval process.  Typically the following percentages are used as a breakdown of the score:  35% for payment history, 30% for the total amount owed, 15% for length of credit history, 10% for new credit, and another 10% for types of credit.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93040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The Underwriting Process</a:t>
            </a:r>
          </a:p>
          <a:p>
            <a:pPr lvl="1"/>
            <a:r>
              <a:rPr lang="en-US" dirty="0"/>
              <a:t>Banking and Financial Services</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Individual Credit Approval</a:t>
            </a:r>
          </a:p>
        </p:txBody>
      </p:sp>
      <p:graphicFrame>
        <p:nvGraphicFramePr>
          <p:cNvPr id="5" name="Content Placeholder 4">
            <a:extLst>
              <a:ext uri="{FF2B5EF4-FFF2-40B4-BE49-F238E27FC236}">
                <a16:creationId xmlns:a16="http://schemas.microsoft.com/office/drawing/2014/main" id="{C59ABDA7-8529-4D74-9029-89D1B9425B62}"/>
              </a:ext>
            </a:extLst>
          </p:cNvPr>
          <p:cNvGraphicFramePr>
            <a:graphicFrameLocks noGrp="1"/>
          </p:cNvGraphicFramePr>
          <p:nvPr>
            <p:ph idx="1"/>
            <p:extLst>
              <p:ext uri="{D42A27DB-BD31-4B8C-83A1-F6EECF244321}">
                <p14:modId xmlns:p14="http://schemas.microsoft.com/office/powerpoint/2010/main" val="3656409176"/>
              </p:ext>
            </p:extLst>
          </p:nvPr>
        </p:nvGraphicFramePr>
        <p:xfrm>
          <a:off x="740664" y="1431636"/>
          <a:ext cx="7416800" cy="5160963"/>
        </p:xfrm>
        <a:graphic>
          <a:graphicData uri="http://schemas.openxmlformats.org/presentationml/2006/ole">
            <mc:AlternateContent xmlns:mc="http://schemas.openxmlformats.org/markup-compatibility/2006">
              <mc:Choice xmlns:v="urn:schemas-microsoft-com:vml" Requires="v">
                <p:oleObj spid="_x0000_s1044" r:id="rId4" imgW="7413378" imgH="5157663" progId="Excel.Chart.8">
                  <p:embed/>
                </p:oleObj>
              </mc:Choice>
              <mc:Fallback>
                <p:oleObj r:id="rId4" imgW="7413378" imgH="5157663" progId="Excel.Chart.8">
                  <p:embed/>
                  <p:pic>
                    <p:nvPicPr>
                      <p:cNvPr id="28674" name="Content Placeholder 4"/>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664" y="1431636"/>
                        <a:ext cx="7416800" cy="5160963"/>
                      </a:xfrm>
                      <a:prstGeom prst="rect">
                        <a:avLst/>
                      </a:prstGeom>
                    </p:spPr>
                  </p:pic>
                </p:oleObj>
              </mc:Fallback>
            </mc:AlternateContent>
          </a:graphicData>
        </a:graphic>
      </p:graphicFrame>
    </p:spTree>
    <p:extLst>
      <p:ext uri="{BB962C8B-B14F-4D97-AF65-F5344CB8AC3E}">
        <p14:creationId xmlns:p14="http://schemas.microsoft.com/office/powerpoint/2010/main" val="2434926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FICO breakdown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FICO = Fair Isaac Credit Corporation</a:t>
            </a:r>
          </a:p>
          <a:p>
            <a:pPr lvl="1"/>
            <a:r>
              <a:rPr lang="en-US" dirty="0"/>
              <a:t>Payment History</a:t>
            </a:r>
          </a:p>
          <a:p>
            <a:pPr lvl="2"/>
            <a:r>
              <a:rPr lang="en-US" dirty="0"/>
              <a:t>How have you handled previous credit?</a:t>
            </a:r>
          </a:p>
          <a:p>
            <a:pPr lvl="2"/>
            <a:r>
              <a:rPr lang="en-US" dirty="0"/>
              <a:t>On time payments, missed payments</a:t>
            </a:r>
          </a:p>
          <a:p>
            <a:pPr lvl="1"/>
            <a:r>
              <a:rPr lang="en-US" dirty="0"/>
              <a:t>Amount Owed</a:t>
            </a:r>
          </a:p>
          <a:p>
            <a:pPr lvl="2"/>
            <a:r>
              <a:rPr lang="en-US" dirty="0"/>
              <a:t>The percent of amount owed compared to the limits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FICO breakdown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Length of Credit History</a:t>
            </a:r>
          </a:p>
          <a:p>
            <a:pPr lvl="2"/>
            <a:r>
              <a:rPr lang="en-US" dirty="0"/>
              <a:t>How long have you had credit?</a:t>
            </a:r>
          </a:p>
          <a:p>
            <a:pPr lvl="1"/>
            <a:r>
              <a:rPr lang="en-US" dirty="0"/>
              <a:t>New Credit</a:t>
            </a:r>
          </a:p>
          <a:p>
            <a:pPr lvl="2"/>
            <a:r>
              <a:rPr lang="en-US" dirty="0"/>
              <a:t>Have you recently obtained a lot of credit and are you applying for more?</a:t>
            </a:r>
          </a:p>
          <a:p>
            <a:pPr lvl="1"/>
            <a:r>
              <a:rPr lang="en-US" dirty="0"/>
              <a:t>Types of Credit</a:t>
            </a:r>
          </a:p>
          <a:p>
            <a:pPr lvl="2"/>
            <a:r>
              <a:rPr lang="en-US" dirty="0"/>
              <a:t>Is it mostly revolving such as credit cards, or installment loans such as a car payment?</a:t>
            </a:r>
          </a:p>
          <a:p>
            <a:pPr lvl="1"/>
            <a:endParaRPr lang="en-US" dirty="0"/>
          </a:p>
        </p:txBody>
      </p:sp>
    </p:spTree>
    <p:extLst>
      <p:ext uri="{BB962C8B-B14F-4D97-AF65-F5344CB8AC3E}">
        <p14:creationId xmlns:p14="http://schemas.microsoft.com/office/powerpoint/2010/main" val="44640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Business Credit Approval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Balance Sheet</a:t>
            </a:r>
          </a:p>
          <a:p>
            <a:pPr lvl="2"/>
            <a:r>
              <a:rPr lang="en-US" dirty="0"/>
              <a:t>Looking at a company’s assets</a:t>
            </a:r>
          </a:p>
          <a:p>
            <a:pPr lvl="1"/>
            <a:r>
              <a:rPr lang="en-US" dirty="0"/>
              <a:t>Cash Flow</a:t>
            </a:r>
          </a:p>
          <a:p>
            <a:pPr lvl="2"/>
            <a:r>
              <a:rPr lang="en-US" dirty="0"/>
              <a:t>Money coming in and going out of a business</a:t>
            </a:r>
          </a:p>
          <a:p>
            <a:pPr lvl="1"/>
            <a:r>
              <a:rPr lang="en-US" dirty="0"/>
              <a:t>Collateral</a:t>
            </a:r>
          </a:p>
          <a:p>
            <a:pPr lvl="2"/>
            <a:r>
              <a:rPr lang="en-US" dirty="0"/>
              <a:t>Buildings, equipment, intellectual property among other capital</a:t>
            </a:r>
          </a:p>
          <a:p>
            <a:pPr lvl="1"/>
            <a:r>
              <a:rPr lang="en-US" dirty="0"/>
              <a:t>Debt Ratios – compare debt to income or assets</a:t>
            </a:r>
          </a:p>
          <a:p>
            <a:pPr lvl="1"/>
            <a:endParaRPr lang="en-US" dirty="0"/>
          </a:p>
        </p:txBody>
      </p:sp>
    </p:spTree>
    <p:extLst>
      <p:ext uri="{BB962C8B-B14F-4D97-AF65-F5344CB8AC3E}">
        <p14:creationId xmlns:p14="http://schemas.microsoft.com/office/powerpoint/2010/main" val="3197541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Debt Ratios</a:t>
            </a:r>
          </a:p>
        </p:txBody>
      </p:sp>
      <p:graphicFrame>
        <p:nvGraphicFramePr>
          <p:cNvPr id="7" name="Content Placeholder 4">
            <a:extLst>
              <a:ext uri="{FF2B5EF4-FFF2-40B4-BE49-F238E27FC236}">
                <a16:creationId xmlns:a16="http://schemas.microsoft.com/office/drawing/2014/main" id="{3037EE02-E56C-463C-A3E5-26D1316BB586}"/>
              </a:ext>
            </a:extLst>
          </p:cNvPr>
          <p:cNvGraphicFramePr>
            <a:graphicFrameLocks noGrp="1"/>
          </p:cNvGraphicFramePr>
          <p:nvPr>
            <p:ph idx="1"/>
            <p:extLst>
              <p:ext uri="{D42A27DB-BD31-4B8C-83A1-F6EECF244321}">
                <p14:modId xmlns:p14="http://schemas.microsoft.com/office/powerpoint/2010/main" val="724735827"/>
              </p:ext>
            </p:extLst>
          </p:nvPr>
        </p:nvGraphicFramePr>
        <p:xfrm>
          <a:off x="2680854" y="1693718"/>
          <a:ext cx="7190510" cy="4098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377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Credit Approval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a:t>
            </a:r>
            <a:r>
              <a:rPr lang="en-US" b="1" dirty="0"/>
              <a:t>accepted</a:t>
            </a:r>
            <a:r>
              <a:rPr lang="en-US" dirty="0"/>
              <a:t> . . . can receive favorable interest rates if credit is reviewed for a loan and found to be positive</a:t>
            </a:r>
          </a:p>
          <a:p>
            <a:pPr lvl="1"/>
            <a:r>
              <a:rPr lang="en-US" dirty="0"/>
              <a:t>If accepted </a:t>
            </a:r>
            <a:r>
              <a:rPr lang="en-US" b="1" dirty="0"/>
              <a:t>conditionally</a:t>
            </a:r>
            <a:r>
              <a:rPr lang="en-US" dirty="0"/>
              <a:t> . . . subprime rates may apply, meaning higher than typical interest rates due to a borrower’s increased risk</a:t>
            </a:r>
          </a:p>
          <a:p>
            <a:pPr lvl="1"/>
            <a:r>
              <a:rPr lang="en-US" dirty="0"/>
              <a:t>If </a:t>
            </a:r>
            <a:r>
              <a:rPr lang="en-US" b="1" dirty="0"/>
              <a:t>rejected</a:t>
            </a:r>
            <a:r>
              <a:rPr lang="en-US" dirty="0"/>
              <a:t> . . . check with financial institution to see why denied, what areas need improvement and get a credit report</a:t>
            </a:r>
          </a:p>
          <a:p>
            <a:pPr lvl="1"/>
            <a:endParaRPr lang="en-US" dirty="0"/>
          </a:p>
        </p:txBody>
      </p:sp>
    </p:spTree>
    <p:extLst>
      <p:ext uri="{BB962C8B-B14F-4D97-AF65-F5344CB8AC3E}">
        <p14:creationId xmlns:p14="http://schemas.microsoft.com/office/powerpoint/2010/main" val="2655223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Loan Underwriter Career Assignment #1 </a:t>
            </a:r>
            <a:r>
              <a:rPr lang="en-US" dirty="0"/>
              <a:t>– Students are to create a Venn diagram with two interlocking circles (large enough to fit quite a bit of information).  Go to www.bls.gov, click on Publications, Occupational Outlook Handbook, then search for Loan Officer. In one circle the following sections should be included, with at least two items for each section:  1) what they do, 2) work environment, 3) how to become one, and 4) pay.  Next, conduct Internet research to locate Loan Officer jobs.  Decide on one, and type (or write) the information for that job in the other circle.  There should be at least a few terms or phrases that are the same, or similar to, what is stated on the bls.gov site.  Type or write the similar phrases in the middle of the two circles where they overlap.</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News Headline Assignment #2 </a:t>
            </a:r>
            <a:r>
              <a:rPr lang="en-US" dirty="0"/>
              <a:t>– Divide students into groups of three to four, depending upon the class size.  The teacher should print out several articles (researched online ahead of time)—enough for the number of groups to each receive one.  Assign each group the news article related to credit reports or credit scores, or let them choose one.  Have the students affix the article to a flipchart paper or poster, and have them each make notes about the important points in their article.  They can then create a presentation demonstrating the knowledge they gained from their article.  You can show the video from the fefe.arizona.edu web site to give the students an idea of how to start. </a:t>
            </a:r>
          </a:p>
          <a:p>
            <a:pPr lvl="1"/>
            <a:endParaRPr lang="en-US" dirty="0"/>
          </a:p>
        </p:txBody>
      </p:sp>
    </p:spTree>
    <p:extLst>
      <p:ext uri="{BB962C8B-B14F-4D97-AF65-F5344CB8AC3E}">
        <p14:creationId xmlns:p14="http://schemas.microsoft.com/office/powerpoint/2010/main" val="45806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Independent Practice 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t>Credit Report Analysis Assignment #3 </a:t>
            </a:r>
            <a:r>
              <a:rPr lang="en-US" dirty="0"/>
              <a:t>– Students will conduct Internet research to locate images of credit reports and select one. Using the percent breakdown of the FICO score components, students are to calculate the percentages of each component using the image that they selected and assign a credit score for their sample, ranging from 300-850, with 850 being the highest.  They are to print their sample. They will also write a short summary that includes their score, the percentages they calculated, and their justification for the score they assigned.  The summary can take any form, whether it is typed or handwritten.</a:t>
            </a:r>
          </a:p>
          <a:p>
            <a:pPr lvl="1"/>
            <a:endParaRPr lang="en-US" dirty="0"/>
          </a:p>
        </p:txBody>
      </p:sp>
    </p:spTree>
    <p:extLst>
      <p:ext uri="{BB962C8B-B14F-4D97-AF65-F5344CB8AC3E}">
        <p14:creationId xmlns:p14="http://schemas.microsoft.com/office/powerpoint/2010/main" val="235288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Underwriting?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process that a lending institution uses to determine if a customer is eligible for its products or services</a:t>
            </a:r>
          </a:p>
          <a:p>
            <a:pPr lvl="1"/>
            <a:r>
              <a:rPr lang="en-US" dirty="0"/>
              <a:t>Loose, or lax, underwriting contributed to the 2008 recession</a:t>
            </a:r>
          </a:p>
          <a:p>
            <a:pPr lvl="1"/>
            <a:r>
              <a:rPr lang="en-US" dirty="0"/>
              <a:t>Ability-to-Repay Rule</a:t>
            </a:r>
          </a:p>
          <a:p>
            <a:pPr lvl="2"/>
            <a:r>
              <a:rPr lang="en-US" dirty="0"/>
              <a:t>Adopted by the Consumer Finance Protection Bureau </a:t>
            </a:r>
          </a:p>
          <a:p>
            <a:pPr lvl="2"/>
            <a:r>
              <a:rPr lang="en-US" dirty="0"/>
              <a:t>Includes provisions from the Dodd Frank Act of 2010</a:t>
            </a:r>
          </a:p>
          <a:p>
            <a:pPr lvl="2"/>
            <a:r>
              <a:rPr lang="en-US" dirty="0"/>
              <a:t>Includes requirements that lenders must follow when making loans that consider in detail the borrower’s ability to repay a loan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Purposes for Underwriting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Tries to predict the reliability of a borrower or customer</a:t>
            </a:r>
          </a:p>
          <a:p>
            <a:pPr lvl="1"/>
            <a:r>
              <a:rPr lang="en-US" dirty="0"/>
              <a:t>Products and services requiring the underwriting process:</a:t>
            </a:r>
          </a:p>
          <a:p>
            <a:pPr lvl="2"/>
            <a:r>
              <a:rPr lang="en-US" dirty="0"/>
              <a:t>Credit, such as credit cards</a:t>
            </a:r>
          </a:p>
          <a:p>
            <a:pPr lvl="2"/>
            <a:r>
              <a:rPr lang="en-US" dirty="0"/>
              <a:t>Mortgage</a:t>
            </a:r>
          </a:p>
          <a:p>
            <a:pPr lvl="2"/>
            <a:r>
              <a:rPr lang="en-US" dirty="0"/>
              <a:t>Insurance</a:t>
            </a:r>
          </a:p>
          <a:p>
            <a:pPr lvl="2"/>
            <a:r>
              <a:rPr lang="en-US" dirty="0"/>
              <a:t>Capital requests, as in financing for a business</a:t>
            </a:r>
          </a:p>
          <a:p>
            <a:pPr lvl="2"/>
            <a:r>
              <a:rPr lang="en-US" dirty="0"/>
              <a:t>Renting property or furniture</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Credit Process</a:t>
            </a:r>
          </a:p>
        </p:txBody>
      </p:sp>
      <p:graphicFrame>
        <p:nvGraphicFramePr>
          <p:cNvPr id="7" name="Content Placeholder 4">
            <a:extLst>
              <a:ext uri="{FF2B5EF4-FFF2-40B4-BE49-F238E27FC236}">
                <a16:creationId xmlns:a16="http://schemas.microsoft.com/office/drawing/2014/main" id="{9FB319E9-F360-40AC-A962-087BCD416B4B}"/>
              </a:ext>
            </a:extLst>
          </p:cNvPr>
          <p:cNvGraphicFramePr>
            <a:graphicFrameLocks/>
          </p:cNvGraphicFramePr>
          <p:nvPr>
            <p:extLst>
              <p:ext uri="{D42A27DB-BD31-4B8C-83A1-F6EECF244321}">
                <p14:modId xmlns:p14="http://schemas.microsoft.com/office/powerpoint/2010/main" val="2908660136"/>
              </p:ext>
            </p:extLst>
          </p:nvPr>
        </p:nvGraphicFramePr>
        <p:xfrm>
          <a:off x="2608118" y="1399309"/>
          <a:ext cx="73152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Approval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Application</a:t>
            </a:r>
          </a:p>
          <a:p>
            <a:pPr lvl="2"/>
            <a:r>
              <a:rPr lang="en-US" dirty="0"/>
              <a:t>Completed by customer</a:t>
            </a:r>
          </a:p>
          <a:p>
            <a:pPr lvl="2"/>
            <a:r>
              <a:rPr lang="en-US" dirty="0"/>
              <a:t>Provide complete and accurate information</a:t>
            </a:r>
          </a:p>
          <a:p>
            <a:pPr lvl="1"/>
            <a:r>
              <a:rPr lang="en-US" dirty="0"/>
              <a:t>Documentation</a:t>
            </a:r>
          </a:p>
          <a:p>
            <a:pPr lvl="2"/>
            <a:r>
              <a:rPr lang="en-US" dirty="0"/>
              <a:t>Gathered by lending institution</a:t>
            </a:r>
          </a:p>
          <a:p>
            <a:pPr lvl="2"/>
            <a:r>
              <a:rPr lang="en-US" dirty="0"/>
              <a:t>Examples:  credit report, appraisal (when necessary), bank account or verification of employment</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Approval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Processing</a:t>
            </a:r>
          </a:p>
          <a:p>
            <a:pPr lvl="2"/>
            <a:r>
              <a:rPr lang="en-US" dirty="0"/>
              <a:t>Compilation of a loan file</a:t>
            </a:r>
          </a:p>
          <a:p>
            <a:pPr lvl="2"/>
            <a:r>
              <a:rPr lang="en-US" dirty="0"/>
              <a:t>Loan officer examines for completeness</a:t>
            </a:r>
          </a:p>
          <a:p>
            <a:pPr lvl="1"/>
            <a:r>
              <a:rPr lang="en-US" dirty="0"/>
              <a:t>Underwriting</a:t>
            </a:r>
          </a:p>
          <a:p>
            <a:pPr lvl="2"/>
            <a:r>
              <a:rPr lang="en-US" dirty="0"/>
              <a:t>Evaluation of the four C’s of credit</a:t>
            </a:r>
          </a:p>
          <a:p>
            <a:pPr lvl="1"/>
            <a:endParaRPr lang="en-US" dirty="0"/>
          </a:p>
        </p:txBody>
      </p:sp>
    </p:spTree>
    <p:extLst>
      <p:ext uri="{BB962C8B-B14F-4D97-AF65-F5344CB8AC3E}">
        <p14:creationId xmlns:p14="http://schemas.microsoft.com/office/powerpoint/2010/main" val="301566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Closing and Funding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After the Underwriting process is approved and accepted is closing and funding (if review is for a loan):</a:t>
            </a:r>
          </a:p>
          <a:p>
            <a:pPr lvl="2"/>
            <a:r>
              <a:rPr lang="en-US" dirty="0"/>
              <a:t>Closing </a:t>
            </a:r>
          </a:p>
          <a:p>
            <a:pPr lvl="3"/>
            <a:r>
              <a:rPr lang="en-US" dirty="0"/>
              <a:t>All documentation is signed</a:t>
            </a:r>
          </a:p>
          <a:p>
            <a:pPr lvl="3"/>
            <a:r>
              <a:rPr lang="en-US" dirty="0"/>
              <a:t>Disclosure statements presented detailing all costs of loan</a:t>
            </a:r>
          </a:p>
          <a:p>
            <a:pPr lvl="2"/>
            <a:r>
              <a:rPr lang="en-US" dirty="0"/>
              <a:t>Funding</a:t>
            </a:r>
          </a:p>
          <a:p>
            <a:pPr lvl="3"/>
            <a:r>
              <a:rPr lang="en-US" dirty="0"/>
              <a:t>Either a check is issued or</a:t>
            </a:r>
          </a:p>
          <a:p>
            <a:pPr lvl="3"/>
            <a:r>
              <a:rPr lang="en-US" dirty="0"/>
              <a:t>A deposit is made into the customer’s account</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Four C’s of Credit</a:t>
            </a:r>
          </a:p>
        </p:txBody>
      </p:sp>
      <p:graphicFrame>
        <p:nvGraphicFramePr>
          <p:cNvPr id="6" name="Content Placeholder 5">
            <a:extLst>
              <a:ext uri="{FF2B5EF4-FFF2-40B4-BE49-F238E27FC236}">
                <a16:creationId xmlns:a16="http://schemas.microsoft.com/office/drawing/2014/main" id="{59C9953A-FE10-46C8-A51F-C181E65E59C3}"/>
              </a:ext>
            </a:extLst>
          </p:cNvPr>
          <p:cNvGraphicFramePr>
            <a:graphicFrameLocks noGrp="1"/>
          </p:cNvGraphicFramePr>
          <p:nvPr>
            <p:ph idx="1"/>
            <p:extLst>
              <p:ext uri="{D42A27DB-BD31-4B8C-83A1-F6EECF244321}">
                <p14:modId xmlns:p14="http://schemas.microsoft.com/office/powerpoint/2010/main" val="2897943297"/>
              </p:ext>
            </p:extLst>
          </p:nvPr>
        </p:nvGraphicFramePr>
        <p:xfrm>
          <a:off x="2545773" y="1524000"/>
          <a:ext cx="73152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37</TotalTime>
  <Words>1737</Words>
  <Application>Microsoft Office PowerPoint</Application>
  <PresentationFormat>Widescreen</PresentationFormat>
  <Paragraphs>121</Paragraphs>
  <Slides>18</Slides>
  <Notes>14</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6" baseType="lpstr">
      <vt:lpstr>.AppleSystemUIFont</vt:lpstr>
      <vt:lpstr>Arial</vt:lpstr>
      <vt:lpstr>Calibri</vt:lpstr>
      <vt:lpstr>Open Sans</vt:lpstr>
      <vt:lpstr>Open Sans SemiBold</vt:lpstr>
      <vt:lpstr>2_Office Theme</vt:lpstr>
      <vt:lpstr>3_Office Theme</vt:lpstr>
      <vt:lpstr>Microsoft Excel Chart</vt:lpstr>
      <vt:lpstr>PowerPoint Presentation</vt:lpstr>
      <vt:lpstr>PowerPoint Presentation</vt:lpstr>
      <vt:lpstr>What is Underwriting?</vt:lpstr>
      <vt:lpstr>Purposes for Underwriting</vt:lpstr>
      <vt:lpstr>Credit Process</vt:lpstr>
      <vt:lpstr>Approval Process</vt:lpstr>
      <vt:lpstr>Approval Process</vt:lpstr>
      <vt:lpstr>Closing and Funding</vt:lpstr>
      <vt:lpstr>The Four C’s of Credit</vt:lpstr>
      <vt:lpstr>Individual Credit Approval</vt:lpstr>
      <vt:lpstr>FICO breakdown</vt:lpstr>
      <vt:lpstr>FICO breakdown</vt:lpstr>
      <vt:lpstr>Business Credit Approval</vt:lpstr>
      <vt:lpstr>Debt Ratios</vt:lpstr>
      <vt:lpstr>Credit Approval</vt:lpstr>
      <vt:lpstr>Independent Practice Assignments</vt:lpstr>
      <vt:lpstr>Independent Practice Assignments</vt:lpstr>
      <vt:lpstr>Independent Practice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23</cp:revision>
  <cp:lastPrinted>2017-07-07T16:17:37Z</cp:lastPrinted>
  <dcterms:created xsi:type="dcterms:W3CDTF">2017-07-11T23:58:30Z</dcterms:created>
  <dcterms:modified xsi:type="dcterms:W3CDTF">2017-07-19T17:14:19Z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