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Career Pathways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Activity 1 - My Career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a:t>Complete the My Career Pathway handout.</a:t>
            </a:r>
          </a:p>
          <a:p>
            <a:pPr lvl="1"/>
            <a:endParaRPr lang="en-US"/>
          </a:p>
          <a:p>
            <a:pPr lvl="1"/>
            <a:endParaRPr lang="en-US" dirty="0"/>
          </a:p>
        </p:txBody>
      </p:sp>
      <p:graphicFrame>
        <p:nvGraphicFramePr>
          <p:cNvPr id="4" name="Table 3">
            <a:extLst>
              <a:ext uri="{FF2B5EF4-FFF2-40B4-BE49-F238E27FC236}">
                <a16:creationId xmlns:a16="http://schemas.microsoft.com/office/drawing/2014/main" id="{2C2581D5-B24B-4123-9ECB-AAE7AE4900B5}"/>
              </a:ext>
            </a:extLst>
          </p:cNvPr>
          <p:cNvGraphicFramePr>
            <a:graphicFrameLocks noGrp="1"/>
          </p:cNvGraphicFramePr>
          <p:nvPr>
            <p:extLst>
              <p:ext uri="{D42A27DB-BD31-4B8C-83A1-F6EECF244321}">
                <p14:modId xmlns:p14="http://schemas.microsoft.com/office/powerpoint/2010/main" val="3454470652"/>
              </p:ext>
            </p:extLst>
          </p:nvPr>
        </p:nvGraphicFramePr>
        <p:xfrm>
          <a:off x="1426990" y="2615035"/>
          <a:ext cx="8686800" cy="2103120"/>
        </p:xfrm>
        <a:graphic>
          <a:graphicData uri="http://schemas.openxmlformats.org/drawingml/2006/table">
            <a:tbl>
              <a:tblPr firstRow="1" bandRow="1">
                <a:tableStyleId>{5940675A-B579-460E-94D1-54222C63F5DA}</a:tableStyleId>
              </a:tblPr>
              <a:tblGrid>
                <a:gridCol w="8686800">
                  <a:extLst>
                    <a:ext uri="{9D8B030D-6E8A-4147-A177-3AD203B41FA5}">
                      <a16:colId xmlns:a16="http://schemas.microsoft.com/office/drawing/2014/main" val="1408455816"/>
                    </a:ext>
                  </a:extLst>
                </a:gridCol>
              </a:tblGrid>
              <a:tr h="370840">
                <a:tc>
                  <a:txBody>
                    <a:bodyPr/>
                    <a:lstStyle/>
                    <a:p>
                      <a:pPr algn="l"/>
                      <a:r>
                        <a:rPr lang="en-US" sz="2400" dirty="0">
                          <a:latin typeface="Calibri" panose="020F0502020204030204" pitchFamily="34" charset="0"/>
                          <a:cs typeface="Times New Roman" pitchFamily="18" charset="0"/>
                        </a:rPr>
                        <a:t>6. List preferred environment</a:t>
                      </a:r>
                      <a:r>
                        <a:rPr lang="en-US" sz="2400" baseline="0" dirty="0">
                          <a:latin typeface="Calibri" panose="020F0502020204030204" pitchFamily="34" charset="0"/>
                          <a:cs typeface="Times New Roman" pitchFamily="18" charset="0"/>
                        </a:rPr>
                        <a:t> (e.g., medical, education, etc.).</a:t>
                      </a:r>
                      <a:endParaRPr lang="en-US" sz="2400" dirty="0">
                        <a:latin typeface="Calibri" panose="020F0502020204030204" pitchFamily="34" charset="0"/>
                        <a:cs typeface="Times New Roman" pitchFamily="18" charset="0"/>
                      </a:endParaRPr>
                    </a:p>
                  </a:txBody>
                  <a:tcPr/>
                </a:tc>
                <a:extLst>
                  <a:ext uri="{0D108BD9-81ED-4DB2-BD59-A6C34878D82A}">
                    <a16:rowId xmlns:a16="http://schemas.microsoft.com/office/drawing/2014/main" val="1700762145"/>
                  </a:ext>
                </a:extLst>
              </a:tr>
              <a:tr h="370840">
                <a:tc>
                  <a:txBody>
                    <a:bodyPr/>
                    <a:lstStyle/>
                    <a:p>
                      <a:pPr algn="l"/>
                      <a:r>
                        <a:rPr lang="en-US" sz="2400" dirty="0">
                          <a:latin typeface="Calibri" panose="020F0502020204030204" pitchFamily="34" charset="0"/>
                          <a:cs typeface="Times New Roman" pitchFamily="18" charset="0"/>
                        </a:rPr>
                        <a:t>7. List preferred salary.</a:t>
                      </a:r>
                      <a:r>
                        <a:rPr lang="en-US" sz="2400" baseline="0" dirty="0">
                          <a:latin typeface="Calibri" panose="020F0502020204030204" pitchFamily="34" charset="0"/>
                          <a:cs typeface="Times New Roman" pitchFamily="18" charset="0"/>
                        </a:rPr>
                        <a:t> How much money do you realistically expect </a:t>
                      </a:r>
                      <a:r>
                        <a:rPr lang="en-US" sz="2400" baseline="0" dirty="0">
                          <a:solidFill>
                            <a:schemeClr val="tx1"/>
                          </a:solidFill>
                          <a:latin typeface="Calibri" panose="020F0502020204030204" pitchFamily="34" charset="0"/>
                          <a:cs typeface="Times New Roman" pitchFamily="18" charset="0"/>
                        </a:rPr>
                        <a:t>to earn?</a:t>
                      </a:r>
                    </a:p>
                  </a:txBody>
                  <a:tcPr/>
                </a:tc>
                <a:extLst>
                  <a:ext uri="{0D108BD9-81ED-4DB2-BD59-A6C34878D82A}">
                    <a16:rowId xmlns:a16="http://schemas.microsoft.com/office/drawing/2014/main" val="2663132656"/>
                  </a:ext>
                </a:extLst>
              </a:tr>
              <a:tr h="370840">
                <a:tc>
                  <a:txBody>
                    <a:bodyPr/>
                    <a:lstStyle/>
                    <a:p>
                      <a:pPr algn="l"/>
                      <a:r>
                        <a:rPr lang="en-US" sz="2400" baseline="0" dirty="0">
                          <a:solidFill>
                            <a:schemeClr val="tx1"/>
                          </a:solidFill>
                          <a:latin typeface="Calibri" panose="020F0502020204030204" pitchFamily="34" charset="0"/>
                          <a:cs typeface="Times New Roman" pitchFamily="18" charset="0"/>
                        </a:rPr>
                        <a:t>8. Select a Career Pathway – Program of Study that matches your interests and preferred salary.</a:t>
                      </a:r>
                    </a:p>
                  </a:txBody>
                  <a:tcPr/>
                </a:tc>
                <a:extLst>
                  <a:ext uri="{0D108BD9-81ED-4DB2-BD59-A6C34878D82A}">
                    <a16:rowId xmlns:a16="http://schemas.microsoft.com/office/drawing/2014/main" val="517943918"/>
                  </a:ext>
                </a:extLst>
              </a:tr>
            </a:tbl>
          </a:graphicData>
        </a:graphic>
      </p:graphicFrame>
    </p:spTree>
    <p:extLst>
      <p:ext uri="{BB962C8B-B14F-4D97-AF65-F5344CB8AC3E}">
        <p14:creationId xmlns:p14="http://schemas.microsoft.com/office/powerpoint/2010/main" val="251392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 Pathways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several resources available to assist you with learning about the various Career Pathways. Please visit each website to learn more about each resource.</a:t>
            </a:r>
          </a:p>
          <a:p>
            <a:pPr lvl="1"/>
            <a:endParaRPr lang="en-US" dirty="0"/>
          </a:p>
          <a:p>
            <a:pPr lvl="2"/>
            <a:r>
              <a:rPr lang="en-US" dirty="0"/>
              <a:t>Bureau of Labor Statistics</a:t>
            </a:r>
          </a:p>
          <a:p>
            <a:pPr lvl="2"/>
            <a:r>
              <a:rPr lang="en-US" dirty="0"/>
              <a:t>http://www.bls.gov/ooh/</a:t>
            </a:r>
          </a:p>
          <a:p>
            <a:pPr lvl="2"/>
            <a:r>
              <a:rPr lang="en-US" dirty="0"/>
              <a:t>Department of Labor</a:t>
            </a:r>
          </a:p>
          <a:p>
            <a:pPr lvl="2"/>
            <a:r>
              <a:rPr lang="en-US" dirty="0"/>
              <a:t>http://www.dol.gov/</a:t>
            </a:r>
          </a:p>
          <a:p>
            <a:pPr lvl="2"/>
            <a:r>
              <a:rPr lang="en-US" dirty="0"/>
              <a:t>O-Net Online</a:t>
            </a:r>
          </a:p>
          <a:p>
            <a:pPr lvl="2"/>
            <a:r>
              <a:rPr lang="en-US" dirty="0"/>
              <a:t>https://www.onetonline.org/ </a:t>
            </a:r>
          </a:p>
          <a:p>
            <a:pPr lvl="1"/>
            <a:endParaRPr lang="en-US" dirty="0"/>
          </a:p>
        </p:txBody>
      </p:sp>
    </p:spTree>
    <p:extLst>
      <p:ext uri="{BB962C8B-B14F-4D97-AF65-F5344CB8AC3E}">
        <p14:creationId xmlns:p14="http://schemas.microsoft.com/office/powerpoint/2010/main" val="75476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Activity 2 - Career Pathway Presentation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Research and create a presentation about a career that you are interested in pursuing after graduation.</a:t>
            </a:r>
          </a:p>
          <a:p>
            <a:pPr lvl="1"/>
            <a:r>
              <a:rPr lang="en-US" dirty="0"/>
              <a:t>NOTE - Please use the Career Pathways Resources links to assist you with your presentation.</a:t>
            </a:r>
          </a:p>
          <a:p>
            <a:pPr lvl="1"/>
            <a:endParaRPr lang="en-US" dirty="0"/>
          </a:p>
        </p:txBody>
      </p:sp>
    </p:spTree>
    <p:extLst>
      <p:ext uri="{BB962C8B-B14F-4D97-AF65-F5344CB8AC3E}">
        <p14:creationId xmlns:p14="http://schemas.microsoft.com/office/powerpoint/2010/main" val="357144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College or University of Choice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Research a college or university of interest that will assist you with pursuing your Career Pathway.</a:t>
            </a:r>
          </a:p>
          <a:p>
            <a:pPr lvl="1"/>
            <a:r>
              <a:rPr lang="en-US" dirty="0"/>
              <a:t>Create and deliver your research in a presentation.  </a:t>
            </a:r>
          </a:p>
          <a:p>
            <a:pPr lvl="1"/>
            <a:endParaRPr lang="en-US" dirty="0"/>
          </a:p>
          <a:p>
            <a:pPr lvl="1"/>
            <a:endParaRPr lang="en-US" dirty="0"/>
          </a:p>
        </p:txBody>
      </p:sp>
    </p:spTree>
    <p:extLst>
      <p:ext uri="{BB962C8B-B14F-4D97-AF65-F5344CB8AC3E}">
        <p14:creationId xmlns:p14="http://schemas.microsoft.com/office/powerpoint/2010/main" val="394154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Activity 3 - College or University Research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Research the college or university of your choice and produce a presentation.</a:t>
            </a:r>
          </a:p>
          <a:p>
            <a:pPr lvl="1"/>
            <a:endParaRPr lang="en-US" dirty="0"/>
          </a:p>
          <a:p>
            <a:pPr lvl="1"/>
            <a:endParaRPr lang="en-US" dirty="0"/>
          </a:p>
          <a:p>
            <a:pPr marL="0" lvl="1" indent="0">
              <a:buNone/>
            </a:pPr>
            <a:endParaRPr lang="en-US" dirty="0"/>
          </a:p>
        </p:txBody>
      </p:sp>
    </p:spTree>
    <p:extLst>
      <p:ext uri="{BB962C8B-B14F-4D97-AF65-F5344CB8AC3E}">
        <p14:creationId xmlns:p14="http://schemas.microsoft.com/office/powerpoint/2010/main" val="191893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Companies of Interest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Research 10 companies of interest that will assist you in pursuing your Career Pathway.</a:t>
            </a:r>
          </a:p>
          <a:p>
            <a:pPr lvl="1"/>
            <a:r>
              <a:rPr lang="en-US" dirty="0"/>
              <a:t>Create and deliver your research in a presentation. </a:t>
            </a:r>
          </a:p>
        </p:txBody>
      </p:sp>
    </p:spTree>
    <p:extLst>
      <p:ext uri="{BB962C8B-B14F-4D97-AF65-F5344CB8AC3E}">
        <p14:creationId xmlns:p14="http://schemas.microsoft.com/office/powerpoint/2010/main" val="190298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Activity 4 - Companies of Interest Research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Research 10 companies of interest that will assist you in pursuing your Career Pathway.</a:t>
            </a:r>
          </a:p>
          <a:p>
            <a:pPr lvl="1"/>
            <a:endParaRPr lang="en-US" dirty="0"/>
          </a:p>
        </p:txBody>
      </p:sp>
    </p:spTree>
    <p:extLst>
      <p:ext uri="{BB962C8B-B14F-4D97-AF65-F5344CB8AC3E}">
        <p14:creationId xmlns:p14="http://schemas.microsoft.com/office/powerpoint/2010/main" val="10300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Students will learn about the various Career Pathways models adopted by the federal government, explore a career of interest, research a college of choice, and choose companies of interest to work for after graduating from college.</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Career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Career Pathways is a workforce development strategy used in the United States of America to support workers’ transitions from education into and through the workforce.</a:t>
            </a:r>
          </a:p>
          <a:p>
            <a:pPr lvl="1"/>
            <a:endParaRPr lang="en-US" dirty="0"/>
          </a:p>
        </p:txBody>
      </p:sp>
    </p:spTree>
    <p:extLst>
      <p:ext uri="{BB962C8B-B14F-4D97-AF65-F5344CB8AC3E}">
        <p14:creationId xmlns:p14="http://schemas.microsoft.com/office/powerpoint/2010/main" val="269543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the Career Pathways?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the State of Texas, Career Pathways are offered through Career Clusters – Programs of Study in high school.</a:t>
            </a:r>
          </a:p>
          <a:p>
            <a:pPr lvl="1"/>
            <a:r>
              <a:rPr lang="en-US" dirty="0"/>
              <a:t>Each Career Cluster – Program of Study is aligned with post secondary/industry collaboration.</a:t>
            </a:r>
          </a:p>
          <a:p>
            <a:pPr lvl="1"/>
            <a:endParaRPr lang="en-US" dirty="0"/>
          </a:p>
        </p:txBody>
      </p:sp>
    </p:spTree>
    <p:extLst>
      <p:ext uri="{BB962C8B-B14F-4D97-AF65-F5344CB8AC3E}">
        <p14:creationId xmlns:p14="http://schemas.microsoft.com/office/powerpoint/2010/main" val="322597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 Pathways – Programs of Study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16 Career Pathways - Programs of Study available in the State of Texas.</a:t>
            </a:r>
          </a:p>
          <a:p>
            <a:pPr lvl="1"/>
            <a:r>
              <a:rPr lang="en-US" dirty="0"/>
              <a:t>All states recognize Career Pathways -  Programs of Study are designed to provide skills to students enrolled in Career and Technical Education (CTE) high school courses.</a:t>
            </a:r>
          </a:p>
          <a:p>
            <a:pPr lvl="1"/>
            <a:endParaRPr lang="en-US" dirty="0"/>
          </a:p>
        </p:txBody>
      </p:sp>
    </p:spTree>
    <p:extLst>
      <p:ext uri="{BB962C8B-B14F-4D97-AF65-F5344CB8AC3E}">
        <p14:creationId xmlns:p14="http://schemas.microsoft.com/office/powerpoint/2010/main" val="125148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 Pathways – Programs of Study</a:t>
            </a:r>
          </a:p>
        </p:txBody>
      </p:sp>
      <p:pic>
        <p:nvPicPr>
          <p:cNvPr id="4" name="Picture 3">
            <a:extLst>
              <a:ext uri="{FF2B5EF4-FFF2-40B4-BE49-F238E27FC236}">
                <a16:creationId xmlns:a16="http://schemas.microsoft.com/office/drawing/2014/main" id="{486AB4F5-DFE4-460B-B9A8-BCD87BB9FE40}"/>
              </a:ext>
            </a:extLst>
          </p:cNvPr>
          <p:cNvPicPr>
            <a:picLocks noChangeAspect="1"/>
          </p:cNvPicPr>
          <p:nvPr/>
        </p:nvPicPr>
        <p:blipFill>
          <a:blip r:embed="rId2"/>
          <a:stretch>
            <a:fillRect/>
          </a:stretch>
        </p:blipFill>
        <p:spPr>
          <a:xfrm>
            <a:off x="1650813" y="1476239"/>
            <a:ext cx="8535140" cy="5102794"/>
          </a:xfrm>
          <a:prstGeom prst="rect">
            <a:avLst/>
          </a:prstGeom>
        </p:spPr>
      </p:pic>
    </p:spTree>
    <p:extLst>
      <p:ext uri="{BB962C8B-B14F-4D97-AF65-F5344CB8AC3E}">
        <p14:creationId xmlns:p14="http://schemas.microsoft.com/office/powerpoint/2010/main" val="204699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 Pathway Research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Select a Career Pathway that you are interested in pursuing after graduation. Choosing a Career Pathway requires a lot of research and thought-provoking decisions. </a:t>
            </a:r>
          </a:p>
          <a:p>
            <a:pPr lvl="1"/>
            <a:endParaRPr lang="en-US" dirty="0"/>
          </a:p>
        </p:txBody>
      </p:sp>
    </p:spTree>
    <p:extLst>
      <p:ext uri="{BB962C8B-B14F-4D97-AF65-F5344CB8AC3E}">
        <p14:creationId xmlns:p14="http://schemas.microsoft.com/office/powerpoint/2010/main" val="5130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Activity 1 - My Career Pathway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Complete the My Career Pathway handout.</a:t>
            </a:r>
          </a:p>
          <a:p>
            <a:pPr lvl="1"/>
            <a:endParaRPr lang="en-US" dirty="0"/>
          </a:p>
        </p:txBody>
      </p:sp>
      <p:graphicFrame>
        <p:nvGraphicFramePr>
          <p:cNvPr id="4" name="Table 3">
            <a:extLst>
              <a:ext uri="{FF2B5EF4-FFF2-40B4-BE49-F238E27FC236}">
                <a16:creationId xmlns:a16="http://schemas.microsoft.com/office/drawing/2014/main" id="{A04F34FF-F87D-4C15-8B4D-15999450AC38}"/>
              </a:ext>
            </a:extLst>
          </p:cNvPr>
          <p:cNvGraphicFramePr>
            <a:graphicFrameLocks noGrp="1"/>
          </p:cNvGraphicFramePr>
          <p:nvPr>
            <p:extLst>
              <p:ext uri="{D42A27DB-BD31-4B8C-83A1-F6EECF244321}">
                <p14:modId xmlns:p14="http://schemas.microsoft.com/office/powerpoint/2010/main" val="2533113395"/>
              </p:ext>
            </p:extLst>
          </p:nvPr>
        </p:nvGraphicFramePr>
        <p:xfrm>
          <a:off x="1925139" y="2527322"/>
          <a:ext cx="8686800" cy="3017520"/>
        </p:xfrm>
        <a:graphic>
          <a:graphicData uri="http://schemas.openxmlformats.org/drawingml/2006/table">
            <a:tbl>
              <a:tblPr firstRow="1" bandRow="1">
                <a:tableStyleId>{5940675A-B579-460E-94D1-54222C63F5DA}</a:tableStyleId>
              </a:tblPr>
              <a:tblGrid>
                <a:gridCol w="8686800">
                  <a:extLst>
                    <a:ext uri="{9D8B030D-6E8A-4147-A177-3AD203B41FA5}">
                      <a16:colId xmlns:a16="http://schemas.microsoft.com/office/drawing/2014/main" val="20000"/>
                    </a:ext>
                  </a:extLst>
                </a:gridCol>
              </a:tblGrid>
              <a:tr h="370840">
                <a:tc>
                  <a:txBody>
                    <a:bodyPr/>
                    <a:lstStyle/>
                    <a:p>
                      <a:pPr algn="l"/>
                      <a:r>
                        <a:rPr lang="en-US" sz="2400" dirty="0">
                          <a:latin typeface="Calibri" panose="020F0502020204030204" pitchFamily="34" charset="0"/>
                          <a:cs typeface="Times New Roman" pitchFamily="18" charset="0"/>
                        </a:rPr>
                        <a:t>1. Fill your name in the circle.</a:t>
                      </a:r>
                    </a:p>
                  </a:txBody>
                  <a:tcPr/>
                </a:tc>
                <a:extLst>
                  <a:ext uri="{0D108BD9-81ED-4DB2-BD59-A6C34878D82A}">
                    <a16:rowId xmlns:a16="http://schemas.microsoft.com/office/drawing/2014/main" val="10000"/>
                  </a:ext>
                </a:extLst>
              </a:tr>
              <a:tr h="370840">
                <a:tc>
                  <a:txBody>
                    <a:bodyPr/>
                    <a:lstStyle/>
                    <a:p>
                      <a:pPr algn="l"/>
                      <a:r>
                        <a:rPr lang="en-US" sz="2400" dirty="0">
                          <a:latin typeface="Calibri" panose="020F0502020204030204" pitchFamily="34" charset="0"/>
                          <a:cs typeface="Times New Roman" pitchFamily="18" charset="0"/>
                        </a:rPr>
                        <a:t>2. Make a list of your long-term goals.</a:t>
                      </a:r>
                    </a:p>
                  </a:txBody>
                  <a:tcPr/>
                </a:tc>
                <a:extLst>
                  <a:ext uri="{0D108BD9-81ED-4DB2-BD59-A6C34878D82A}">
                    <a16:rowId xmlns:a16="http://schemas.microsoft.com/office/drawing/2014/main" val="10001"/>
                  </a:ext>
                </a:extLst>
              </a:tr>
              <a:tr h="370840">
                <a:tc>
                  <a:txBody>
                    <a:bodyPr/>
                    <a:lstStyle/>
                    <a:p>
                      <a:pPr algn="l"/>
                      <a:r>
                        <a:rPr lang="en-US" sz="2400" dirty="0">
                          <a:latin typeface="Calibri" panose="020F0502020204030204" pitchFamily="34" charset="0"/>
                          <a:cs typeface="Times New Roman" pitchFamily="18" charset="0"/>
                        </a:rPr>
                        <a:t>3. List your interests. </a:t>
                      </a:r>
                    </a:p>
                  </a:txBody>
                  <a:tcPr/>
                </a:tc>
                <a:extLst>
                  <a:ext uri="{0D108BD9-81ED-4DB2-BD59-A6C34878D82A}">
                    <a16:rowId xmlns:a16="http://schemas.microsoft.com/office/drawing/2014/main" val="10002"/>
                  </a:ext>
                </a:extLst>
              </a:tr>
              <a:tr h="370840">
                <a:tc>
                  <a:txBody>
                    <a:bodyPr/>
                    <a:lstStyle/>
                    <a:p>
                      <a:pPr algn="l"/>
                      <a:r>
                        <a:rPr lang="en-US" sz="2400" dirty="0">
                          <a:latin typeface="Calibri" panose="020F0502020204030204" pitchFamily="34" charset="0"/>
                          <a:cs typeface="Times New Roman" pitchFamily="18" charset="0"/>
                        </a:rPr>
                        <a:t>4. Where do you want to live? List the city and state where you would like to live.</a:t>
                      </a:r>
                    </a:p>
                  </a:txBody>
                  <a:tcPr/>
                </a:tc>
                <a:extLst>
                  <a:ext uri="{0D108BD9-81ED-4DB2-BD59-A6C34878D82A}">
                    <a16:rowId xmlns:a16="http://schemas.microsoft.com/office/drawing/2014/main" val="10003"/>
                  </a:ext>
                </a:extLst>
              </a:tr>
              <a:tr h="370840">
                <a:tc>
                  <a:txBody>
                    <a:bodyPr/>
                    <a:lstStyle/>
                    <a:p>
                      <a:pPr algn="l"/>
                      <a:r>
                        <a:rPr lang="en-US" sz="2400" dirty="0">
                          <a:latin typeface="Calibri" panose="020F0502020204030204" pitchFamily="34" charset="0"/>
                          <a:cs typeface="Times New Roman" pitchFamily="18" charset="0"/>
                        </a:rPr>
                        <a:t>5. List at least eight preferred working conditions. For example, would you </a:t>
                      </a:r>
                      <a:r>
                        <a:rPr lang="en-US" sz="2400" baseline="0" dirty="0">
                          <a:latin typeface="Calibri" panose="020F0502020204030204" pitchFamily="34" charset="0"/>
                          <a:cs typeface="Times New Roman" pitchFamily="18" charset="0"/>
                        </a:rPr>
                        <a:t>like to work on weekends or evenings?</a:t>
                      </a:r>
                      <a:endParaRPr lang="en-US" sz="2400" dirty="0">
                        <a:latin typeface="Calibri" panose="020F0502020204030204" pitchFamily="34"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325550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office/infopath/2007/PartnerControls"/>
    <ds:schemaRef ds:uri="05d88611-e516-4d1a-b12e-39107e78b3d0"/>
    <ds:schemaRef ds:uri="http://purl.org/dc/term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56ea17bb-c96d-4826-b465-01eec0dd23d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59</TotalTime>
  <Words>553</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.AppleSystemUIFont</vt:lpstr>
      <vt:lpstr>Arial</vt:lpstr>
      <vt:lpstr>Calibri</vt:lpstr>
      <vt:lpstr>Open Sans</vt:lpstr>
      <vt:lpstr>Open Sans SemiBold</vt:lpstr>
      <vt:lpstr>Times New Roman</vt:lpstr>
      <vt:lpstr>2_Office Theme</vt:lpstr>
      <vt:lpstr>3_Office Theme</vt:lpstr>
      <vt:lpstr>PowerPoint Presentation</vt:lpstr>
      <vt:lpstr>PowerPoint Presentation</vt:lpstr>
      <vt:lpstr>Objectives</vt:lpstr>
      <vt:lpstr>What are Career Pathways?</vt:lpstr>
      <vt:lpstr>What are the Career Pathways?</vt:lpstr>
      <vt:lpstr>Career Pathways – Programs of Study</vt:lpstr>
      <vt:lpstr>Career Pathways – Programs of Study</vt:lpstr>
      <vt:lpstr>Career Pathway Research</vt:lpstr>
      <vt:lpstr>Activity 1 - My Career Pathway</vt:lpstr>
      <vt:lpstr>Activity 1 - My Career Pathway</vt:lpstr>
      <vt:lpstr>Career Pathways Resources</vt:lpstr>
      <vt:lpstr>Activity 2 - Career Pathway Presentation</vt:lpstr>
      <vt:lpstr>College or University of Choice</vt:lpstr>
      <vt:lpstr>Activity 3 - College or University Research</vt:lpstr>
      <vt:lpstr>Companies of Interest</vt:lpstr>
      <vt:lpstr>Activity 4 - Companies of Interest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7</cp:revision>
  <cp:lastPrinted>2017-07-07T16:17:37Z</cp:lastPrinted>
  <dcterms:created xsi:type="dcterms:W3CDTF">2017-07-11T23:58:30Z</dcterms:created>
  <dcterms:modified xsi:type="dcterms:W3CDTF">2017-07-14T15:54:50Z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