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Careers in Manufacturing</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Manufacturing Process 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Industrial Engineering Technicians</a:t>
            </a:r>
          </a:p>
          <a:p>
            <a:pPr lvl="1"/>
            <a:r>
              <a:rPr lang="en-US" dirty="0"/>
              <a:t>Industrial Engineers</a:t>
            </a:r>
          </a:p>
          <a:p>
            <a:pPr lvl="1"/>
            <a:r>
              <a:rPr lang="en-US" dirty="0"/>
              <a:t>Purchasing Agents </a:t>
            </a:r>
          </a:p>
          <a:p>
            <a:pPr lvl="1"/>
            <a:endParaRPr lang="en-US" dirty="0"/>
          </a:p>
        </p:txBody>
      </p:sp>
      <p:pic>
        <p:nvPicPr>
          <p:cNvPr id="4" name="Picture 3">
            <a:extLst>
              <a:ext uri="{FF2B5EF4-FFF2-40B4-BE49-F238E27FC236}">
                <a16:creationId xmlns:a16="http://schemas.microsoft.com/office/drawing/2014/main" id="{A21DB082-B94E-41DB-A3C7-63BF6536EF1C}"/>
              </a:ext>
            </a:extLst>
          </p:cNvPr>
          <p:cNvPicPr>
            <a:picLocks noChangeAspect="1"/>
          </p:cNvPicPr>
          <p:nvPr/>
        </p:nvPicPr>
        <p:blipFill>
          <a:blip r:embed="rId2"/>
          <a:stretch>
            <a:fillRect/>
          </a:stretch>
        </p:blipFill>
        <p:spPr>
          <a:xfrm>
            <a:off x="4683505" y="3563259"/>
            <a:ext cx="3482126" cy="2080296"/>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Maintenance, Installation, and Repair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This pathway worker repairs and maintains the equipment to make the parts.</a:t>
            </a:r>
          </a:p>
          <a:p>
            <a:pPr lvl="1"/>
            <a:endParaRPr lang="en-US" dirty="0"/>
          </a:p>
        </p:txBody>
      </p:sp>
      <p:pic>
        <p:nvPicPr>
          <p:cNvPr id="4" name="Picture 3">
            <a:extLst>
              <a:ext uri="{FF2B5EF4-FFF2-40B4-BE49-F238E27FC236}">
                <a16:creationId xmlns:a16="http://schemas.microsoft.com/office/drawing/2014/main" id="{ECBD4891-3A8D-4A14-B21C-EFC2F8448077}"/>
              </a:ext>
            </a:extLst>
          </p:cNvPr>
          <p:cNvPicPr>
            <a:picLocks noChangeAspect="1"/>
          </p:cNvPicPr>
          <p:nvPr/>
        </p:nvPicPr>
        <p:blipFill>
          <a:blip r:embed="rId2"/>
          <a:stretch>
            <a:fillRect/>
          </a:stretch>
        </p:blipFill>
        <p:spPr>
          <a:xfrm>
            <a:off x="5348513" y="3287953"/>
            <a:ext cx="1942265" cy="2584961"/>
          </a:xfrm>
          <a:prstGeom prst="rect">
            <a:avLst/>
          </a:prstGeom>
        </p:spPr>
      </p:pic>
    </p:spTree>
    <p:extLst>
      <p:ext uri="{BB962C8B-B14F-4D97-AF65-F5344CB8AC3E}">
        <p14:creationId xmlns:p14="http://schemas.microsoft.com/office/powerpoint/2010/main" val="377406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Maintenance, Installation, and Repair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Maintenance Repairer</a:t>
            </a:r>
          </a:p>
          <a:p>
            <a:pPr lvl="1"/>
            <a:r>
              <a:rPr lang="en-US" dirty="0"/>
              <a:t>Industrial Electronic Installers </a:t>
            </a:r>
          </a:p>
          <a:p>
            <a:pPr lvl="1"/>
            <a:r>
              <a:rPr lang="en-US" dirty="0"/>
              <a:t>Electrician </a:t>
            </a:r>
          </a:p>
          <a:p>
            <a:pPr lvl="1"/>
            <a:r>
              <a:rPr lang="en-US" dirty="0"/>
              <a:t>Biomedical Equipment Technician</a:t>
            </a:r>
          </a:p>
          <a:p>
            <a:pPr lvl="1"/>
            <a:endParaRPr lang="en-US" dirty="0"/>
          </a:p>
        </p:txBody>
      </p:sp>
      <p:pic>
        <p:nvPicPr>
          <p:cNvPr id="4" name="Picture 3">
            <a:extLst>
              <a:ext uri="{FF2B5EF4-FFF2-40B4-BE49-F238E27FC236}">
                <a16:creationId xmlns:a16="http://schemas.microsoft.com/office/drawing/2014/main" id="{B5A6A77D-E0FA-48B4-B36E-A66288B0E1D0}"/>
              </a:ext>
            </a:extLst>
          </p:cNvPr>
          <p:cNvPicPr>
            <a:picLocks noChangeAspect="1"/>
          </p:cNvPicPr>
          <p:nvPr/>
        </p:nvPicPr>
        <p:blipFill>
          <a:blip r:embed="rId2"/>
          <a:stretch>
            <a:fillRect/>
          </a:stretch>
        </p:blipFill>
        <p:spPr>
          <a:xfrm>
            <a:off x="8510290" y="2939991"/>
            <a:ext cx="1974062" cy="3031282"/>
          </a:xfrm>
          <a:prstGeom prst="rect">
            <a:avLst/>
          </a:prstGeom>
        </p:spPr>
      </p:pic>
    </p:spTree>
    <p:extLst>
      <p:ext uri="{BB962C8B-B14F-4D97-AF65-F5344CB8AC3E}">
        <p14:creationId xmlns:p14="http://schemas.microsoft.com/office/powerpoint/2010/main" val="163040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Quality Assurance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These are the people that inspect the parts and their performance.</a:t>
            </a:r>
          </a:p>
          <a:p>
            <a:pPr lvl="1"/>
            <a:endParaRPr lang="en-US" dirty="0"/>
          </a:p>
        </p:txBody>
      </p:sp>
      <p:pic>
        <p:nvPicPr>
          <p:cNvPr id="4" name="Picture 3">
            <a:extLst>
              <a:ext uri="{FF2B5EF4-FFF2-40B4-BE49-F238E27FC236}">
                <a16:creationId xmlns:a16="http://schemas.microsoft.com/office/drawing/2014/main" id="{D179B67B-C41F-4BD6-8B80-82CB57874F1A}"/>
              </a:ext>
            </a:extLst>
          </p:cNvPr>
          <p:cNvPicPr>
            <a:picLocks noChangeAspect="1"/>
          </p:cNvPicPr>
          <p:nvPr/>
        </p:nvPicPr>
        <p:blipFill>
          <a:blip r:embed="rId2"/>
          <a:stretch>
            <a:fillRect/>
          </a:stretch>
        </p:blipFill>
        <p:spPr>
          <a:xfrm>
            <a:off x="5216170" y="3069301"/>
            <a:ext cx="1973168" cy="2959752"/>
          </a:xfrm>
          <a:prstGeom prst="rect">
            <a:avLst/>
          </a:prstGeom>
        </p:spPr>
      </p:pic>
    </p:spTree>
    <p:extLst>
      <p:ext uri="{BB962C8B-B14F-4D97-AF65-F5344CB8AC3E}">
        <p14:creationId xmlns:p14="http://schemas.microsoft.com/office/powerpoint/2010/main" val="16584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Quality Assurance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Inspectors, Testers, Sorters, Samplers, and </a:t>
            </a:r>
            <a:r>
              <a:rPr lang="en-US" dirty="0" err="1"/>
              <a:t>Weighers</a:t>
            </a:r>
            <a:endParaRPr lang="en-US" dirty="0"/>
          </a:p>
          <a:p>
            <a:pPr lvl="1"/>
            <a:r>
              <a:rPr lang="en-US" dirty="0"/>
              <a:t>Quality Control Analysts</a:t>
            </a:r>
          </a:p>
          <a:p>
            <a:pPr lvl="1"/>
            <a:r>
              <a:rPr lang="en-US" dirty="0"/>
              <a:t>Electronics Engineering Technicians</a:t>
            </a:r>
          </a:p>
          <a:p>
            <a:pPr lvl="1"/>
            <a:endParaRPr lang="en-US" dirty="0"/>
          </a:p>
        </p:txBody>
      </p:sp>
      <p:pic>
        <p:nvPicPr>
          <p:cNvPr id="4" name="Picture 3">
            <a:extLst>
              <a:ext uri="{FF2B5EF4-FFF2-40B4-BE49-F238E27FC236}">
                <a16:creationId xmlns:a16="http://schemas.microsoft.com/office/drawing/2014/main" id="{012568ED-C7BD-4FE4-900D-937839801FC2}"/>
              </a:ext>
            </a:extLst>
          </p:cNvPr>
          <p:cNvPicPr>
            <a:picLocks noChangeAspect="1"/>
          </p:cNvPicPr>
          <p:nvPr/>
        </p:nvPicPr>
        <p:blipFill>
          <a:blip r:embed="rId2"/>
          <a:stretch>
            <a:fillRect/>
          </a:stretch>
        </p:blipFill>
        <p:spPr>
          <a:xfrm>
            <a:off x="4444805" y="3467125"/>
            <a:ext cx="3328704" cy="2213040"/>
          </a:xfrm>
          <a:prstGeom prst="rect">
            <a:avLst/>
          </a:prstGeom>
        </p:spPr>
      </p:pic>
    </p:spTree>
    <p:extLst>
      <p:ext uri="{BB962C8B-B14F-4D97-AF65-F5344CB8AC3E}">
        <p14:creationId xmlns:p14="http://schemas.microsoft.com/office/powerpoint/2010/main" val="105853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Logistics and Inventory Control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This pathway has people that order the materials needed to produce the parts and products made in the plant. They also check the material as it arrives at the plant and gets it to the machine when needed. They are responsible to ship the products out to the customers.</a:t>
            </a:r>
          </a:p>
          <a:p>
            <a:pPr lvl="1"/>
            <a:endParaRPr lang="en-US" dirty="0"/>
          </a:p>
        </p:txBody>
      </p:sp>
      <p:pic>
        <p:nvPicPr>
          <p:cNvPr id="4" name="Picture 3">
            <a:extLst>
              <a:ext uri="{FF2B5EF4-FFF2-40B4-BE49-F238E27FC236}">
                <a16:creationId xmlns:a16="http://schemas.microsoft.com/office/drawing/2014/main" id="{1D9DBABF-D91C-4FFE-AAA7-D06C3355D577}"/>
              </a:ext>
            </a:extLst>
          </p:cNvPr>
          <p:cNvPicPr>
            <a:picLocks noChangeAspect="1"/>
          </p:cNvPicPr>
          <p:nvPr/>
        </p:nvPicPr>
        <p:blipFill>
          <a:blip r:embed="rId2"/>
          <a:stretch>
            <a:fillRect/>
          </a:stretch>
        </p:blipFill>
        <p:spPr>
          <a:xfrm>
            <a:off x="4496962" y="3727318"/>
            <a:ext cx="3328704" cy="2219136"/>
          </a:xfrm>
          <a:prstGeom prst="rect">
            <a:avLst/>
          </a:prstGeom>
        </p:spPr>
      </p:pic>
    </p:spTree>
    <p:extLst>
      <p:ext uri="{BB962C8B-B14F-4D97-AF65-F5344CB8AC3E}">
        <p14:creationId xmlns:p14="http://schemas.microsoft.com/office/powerpoint/2010/main" val="96265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Logistics and Inventory Control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Logistics Engineers</a:t>
            </a:r>
          </a:p>
          <a:p>
            <a:pPr lvl="1"/>
            <a:r>
              <a:rPr lang="en-US" dirty="0"/>
              <a:t>Transportation Managers</a:t>
            </a:r>
          </a:p>
          <a:p>
            <a:pPr lvl="1"/>
            <a:r>
              <a:rPr lang="en-US" dirty="0"/>
              <a:t>Storage and Distribution Managers</a:t>
            </a:r>
          </a:p>
          <a:p>
            <a:pPr lvl="1"/>
            <a:endParaRPr lang="en-US" dirty="0"/>
          </a:p>
        </p:txBody>
      </p:sp>
      <p:pic>
        <p:nvPicPr>
          <p:cNvPr id="4" name="Picture 3">
            <a:extLst>
              <a:ext uri="{FF2B5EF4-FFF2-40B4-BE49-F238E27FC236}">
                <a16:creationId xmlns:a16="http://schemas.microsoft.com/office/drawing/2014/main" id="{DA4740ED-C44C-48E3-A138-A5FC5FF42658}"/>
              </a:ext>
            </a:extLst>
          </p:cNvPr>
          <p:cNvPicPr>
            <a:picLocks noChangeAspect="1"/>
          </p:cNvPicPr>
          <p:nvPr/>
        </p:nvPicPr>
        <p:blipFill>
          <a:blip r:embed="rId2"/>
          <a:stretch>
            <a:fillRect/>
          </a:stretch>
        </p:blipFill>
        <p:spPr>
          <a:xfrm>
            <a:off x="5413829" y="3183132"/>
            <a:ext cx="1751245" cy="2624468"/>
          </a:xfrm>
          <a:prstGeom prst="rect">
            <a:avLst/>
          </a:prstGeom>
        </p:spPr>
      </p:pic>
    </p:spTree>
    <p:extLst>
      <p:ext uri="{BB962C8B-B14F-4D97-AF65-F5344CB8AC3E}">
        <p14:creationId xmlns:p14="http://schemas.microsoft.com/office/powerpoint/2010/main" val="43182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Health, Safety, and Environmental Assurance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Employees in this pathway oversee the safe working conditions in the plant. They also maintain the necessary materials for all governmental requirements. </a:t>
            </a:r>
          </a:p>
          <a:p>
            <a:pPr lvl="1"/>
            <a:endParaRPr lang="en-US" dirty="0"/>
          </a:p>
        </p:txBody>
      </p:sp>
      <p:pic>
        <p:nvPicPr>
          <p:cNvPr id="4" name="Picture 3">
            <a:extLst>
              <a:ext uri="{FF2B5EF4-FFF2-40B4-BE49-F238E27FC236}">
                <a16:creationId xmlns:a16="http://schemas.microsoft.com/office/drawing/2014/main" id="{D57EF126-4641-4BD5-B0AF-517EF87BA50B}"/>
              </a:ext>
            </a:extLst>
          </p:cNvPr>
          <p:cNvPicPr>
            <a:picLocks noChangeAspect="1"/>
          </p:cNvPicPr>
          <p:nvPr/>
        </p:nvPicPr>
        <p:blipFill>
          <a:blip r:embed="rId2"/>
          <a:stretch>
            <a:fillRect/>
          </a:stretch>
        </p:blipFill>
        <p:spPr>
          <a:xfrm>
            <a:off x="5288280" y="3396343"/>
            <a:ext cx="1968088" cy="2487144"/>
          </a:xfrm>
          <a:prstGeom prst="rect">
            <a:avLst/>
          </a:prstGeom>
        </p:spPr>
      </p:pic>
    </p:spTree>
    <p:extLst>
      <p:ext uri="{BB962C8B-B14F-4D97-AF65-F5344CB8AC3E}">
        <p14:creationId xmlns:p14="http://schemas.microsoft.com/office/powerpoint/2010/main" val="251246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Health, Safety, and Environmental Assurance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Occupational Health and Safety Specialists</a:t>
            </a:r>
          </a:p>
          <a:p>
            <a:pPr lvl="1"/>
            <a:r>
              <a:rPr lang="en-US" dirty="0"/>
              <a:t>Industrial Safety and Health Engineers </a:t>
            </a:r>
          </a:p>
          <a:p>
            <a:pPr lvl="1"/>
            <a:r>
              <a:rPr lang="en-US" dirty="0"/>
              <a:t>Environmental Engineers</a:t>
            </a:r>
          </a:p>
          <a:p>
            <a:pPr lvl="1"/>
            <a:endParaRPr lang="en-US" dirty="0"/>
          </a:p>
        </p:txBody>
      </p:sp>
      <p:pic>
        <p:nvPicPr>
          <p:cNvPr id="4" name="Picture 3">
            <a:extLst>
              <a:ext uri="{FF2B5EF4-FFF2-40B4-BE49-F238E27FC236}">
                <a16:creationId xmlns:a16="http://schemas.microsoft.com/office/drawing/2014/main" id="{ECBAF9DE-BAA4-453E-9025-D9E79C331342}"/>
              </a:ext>
            </a:extLst>
          </p:cNvPr>
          <p:cNvPicPr>
            <a:picLocks noChangeAspect="1"/>
          </p:cNvPicPr>
          <p:nvPr/>
        </p:nvPicPr>
        <p:blipFill>
          <a:blip r:embed="rId2"/>
          <a:stretch>
            <a:fillRect/>
          </a:stretch>
        </p:blipFill>
        <p:spPr>
          <a:xfrm>
            <a:off x="5328910" y="3418114"/>
            <a:ext cx="1683035" cy="2533902"/>
          </a:xfrm>
          <a:prstGeom prst="rect">
            <a:avLst/>
          </a:prstGeom>
        </p:spPr>
      </p:pic>
    </p:spTree>
    <p:extLst>
      <p:ext uri="{BB962C8B-B14F-4D97-AF65-F5344CB8AC3E}">
        <p14:creationId xmlns:p14="http://schemas.microsoft.com/office/powerpoint/2010/main" val="272589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400" dirty="0"/>
              <a:t>http://www.bls.gov/ooh/production/assemblers-and-fabricators.htm#tab-1</a:t>
            </a:r>
          </a:p>
          <a:p>
            <a:pPr lvl="1"/>
            <a:r>
              <a:rPr lang="en-US" sz="2400" dirty="0"/>
              <a:t>http://gov.texas.gov/files/ecodev/Manufacturing_in_Texas.pdf</a:t>
            </a:r>
          </a:p>
          <a:p>
            <a:pPr lvl="1"/>
            <a:r>
              <a:rPr lang="en-US" sz="2400" dirty="0"/>
              <a:t>http://manufacturetexas.org/</a:t>
            </a:r>
          </a:p>
          <a:p>
            <a:pPr lvl="1"/>
            <a:r>
              <a:rPr lang="en-US" sz="2400" dirty="0"/>
              <a:t>http://www.achievetexas.org/</a:t>
            </a:r>
          </a:p>
          <a:p>
            <a:pPr lvl="1"/>
            <a:r>
              <a:rPr lang="en-US" sz="2400" dirty="0"/>
              <a:t>http://www.onetonline.org/find/</a:t>
            </a:r>
          </a:p>
          <a:p>
            <a:pPr lvl="1"/>
            <a:r>
              <a:rPr lang="en-US" sz="2400" dirty="0"/>
              <a:t>http://www.clipart.com</a:t>
            </a:r>
          </a:p>
          <a:p>
            <a:pPr lvl="1"/>
            <a:r>
              <a:rPr lang="en-US" sz="2400" dirty="0"/>
              <a:t>http//www.texascaresonline.com/profile/occdata.asp?onetcode=43-5061.00</a:t>
            </a:r>
          </a:p>
          <a:p>
            <a:pPr lvl="1"/>
            <a:endParaRPr lang="en-US" dirty="0"/>
          </a:p>
        </p:txBody>
      </p:sp>
    </p:spTree>
    <p:extLst>
      <p:ext uri="{BB962C8B-B14F-4D97-AF65-F5344CB8AC3E}">
        <p14:creationId xmlns:p14="http://schemas.microsoft.com/office/powerpoint/2010/main" val="389007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career in manufacturing is for you if you like to build things, take things apart, or design items. </a:t>
            </a:r>
          </a:p>
          <a:p>
            <a:pPr lvl="1"/>
            <a:endParaRPr lang="en-US" dirty="0"/>
          </a:p>
        </p:txBody>
      </p:sp>
      <p:pic>
        <p:nvPicPr>
          <p:cNvPr id="4" name="Picture 3">
            <a:extLst>
              <a:ext uri="{FF2B5EF4-FFF2-40B4-BE49-F238E27FC236}">
                <a16:creationId xmlns:a16="http://schemas.microsoft.com/office/drawing/2014/main" id="{8914875A-0FCA-47AC-BAE5-B97565326537}"/>
              </a:ext>
            </a:extLst>
          </p:cNvPr>
          <p:cNvPicPr>
            <a:picLocks noChangeAspect="1"/>
          </p:cNvPicPr>
          <p:nvPr/>
        </p:nvPicPr>
        <p:blipFill>
          <a:blip r:embed="rId2"/>
          <a:stretch>
            <a:fillRect/>
          </a:stretch>
        </p:blipFill>
        <p:spPr>
          <a:xfrm>
            <a:off x="4442824" y="3410857"/>
            <a:ext cx="3242490" cy="2160144"/>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Manufacturing is . .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Designing, transforming, and processing materials into a product  to make life better.</a:t>
            </a:r>
          </a:p>
          <a:p>
            <a:pPr lvl="1"/>
            <a:endParaRPr lang="en-US" dirty="0"/>
          </a:p>
        </p:txBody>
      </p:sp>
      <p:pic>
        <p:nvPicPr>
          <p:cNvPr id="4" name="Picture 3">
            <a:extLst>
              <a:ext uri="{FF2B5EF4-FFF2-40B4-BE49-F238E27FC236}">
                <a16:creationId xmlns:a16="http://schemas.microsoft.com/office/drawing/2014/main" id="{03E15957-5331-4FE5-8842-C855EA1D8261}"/>
              </a:ext>
            </a:extLst>
          </p:cNvPr>
          <p:cNvPicPr>
            <a:picLocks noChangeAspect="1"/>
          </p:cNvPicPr>
          <p:nvPr/>
        </p:nvPicPr>
        <p:blipFill>
          <a:blip r:embed="rId2"/>
          <a:stretch>
            <a:fillRect/>
          </a:stretch>
        </p:blipFill>
        <p:spPr>
          <a:xfrm>
            <a:off x="4528457" y="3545159"/>
            <a:ext cx="3090260" cy="206661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a Career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According to Hull (2004), a pathway is defined as “a coherent, articulated sequence of rigorous academic and career/technical courses, commencing in the ninth grade and leading to an associate degree, baccalaureate degree and beyond, an industry recognized certificate, and/or licensure.” </a:t>
            </a:r>
          </a:p>
          <a:p>
            <a:pPr lvl="1"/>
            <a:endParaRPr lang="en-US" dirty="0"/>
          </a:p>
        </p:txBody>
      </p:sp>
      <p:pic>
        <p:nvPicPr>
          <p:cNvPr id="4" name="Picture 3">
            <a:extLst>
              <a:ext uri="{FF2B5EF4-FFF2-40B4-BE49-F238E27FC236}">
                <a16:creationId xmlns:a16="http://schemas.microsoft.com/office/drawing/2014/main" id="{B89D4719-0BA4-493C-ADBD-6DC7963BEEF7}"/>
              </a:ext>
            </a:extLst>
          </p:cNvPr>
          <p:cNvPicPr>
            <a:picLocks noChangeAspect="1"/>
          </p:cNvPicPr>
          <p:nvPr/>
        </p:nvPicPr>
        <p:blipFill>
          <a:blip r:embed="rId2"/>
          <a:stretch>
            <a:fillRect/>
          </a:stretch>
        </p:blipFill>
        <p:spPr>
          <a:xfrm>
            <a:off x="2953657" y="3871452"/>
            <a:ext cx="5931465" cy="1834191"/>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Manufacturing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Production</a:t>
            </a:r>
          </a:p>
          <a:p>
            <a:pPr lvl="1"/>
            <a:r>
              <a:rPr lang="en-US" dirty="0"/>
              <a:t>Manufacturing Production Process Development</a:t>
            </a:r>
          </a:p>
          <a:p>
            <a:pPr lvl="1"/>
            <a:r>
              <a:rPr lang="en-US" dirty="0"/>
              <a:t>Maintenance, Installation, and Repair</a:t>
            </a:r>
          </a:p>
          <a:p>
            <a:pPr lvl="1"/>
            <a:r>
              <a:rPr lang="en-US" dirty="0"/>
              <a:t>Quality Assurance</a:t>
            </a:r>
          </a:p>
          <a:p>
            <a:pPr lvl="1"/>
            <a:r>
              <a:rPr lang="en-US" dirty="0"/>
              <a:t>Logistics and Inventory Control</a:t>
            </a:r>
          </a:p>
          <a:p>
            <a:pPr lvl="1"/>
            <a:r>
              <a:rPr lang="en-US" dirty="0"/>
              <a:t>Health, Safety, and Environmental Assurance</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Production Pathway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this pathway you will make the parts from raw materials and assemble the products.</a:t>
            </a:r>
          </a:p>
          <a:p>
            <a:pPr lvl="1"/>
            <a:endParaRPr lang="en-US" dirty="0"/>
          </a:p>
        </p:txBody>
      </p:sp>
      <p:pic>
        <p:nvPicPr>
          <p:cNvPr id="4" name="Picture 3">
            <a:extLst>
              <a:ext uri="{FF2B5EF4-FFF2-40B4-BE49-F238E27FC236}">
                <a16:creationId xmlns:a16="http://schemas.microsoft.com/office/drawing/2014/main" id="{005E8713-9290-4A8B-9B94-F2041B1007C8}"/>
              </a:ext>
            </a:extLst>
          </p:cNvPr>
          <p:cNvPicPr>
            <a:picLocks noChangeAspect="1"/>
          </p:cNvPicPr>
          <p:nvPr/>
        </p:nvPicPr>
        <p:blipFill>
          <a:blip r:embed="rId2"/>
          <a:stretch>
            <a:fillRect/>
          </a:stretch>
        </p:blipFill>
        <p:spPr>
          <a:xfrm>
            <a:off x="5237861" y="3238629"/>
            <a:ext cx="2574543" cy="2249784"/>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 in Production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Mechanical Engineering Technologists</a:t>
            </a:r>
          </a:p>
          <a:p>
            <a:pPr lvl="1"/>
            <a:r>
              <a:rPr lang="en-US" dirty="0"/>
              <a:t>Team Assemblers</a:t>
            </a:r>
          </a:p>
          <a:p>
            <a:pPr lvl="1"/>
            <a:r>
              <a:rPr lang="en-US" dirty="0"/>
              <a:t>Computer Numerically Controlled Machine Tool Programmers</a:t>
            </a:r>
          </a:p>
          <a:p>
            <a:pPr lvl="1"/>
            <a:endParaRPr lang="en-US" dirty="0"/>
          </a:p>
        </p:txBody>
      </p:sp>
      <p:pic>
        <p:nvPicPr>
          <p:cNvPr id="4" name="Picture 3">
            <a:extLst>
              <a:ext uri="{FF2B5EF4-FFF2-40B4-BE49-F238E27FC236}">
                <a16:creationId xmlns:a16="http://schemas.microsoft.com/office/drawing/2014/main" id="{7273FA22-69FB-4BEF-AA15-BC9678AB9FD9}"/>
              </a:ext>
            </a:extLst>
          </p:cNvPr>
          <p:cNvPicPr>
            <a:picLocks noChangeAspect="1"/>
          </p:cNvPicPr>
          <p:nvPr/>
        </p:nvPicPr>
        <p:blipFill>
          <a:blip r:embed="rId2"/>
          <a:stretch>
            <a:fillRect/>
          </a:stretch>
        </p:blipFill>
        <p:spPr>
          <a:xfrm>
            <a:off x="4773387" y="3686629"/>
            <a:ext cx="3021363" cy="2014242"/>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Process Development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this pathway you will design and plan how to make a part or product.</a:t>
            </a:r>
          </a:p>
          <a:p>
            <a:pPr lvl="1"/>
            <a:endParaRPr lang="en-US" dirty="0"/>
          </a:p>
        </p:txBody>
      </p:sp>
      <p:pic>
        <p:nvPicPr>
          <p:cNvPr id="4" name="Picture 3">
            <a:extLst>
              <a:ext uri="{FF2B5EF4-FFF2-40B4-BE49-F238E27FC236}">
                <a16:creationId xmlns:a16="http://schemas.microsoft.com/office/drawing/2014/main" id="{7E6B949F-3ED4-454B-B37E-BF07815FB898}"/>
              </a:ext>
            </a:extLst>
          </p:cNvPr>
          <p:cNvPicPr>
            <a:picLocks noChangeAspect="1"/>
          </p:cNvPicPr>
          <p:nvPr/>
        </p:nvPicPr>
        <p:blipFill>
          <a:blip r:embed="rId2"/>
          <a:stretch>
            <a:fillRect/>
          </a:stretch>
        </p:blipFill>
        <p:spPr>
          <a:xfrm>
            <a:off x="4719695" y="3359325"/>
            <a:ext cx="3097688" cy="2081109"/>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05d88611-e516-4d1a-b12e-39107e78b3d0"/>
    <ds:schemaRef ds:uri="56ea17bb-c96d-4826-b465-01eec0dd23dd"/>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152</TotalTime>
  <Words>476</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Manufacturing</vt:lpstr>
      <vt:lpstr>Manufacturing is . . .</vt:lpstr>
      <vt:lpstr>What is a Career Pathway?</vt:lpstr>
      <vt:lpstr>Manufacturing Pathways</vt:lpstr>
      <vt:lpstr>Production Pathway </vt:lpstr>
      <vt:lpstr>Career in Production Pathway</vt:lpstr>
      <vt:lpstr>Process Development Pathway</vt:lpstr>
      <vt:lpstr>Careers in Manufacturing Process Development</vt:lpstr>
      <vt:lpstr>Maintenance, Installation, and Repair Pathway</vt:lpstr>
      <vt:lpstr>Careers in Maintenance, Installation, and Repair</vt:lpstr>
      <vt:lpstr>Quality Assurance Pathway</vt:lpstr>
      <vt:lpstr>Careers in Quality Assurance</vt:lpstr>
      <vt:lpstr>Logistics and Inventory Control Pathway</vt:lpstr>
      <vt:lpstr>Careers in Logistics and Inventory Control </vt:lpstr>
      <vt:lpstr>Health, Safety, and Environmental Assurance Pathways</vt:lpstr>
      <vt:lpstr>Careers in Health, Safety, and Environmental Assurance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5</cp:revision>
  <cp:lastPrinted>2017-07-07T16:17:37Z</cp:lastPrinted>
  <dcterms:created xsi:type="dcterms:W3CDTF">2017-07-11T23:58:30Z</dcterms:created>
  <dcterms:modified xsi:type="dcterms:W3CDTF">2017-07-27T15:19:36Z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