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8"/>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116" d="100"/>
          <a:sy n="116" d="100"/>
        </p:scale>
        <p:origin x="389"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Geometry in Architecture</a:t>
            </a:r>
          </a:p>
          <a:p>
            <a:pPr lvl="1"/>
            <a:r>
              <a:rPr lang="en-US" dirty="0"/>
              <a:t>Lesson 2</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Evaluation of a Façade Study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ii.	Proportion: vertical, horizontal</a:t>
            </a:r>
          </a:p>
          <a:p>
            <a:pPr lvl="1"/>
            <a:r>
              <a:rPr lang="en-US" dirty="0"/>
              <a:t>iii.	Symmetry/Asymmetry</a:t>
            </a:r>
          </a:p>
          <a:p>
            <a:pPr lvl="1"/>
            <a:r>
              <a:rPr lang="en-US" dirty="0"/>
              <a:t>iv.	Balance of Shapes</a:t>
            </a:r>
          </a:p>
          <a:p>
            <a:pPr lvl="1"/>
            <a:r>
              <a:rPr lang="en-US" dirty="0"/>
              <a:t>v.	Pattern</a:t>
            </a:r>
          </a:p>
        </p:txBody>
      </p:sp>
      <p:pic>
        <p:nvPicPr>
          <p:cNvPr id="4" name="Picture 3">
            <a:extLst>
              <a:ext uri="{FF2B5EF4-FFF2-40B4-BE49-F238E27FC236}">
                <a16:creationId xmlns:a16="http://schemas.microsoft.com/office/drawing/2014/main" id="{6E146897-B14D-4AD9-B761-37D98FBEBB01}"/>
              </a:ext>
            </a:extLst>
          </p:cNvPr>
          <p:cNvPicPr>
            <a:picLocks noChangeAspect="1"/>
          </p:cNvPicPr>
          <p:nvPr/>
        </p:nvPicPr>
        <p:blipFill>
          <a:blip r:embed="rId2"/>
          <a:stretch>
            <a:fillRect/>
          </a:stretch>
        </p:blipFill>
        <p:spPr>
          <a:xfrm>
            <a:off x="5402642" y="3656140"/>
            <a:ext cx="2347163" cy="2334970"/>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Evaluation of a Façade Study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	Distribute handout “Façade Study Grade Sheet” and review</a:t>
            </a:r>
          </a:p>
          <a:p>
            <a:pPr lvl="1"/>
            <a:r>
              <a:rPr lang="en-US" dirty="0"/>
              <a:t>Students complete the “Sta. Maria 	Novella Puzzle” activity here</a:t>
            </a:r>
          </a:p>
          <a:p>
            <a:pPr lvl="1"/>
            <a:endParaRPr lang="en-US" dirty="0"/>
          </a:p>
        </p:txBody>
      </p:sp>
      <p:pic>
        <p:nvPicPr>
          <p:cNvPr id="4" name="Picture 3">
            <a:extLst>
              <a:ext uri="{FF2B5EF4-FFF2-40B4-BE49-F238E27FC236}">
                <a16:creationId xmlns:a16="http://schemas.microsoft.com/office/drawing/2014/main" id="{7C7BBF01-C432-4845-A37F-AC09490D12B1}"/>
              </a:ext>
            </a:extLst>
          </p:cNvPr>
          <p:cNvPicPr>
            <a:picLocks noChangeAspect="1"/>
          </p:cNvPicPr>
          <p:nvPr/>
        </p:nvPicPr>
        <p:blipFill>
          <a:blip r:embed="rId2"/>
          <a:stretch>
            <a:fillRect/>
          </a:stretch>
        </p:blipFill>
        <p:spPr>
          <a:xfrm>
            <a:off x="5623709" y="3936086"/>
            <a:ext cx="1615580" cy="1511939"/>
          </a:xfrm>
          <a:prstGeom prst="rect">
            <a:avLst/>
          </a:prstGeom>
        </p:spPr>
      </p:pic>
    </p:spTree>
    <p:extLst>
      <p:ext uri="{BB962C8B-B14F-4D97-AF65-F5344CB8AC3E}">
        <p14:creationId xmlns:p14="http://schemas.microsoft.com/office/powerpoint/2010/main" val="126726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Evaluation of a Façade Study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	Students present their façade construction</a:t>
            </a:r>
          </a:p>
          <a:p>
            <a:pPr lvl="1"/>
            <a:r>
              <a:rPr lang="en-US" dirty="0"/>
              <a:t>d.	Students use copies of the “Façade Study Grade Sheet” to evaluate the 	facades presented</a:t>
            </a:r>
          </a:p>
          <a:p>
            <a:pPr lvl="1"/>
            <a:endParaRPr lang="en-US" dirty="0"/>
          </a:p>
        </p:txBody>
      </p:sp>
      <p:pic>
        <p:nvPicPr>
          <p:cNvPr id="4" name="Picture 3">
            <a:extLst>
              <a:ext uri="{FF2B5EF4-FFF2-40B4-BE49-F238E27FC236}">
                <a16:creationId xmlns:a16="http://schemas.microsoft.com/office/drawing/2014/main" id="{20EB6A65-1A51-4A6E-9997-1CD9E4133BEE}"/>
              </a:ext>
            </a:extLst>
          </p:cNvPr>
          <p:cNvPicPr>
            <a:picLocks noChangeAspect="1"/>
          </p:cNvPicPr>
          <p:nvPr/>
        </p:nvPicPr>
        <p:blipFill>
          <a:blip r:embed="rId2"/>
          <a:stretch>
            <a:fillRect/>
          </a:stretch>
        </p:blipFill>
        <p:spPr>
          <a:xfrm>
            <a:off x="5129083" y="3676346"/>
            <a:ext cx="2499577" cy="2097206"/>
          </a:xfrm>
          <a:prstGeom prst="rect">
            <a:avLst/>
          </a:prstGeom>
        </p:spPr>
      </p:pic>
    </p:spTree>
    <p:extLst>
      <p:ext uri="{BB962C8B-B14F-4D97-AF65-F5344CB8AC3E}">
        <p14:creationId xmlns:p14="http://schemas.microsoft.com/office/powerpoint/2010/main" val="504660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Façade Studies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	Façade studies</a:t>
            </a:r>
          </a:p>
          <a:p>
            <a:pPr lvl="1"/>
            <a:r>
              <a:rPr lang="en-US" dirty="0"/>
              <a:t>a.	Important element in overall architectural presentation</a:t>
            </a:r>
          </a:p>
          <a:p>
            <a:pPr lvl="1"/>
            <a:endParaRPr lang="en-US" dirty="0"/>
          </a:p>
        </p:txBody>
      </p:sp>
      <p:pic>
        <p:nvPicPr>
          <p:cNvPr id="4" name="Picture 3">
            <a:extLst>
              <a:ext uri="{FF2B5EF4-FFF2-40B4-BE49-F238E27FC236}">
                <a16:creationId xmlns:a16="http://schemas.microsoft.com/office/drawing/2014/main" id="{8247C941-2430-425B-B83A-C69ABBD46732}"/>
              </a:ext>
            </a:extLst>
          </p:cNvPr>
          <p:cNvPicPr>
            <a:picLocks noChangeAspect="1"/>
          </p:cNvPicPr>
          <p:nvPr/>
        </p:nvPicPr>
        <p:blipFill>
          <a:blip r:embed="rId2"/>
          <a:stretch>
            <a:fillRect/>
          </a:stretch>
        </p:blipFill>
        <p:spPr>
          <a:xfrm>
            <a:off x="5270570" y="2988682"/>
            <a:ext cx="1835055" cy="2591025"/>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Façade Studies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	Façade renovation of existing buildings represents big business</a:t>
            </a:r>
          </a:p>
          <a:p>
            <a:pPr lvl="1"/>
            <a:r>
              <a:rPr lang="en-US" dirty="0" err="1"/>
              <a:t>i</a:t>
            </a:r>
            <a:r>
              <a:rPr lang="en-US" dirty="0"/>
              <a:t>.	Has been done throughout history</a:t>
            </a:r>
          </a:p>
          <a:p>
            <a:pPr lvl="1"/>
            <a:endParaRPr lang="en-US" dirty="0"/>
          </a:p>
        </p:txBody>
      </p:sp>
      <p:pic>
        <p:nvPicPr>
          <p:cNvPr id="4" name="Picture 3">
            <a:extLst>
              <a:ext uri="{FF2B5EF4-FFF2-40B4-BE49-F238E27FC236}">
                <a16:creationId xmlns:a16="http://schemas.microsoft.com/office/drawing/2014/main" id="{BE75F33D-F253-4274-973E-5811F5F9DF4D}"/>
              </a:ext>
            </a:extLst>
          </p:cNvPr>
          <p:cNvPicPr>
            <a:picLocks noChangeAspect="1"/>
          </p:cNvPicPr>
          <p:nvPr/>
        </p:nvPicPr>
        <p:blipFill>
          <a:blip r:embed="rId2"/>
          <a:stretch>
            <a:fillRect/>
          </a:stretch>
        </p:blipFill>
        <p:spPr>
          <a:xfrm>
            <a:off x="2303006" y="3625947"/>
            <a:ext cx="7809653" cy="1737511"/>
          </a:xfrm>
          <a:prstGeom prst="rect">
            <a:avLst/>
          </a:prstGeom>
        </p:spPr>
      </p:pic>
      <p:sp>
        <p:nvSpPr>
          <p:cNvPr id="5" name="Rectangle 4">
            <a:extLst>
              <a:ext uri="{FF2B5EF4-FFF2-40B4-BE49-F238E27FC236}">
                <a16:creationId xmlns:a16="http://schemas.microsoft.com/office/drawing/2014/main" id="{20F8EFB0-456D-4A37-A053-04D0D72E8817}"/>
              </a:ext>
            </a:extLst>
          </p:cNvPr>
          <p:cNvSpPr/>
          <p:nvPr/>
        </p:nvSpPr>
        <p:spPr>
          <a:xfrm>
            <a:off x="3015108" y="3813262"/>
            <a:ext cx="6096000" cy="1200329"/>
          </a:xfrm>
          <a:prstGeom prst="rect">
            <a:avLst/>
          </a:prstGeom>
        </p:spPr>
        <p:txBody>
          <a:bodyPr>
            <a:spAutoFit/>
          </a:bodyPr>
          <a:lstStyle/>
          <a:p>
            <a:r>
              <a:rPr lang="en-US" dirty="0"/>
              <a:t>Example:  Sta. Maria Novella was an original Latin cross plan church designed by Fra </a:t>
            </a:r>
            <a:r>
              <a:rPr lang="en-US" dirty="0" err="1"/>
              <a:t>Sisto</a:t>
            </a:r>
            <a:r>
              <a:rPr lang="en-US" dirty="0"/>
              <a:t> and Fra </a:t>
            </a:r>
            <a:r>
              <a:rPr lang="en-US" dirty="0" err="1"/>
              <a:t>Ristoro</a:t>
            </a:r>
            <a:r>
              <a:rPr lang="en-US" dirty="0"/>
              <a:t>, 1278 to 1350, but is more recognized for the façade construction completed by Leon Battista </a:t>
            </a:r>
            <a:r>
              <a:rPr lang="en-US" dirty="0" err="1"/>
              <a:t>Alverti</a:t>
            </a:r>
            <a:r>
              <a:rPr lang="en-US" dirty="0"/>
              <a:t> in 1456</a:t>
            </a:r>
          </a:p>
        </p:txBody>
      </p:sp>
      <p:pic>
        <p:nvPicPr>
          <p:cNvPr id="6" name="Picture 5">
            <a:extLst>
              <a:ext uri="{FF2B5EF4-FFF2-40B4-BE49-F238E27FC236}">
                <a16:creationId xmlns:a16="http://schemas.microsoft.com/office/drawing/2014/main" id="{EE401D0A-227B-41EF-A17C-FEED1AA5FABE}"/>
              </a:ext>
            </a:extLst>
          </p:cNvPr>
          <p:cNvPicPr>
            <a:picLocks noChangeAspect="1"/>
          </p:cNvPicPr>
          <p:nvPr/>
        </p:nvPicPr>
        <p:blipFill>
          <a:blip r:embed="rId3"/>
          <a:stretch>
            <a:fillRect/>
          </a:stretch>
        </p:blipFill>
        <p:spPr>
          <a:xfrm>
            <a:off x="3236434" y="5500369"/>
            <a:ext cx="6376969" cy="493819"/>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Façade Studies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ii.	Private home and building owners often renovate the front of their house or building</a:t>
            </a:r>
          </a:p>
          <a:p>
            <a:pPr lvl="1"/>
            <a:endParaRPr lang="en-US" dirty="0"/>
          </a:p>
        </p:txBody>
      </p:sp>
      <p:pic>
        <p:nvPicPr>
          <p:cNvPr id="4" name="Picture 3">
            <a:extLst>
              <a:ext uri="{FF2B5EF4-FFF2-40B4-BE49-F238E27FC236}">
                <a16:creationId xmlns:a16="http://schemas.microsoft.com/office/drawing/2014/main" id="{8310AB8F-F91F-4DA4-8C14-AB50591D9AC5}"/>
              </a:ext>
            </a:extLst>
          </p:cNvPr>
          <p:cNvPicPr>
            <a:picLocks noChangeAspect="1"/>
          </p:cNvPicPr>
          <p:nvPr/>
        </p:nvPicPr>
        <p:blipFill>
          <a:blip r:embed="rId2"/>
          <a:stretch>
            <a:fillRect/>
          </a:stretch>
        </p:blipFill>
        <p:spPr>
          <a:xfrm>
            <a:off x="3458309" y="3293968"/>
            <a:ext cx="5749026" cy="1493649"/>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Façade Studies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iii.	Recently renovations of the “Main Street” area of towns, shopping areas, mall, courthouse squares and other main parts of a town have become popular.  In many cases, government improvement funds have financed the work</a:t>
            </a:r>
          </a:p>
        </p:txBody>
      </p:sp>
      <p:pic>
        <p:nvPicPr>
          <p:cNvPr id="4" name="Picture 3">
            <a:extLst>
              <a:ext uri="{FF2B5EF4-FFF2-40B4-BE49-F238E27FC236}">
                <a16:creationId xmlns:a16="http://schemas.microsoft.com/office/drawing/2014/main" id="{B1206E35-FDCC-439D-85CE-FB47782F7A90}"/>
              </a:ext>
            </a:extLst>
          </p:cNvPr>
          <p:cNvPicPr>
            <a:picLocks noChangeAspect="1"/>
          </p:cNvPicPr>
          <p:nvPr/>
        </p:nvPicPr>
        <p:blipFill>
          <a:blip r:embed="rId2"/>
          <a:stretch>
            <a:fillRect/>
          </a:stretch>
        </p:blipFill>
        <p:spPr>
          <a:xfrm>
            <a:off x="5473243" y="3127099"/>
            <a:ext cx="2067656" cy="3027639"/>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Façade Studies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	Show examples of façade studies</a:t>
            </a:r>
          </a:p>
        </p:txBody>
      </p:sp>
      <p:pic>
        <p:nvPicPr>
          <p:cNvPr id="4" name="Picture 3">
            <a:extLst>
              <a:ext uri="{FF2B5EF4-FFF2-40B4-BE49-F238E27FC236}">
                <a16:creationId xmlns:a16="http://schemas.microsoft.com/office/drawing/2014/main" id="{59050A10-0F8D-41A5-AC58-4D5930578D60}"/>
              </a:ext>
            </a:extLst>
          </p:cNvPr>
          <p:cNvPicPr>
            <a:picLocks noChangeAspect="1"/>
          </p:cNvPicPr>
          <p:nvPr/>
        </p:nvPicPr>
        <p:blipFill>
          <a:blip r:embed="rId2"/>
          <a:stretch>
            <a:fillRect/>
          </a:stretch>
        </p:blipFill>
        <p:spPr>
          <a:xfrm>
            <a:off x="9025412" y="2418908"/>
            <a:ext cx="2048434" cy="2737341"/>
          </a:xfrm>
          <a:prstGeom prst="rect">
            <a:avLst/>
          </a:prstGeom>
        </p:spPr>
      </p:pic>
      <p:pic>
        <p:nvPicPr>
          <p:cNvPr id="5" name="Picture 4">
            <a:extLst>
              <a:ext uri="{FF2B5EF4-FFF2-40B4-BE49-F238E27FC236}">
                <a16:creationId xmlns:a16="http://schemas.microsoft.com/office/drawing/2014/main" id="{EDF5E9AF-CF62-4EE1-A31F-9124C6E62AEC}"/>
              </a:ext>
            </a:extLst>
          </p:cNvPr>
          <p:cNvPicPr>
            <a:picLocks noChangeAspect="1"/>
          </p:cNvPicPr>
          <p:nvPr/>
        </p:nvPicPr>
        <p:blipFill>
          <a:blip r:embed="rId3"/>
          <a:stretch>
            <a:fillRect/>
          </a:stretch>
        </p:blipFill>
        <p:spPr>
          <a:xfrm>
            <a:off x="1648248" y="2468808"/>
            <a:ext cx="4974767" cy="2170364"/>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Façade Studies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	Lead the students in the “Random Building Activity”</a:t>
            </a:r>
          </a:p>
        </p:txBody>
      </p:sp>
      <p:pic>
        <p:nvPicPr>
          <p:cNvPr id="4" name="Picture 3">
            <a:extLst>
              <a:ext uri="{FF2B5EF4-FFF2-40B4-BE49-F238E27FC236}">
                <a16:creationId xmlns:a16="http://schemas.microsoft.com/office/drawing/2014/main" id="{5A4CDFA5-B186-4912-858A-4176840BD6FC}"/>
              </a:ext>
            </a:extLst>
          </p:cNvPr>
          <p:cNvPicPr>
            <a:picLocks noChangeAspect="1"/>
          </p:cNvPicPr>
          <p:nvPr/>
        </p:nvPicPr>
        <p:blipFill>
          <a:blip r:embed="rId2"/>
          <a:stretch>
            <a:fillRect/>
          </a:stretch>
        </p:blipFill>
        <p:spPr>
          <a:xfrm>
            <a:off x="4954526" y="3007621"/>
            <a:ext cx="2743438" cy="2737341"/>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Evaluation of a Façade Study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II.	Evaluation of a Façade Study</a:t>
            </a:r>
          </a:p>
          <a:p>
            <a:pPr lvl="1"/>
            <a:r>
              <a:rPr lang="en-US" dirty="0"/>
              <a:t>a.	Elements</a:t>
            </a:r>
          </a:p>
          <a:p>
            <a:pPr lvl="2"/>
            <a:r>
              <a:rPr lang="en-US" dirty="0" err="1"/>
              <a:t>i</a:t>
            </a:r>
            <a:r>
              <a:rPr lang="en-US" dirty="0"/>
              <a:t>.	Geometric figures represent major parts of the structure:</a:t>
            </a:r>
          </a:p>
          <a:p>
            <a:pPr lvl="3"/>
            <a:r>
              <a:rPr lang="en-US" dirty="0"/>
              <a:t>Examples: rectangle = doors and windows; triangles = roof fronts</a:t>
            </a:r>
          </a:p>
          <a:p>
            <a:pPr lvl="1"/>
            <a:endParaRPr lang="en-US" dirty="0"/>
          </a:p>
        </p:txBody>
      </p:sp>
      <p:pic>
        <p:nvPicPr>
          <p:cNvPr id="5" name="Picture 4">
            <a:extLst>
              <a:ext uri="{FF2B5EF4-FFF2-40B4-BE49-F238E27FC236}">
                <a16:creationId xmlns:a16="http://schemas.microsoft.com/office/drawing/2014/main" id="{A85C9DF1-36C9-44C3-A6B5-702964E9CF2B}"/>
              </a:ext>
            </a:extLst>
          </p:cNvPr>
          <p:cNvPicPr>
            <a:picLocks noChangeAspect="1"/>
          </p:cNvPicPr>
          <p:nvPr/>
        </p:nvPicPr>
        <p:blipFill>
          <a:blip r:embed="rId2"/>
          <a:stretch>
            <a:fillRect/>
          </a:stretch>
        </p:blipFill>
        <p:spPr>
          <a:xfrm>
            <a:off x="4555414" y="4101197"/>
            <a:ext cx="3426249" cy="1694835"/>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purl.org/dc/elements/1.1/"/>
    <ds:schemaRef ds:uri="http://schemas.openxmlformats.org/package/2006/metadata/core-properties"/>
    <ds:schemaRef ds:uri="56ea17bb-c96d-4826-b465-01eec0dd23dd"/>
    <ds:schemaRef ds:uri="05d88611-e516-4d1a-b12e-39107e78b3d0"/>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dcmitype/"/>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166</TotalTime>
  <Words>97</Words>
  <Application>Microsoft Office PowerPoint</Application>
  <PresentationFormat>Widescreen</PresentationFormat>
  <Paragraphs>33</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Façade Studies</vt:lpstr>
      <vt:lpstr>Façade Studies</vt:lpstr>
      <vt:lpstr>Façade Studies</vt:lpstr>
      <vt:lpstr>Façade Studies</vt:lpstr>
      <vt:lpstr>Façade Studies</vt:lpstr>
      <vt:lpstr>Façade Studies</vt:lpstr>
      <vt:lpstr>Evaluation of a Façade Study</vt:lpstr>
      <vt:lpstr>Evaluation of a Façade Study</vt:lpstr>
      <vt:lpstr>Evaluation of a Façade Study</vt:lpstr>
      <vt:lpstr>Evaluation of a Façade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6</cp:revision>
  <cp:lastPrinted>2017-07-07T16:17:37Z</cp:lastPrinted>
  <dcterms:created xsi:type="dcterms:W3CDTF">2017-07-11T23:58:30Z</dcterms:created>
  <dcterms:modified xsi:type="dcterms:W3CDTF">2017-07-21T21:33:27Z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