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16" r:id="rId6"/>
  </p:sldMasterIdLst>
  <p:notesMasterIdLst>
    <p:notesMasterId r:id="rId22"/>
  </p:notesMasterIdLst>
  <p:sldIdLst>
    <p:sldId id="321" r:id="rId7"/>
    <p:sldId id="337" r:id="rId8"/>
    <p:sldId id="325" r:id="rId9"/>
    <p:sldId id="326" r:id="rId10"/>
    <p:sldId id="327" r:id="rId11"/>
    <p:sldId id="328" r:id="rId12"/>
    <p:sldId id="338" r:id="rId13"/>
    <p:sldId id="329" r:id="rId14"/>
    <p:sldId id="330" r:id="rId15"/>
    <p:sldId id="331" r:id="rId16"/>
    <p:sldId id="332" r:id="rId17"/>
    <p:sldId id="333" r:id="rId18"/>
    <p:sldId id="334" r:id="rId19"/>
    <p:sldId id="335" r:id="rId20"/>
    <p:sldId id="336" r:id="rId21"/>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Unknown User1" initials="Unknown User1" lastIdx="1" clrIdx="1"/>
  <p:cmAuthor id="3" name="Unknown User2" initials="Unknown User2"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5190" autoAdjust="0"/>
  </p:normalViewPr>
  <p:slideViewPr>
    <p:cSldViewPr snapToGrid="0">
      <p:cViewPr varScale="1">
        <p:scale>
          <a:sx n="112" d="100"/>
          <a:sy n="112" d="100"/>
        </p:scale>
        <p:origin x="355"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D46C4-0FAC-4F15-A718-A1A71A7D1240}"/>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E121462-1510-4B17-920D-303BF08BB333}"/>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F14E9223-6D99-410E-B954-AA862F16F6D5}" type="datetimeFigureOut">
              <a:rPr lang="en-US"/>
              <a:pPr>
                <a:defRPr/>
              </a:pPr>
              <a:t>7/27/2017</a:t>
            </a:fld>
            <a:endParaRPr lang="en-US"/>
          </a:p>
        </p:txBody>
      </p:sp>
      <p:sp>
        <p:nvSpPr>
          <p:cNvPr id="4" name="Slide Image Placeholder 3">
            <a:extLst>
              <a:ext uri="{FF2B5EF4-FFF2-40B4-BE49-F238E27FC236}">
                <a16:creationId xmlns:a16="http://schemas.microsoft.com/office/drawing/2014/main" id="{8C63AE9A-051F-4E3D-8A18-2A3FCF423356}"/>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7E8C32B7-C8AB-43C8-ACD6-FE7B038B9EC8}"/>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3A1BE7-8FBB-4821-95AD-3CE3442EAAC7}"/>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549A2D8-E75D-4F1E-9602-D1F84303174D}"/>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56E7F210-66FA-49A7-9015-41EDAD431B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A6C9D50-FA67-4F80-B31D-4AEFE318179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5F92432-640F-4D06-ACBA-003C8FC0D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Use this exercise as an introduction to the history of manufacturing by discussing how modern day, mass production in manufacturing has its roots in the cottage industries, before the Industrial Revolution. </a:t>
            </a:r>
          </a:p>
        </p:txBody>
      </p:sp>
      <p:sp>
        <p:nvSpPr>
          <p:cNvPr id="17412" name="Slide Number Placeholder 3">
            <a:extLst>
              <a:ext uri="{FF2B5EF4-FFF2-40B4-BE49-F238E27FC236}">
                <a16:creationId xmlns:a16="http://schemas.microsoft.com/office/drawing/2014/main" id="{39CC2050-8918-4D9E-973F-971E9C7ACC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69870E-6339-4CC0-BD84-6356ABFC19F0}" type="slidenum">
              <a:rPr lang="en-US" altLang="en-US"/>
              <a:pPr fontAlgn="base">
                <a:spcBef>
                  <a:spcPct val="0"/>
                </a:spcBef>
                <a:spcAft>
                  <a:spcPct val="0"/>
                </a:spcAft>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2A881685-90CB-42E3-9725-AF2940E65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76CF010-F390-4BFA-9ACE-FDB25D122B9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rgbClr val="FF0000"/>
                </a:solidFill>
              </a:rPr>
              <a:t> </a:t>
            </a:r>
          </a:p>
        </p:txBody>
      </p:sp>
      <p:sp>
        <p:nvSpPr>
          <p:cNvPr id="33796" name="Slide Number Placeholder 3">
            <a:extLst>
              <a:ext uri="{FF2B5EF4-FFF2-40B4-BE49-F238E27FC236}">
                <a16:creationId xmlns:a16="http://schemas.microsoft.com/office/drawing/2014/main" id="{9B3945D9-616F-4553-B059-0F1BB8F1ED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00E33F-371C-4F2A-95C8-A29E617B1671}"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4AF17514-7461-4B5A-A0AF-DAF6374C00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4A83BA6-94C5-49ED-8096-06A26C5D3A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rgbClr val="FF0000"/>
                </a:solidFill>
              </a:rPr>
              <a:t> </a:t>
            </a:r>
          </a:p>
        </p:txBody>
      </p:sp>
      <p:sp>
        <p:nvSpPr>
          <p:cNvPr id="35844" name="Slide Number Placeholder 3">
            <a:extLst>
              <a:ext uri="{FF2B5EF4-FFF2-40B4-BE49-F238E27FC236}">
                <a16:creationId xmlns:a16="http://schemas.microsoft.com/office/drawing/2014/main" id="{A5A19E55-FA4D-462B-A43A-156BC03E7A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9C66135-B00A-466C-A634-74AEC790DDEA}"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30BE34A-7A47-464C-872D-A526E5F80A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A8D4325-0AAF-414E-B52E-9E14C65686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rgbClr val="FF0000"/>
                </a:solidFill>
              </a:rPr>
              <a:t> </a:t>
            </a:r>
          </a:p>
        </p:txBody>
      </p:sp>
      <p:sp>
        <p:nvSpPr>
          <p:cNvPr id="37892" name="Slide Number Placeholder 3">
            <a:extLst>
              <a:ext uri="{FF2B5EF4-FFF2-40B4-BE49-F238E27FC236}">
                <a16:creationId xmlns:a16="http://schemas.microsoft.com/office/drawing/2014/main" id="{6E5283BF-C697-4B0A-91DF-F59536722D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604EE1-6ED0-4B0E-8EA8-7965E7402396}"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1F8CE486-7D2C-4ACC-8811-76072B5CAC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9E8DE2-3D66-4283-9D75-52DE55C9A6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rgbClr val="FF0000"/>
                </a:solidFill>
              </a:rPr>
              <a:t> </a:t>
            </a:r>
          </a:p>
        </p:txBody>
      </p:sp>
      <p:sp>
        <p:nvSpPr>
          <p:cNvPr id="39940" name="Slide Number Placeholder 3">
            <a:extLst>
              <a:ext uri="{FF2B5EF4-FFF2-40B4-BE49-F238E27FC236}">
                <a16:creationId xmlns:a16="http://schemas.microsoft.com/office/drawing/2014/main" id="{CC633E34-E2B3-4B71-A7AA-30A977AC04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59B8887-A8E6-4E8B-A4A9-AE0823E951B3}"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13C49025-79DC-42AE-B7E6-7EC6291A92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CE1836F-7941-4B7F-AB97-472F394605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i="1"/>
              <a:t>Webster’s new compact office dictionary </a:t>
            </a:r>
            <a:r>
              <a:rPr lang="en-US" altLang="en-US"/>
              <a:t>(2003). New York, NY: Houghton Mifflin </a:t>
            </a:r>
          </a:p>
          <a:p>
            <a:pPr>
              <a:spcBef>
                <a:spcPct val="0"/>
              </a:spcBef>
            </a:pPr>
            <a:r>
              <a:rPr lang="en-US" altLang="en-US"/>
              <a:t>Harcourt Publishing Co.   </a:t>
            </a:r>
          </a:p>
          <a:p>
            <a:pPr>
              <a:spcBef>
                <a:spcPct val="0"/>
              </a:spcBef>
            </a:pPr>
            <a:endParaRPr lang="en-US" altLang="en-US"/>
          </a:p>
          <a:p>
            <a:pPr>
              <a:spcBef>
                <a:spcPct val="0"/>
              </a:spcBef>
            </a:pPr>
            <a:r>
              <a:rPr lang="en-US" altLang="en-US"/>
              <a:t>Definitions make a great warm-up activity. </a:t>
            </a:r>
          </a:p>
          <a:p>
            <a:pPr>
              <a:spcBef>
                <a:spcPct val="0"/>
              </a:spcBef>
            </a:pPr>
            <a:endParaRPr lang="en-US" altLang="en-US"/>
          </a:p>
          <a:p>
            <a:pPr>
              <a:spcBef>
                <a:spcPct val="0"/>
              </a:spcBef>
            </a:pPr>
            <a:endParaRPr lang="en-US" altLang="en-US"/>
          </a:p>
        </p:txBody>
      </p:sp>
      <p:sp>
        <p:nvSpPr>
          <p:cNvPr id="19460" name="Slide Number Placeholder 3">
            <a:extLst>
              <a:ext uri="{FF2B5EF4-FFF2-40B4-BE49-F238E27FC236}">
                <a16:creationId xmlns:a16="http://schemas.microsoft.com/office/drawing/2014/main" id="{56173DCF-1668-4DC2-B950-42D563DABB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590F8FF-DA22-4F4F-A459-3D4DC36C7CF4}" type="slidenum">
              <a:rPr lang="en-US" altLang="en-US"/>
              <a:pPr fontAlgn="base">
                <a:spcBef>
                  <a:spcPct val="0"/>
                </a:spcBef>
                <a:spcAft>
                  <a:spcPct val="0"/>
                </a:spcAft>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DE51066-8765-46F6-A3CC-96B22610FB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2788B487-7497-4BCB-BC41-6262BF8D7A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Great Britain is considered the birth place of modern day manufacturing and the Industrial Revolution. This location had several advantages: a politically stable government, a strong workforce, and access to the necessary raw materials and resources.</a:t>
            </a:r>
          </a:p>
        </p:txBody>
      </p:sp>
      <p:sp>
        <p:nvSpPr>
          <p:cNvPr id="21508" name="Slide Number Placeholder 3">
            <a:extLst>
              <a:ext uri="{FF2B5EF4-FFF2-40B4-BE49-F238E27FC236}">
                <a16:creationId xmlns:a16="http://schemas.microsoft.com/office/drawing/2014/main" id="{9544FB07-0371-4D63-BE11-61A2EDDFF2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4E5E4F2-6884-4917-ABCA-39F7AF59971A}" type="slidenum">
              <a:rPr lang="en-US" altLang="en-US"/>
              <a:pPr fontAlgn="base">
                <a:spcBef>
                  <a:spcPct val="0"/>
                </a:spcBef>
                <a:spcAft>
                  <a:spcPct val="0"/>
                </a:spcAft>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234D20BD-65F2-4863-81A0-001D2E6D28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1CF213F-AAF3-4F2C-B5AA-338B4C461A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7413">
              <a:spcBef>
                <a:spcPct val="0"/>
              </a:spcBef>
            </a:pPr>
            <a:r>
              <a:rPr lang="en-US" altLang="en-US"/>
              <a:t>Abraham Darby found a less expensive and easier way to produce cast iron. Henry Bessemer found an easier and cheaper way to mass produce steel. Iron and steel were critical in the manufacturing process.  </a:t>
            </a:r>
          </a:p>
          <a:p>
            <a:pPr defTabSz="887413">
              <a:spcBef>
                <a:spcPct val="0"/>
              </a:spcBef>
            </a:pPr>
            <a:r>
              <a:rPr lang="en-US" altLang="en-US"/>
              <a:t>		</a:t>
            </a:r>
          </a:p>
        </p:txBody>
      </p:sp>
      <p:sp>
        <p:nvSpPr>
          <p:cNvPr id="23556" name="Slide Number Placeholder 3">
            <a:extLst>
              <a:ext uri="{FF2B5EF4-FFF2-40B4-BE49-F238E27FC236}">
                <a16:creationId xmlns:a16="http://schemas.microsoft.com/office/drawing/2014/main" id="{DDFEC9A0-EAA3-43B4-A958-7CD8B7632C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13383F3-20BA-4A33-AE3F-E951BDCECF28}" type="slidenum">
              <a:rPr lang="en-US" altLang="en-US"/>
              <a:pPr fontAlgn="base">
                <a:spcBef>
                  <a:spcPct val="0"/>
                </a:spcBef>
                <a:spcAft>
                  <a:spcPct val="0"/>
                </a:spcAft>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9B8B45C-2C4A-4D8A-BC0F-975586E06C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0900717-07BD-468C-9E86-22832F53BB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Industrial Revolution was underway in America in the 1800s. And by the early 1900s it was in full swing. Workers found themselves dealing with similar issues as workers in Great Britain had previously.  </a:t>
            </a:r>
          </a:p>
          <a:p>
            <a:pPr>
              <a:spcBef>
                <a:spcPct val="0"/>
              </a:spcBef>
            </a:pPr>
            <a:r>
              <a:rPr lang="en-US" altLang="en-US"/>
              <a:t>		</a:t>
            </a:r>
          </a:p>
        </p:txBody>
      </p:sp>
      <p:sp>
        <p:nvSpPr>
          <p:cNvPr id="25604" name="Slide Number Placeholder 3">
            <a:extLst>
              <a:ext uri="{FF2B5EF4-FFF2-40B4-BE49-F238E27FC236}">
                <a16:creationId xmlns:a16="http://schemas.microsoft.com/office/drawing/2014/main" id="{7C9857BA-86AC-437E-A7AC-A848C2A692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AC813C-C62D-4938-B1B4-53FBD0B35D1C}" type="slidenum">
              <a:rPr lang="en-US" altLang="en-US"/>
              <a:pPr fontAlgn="base">
                <a:spcBef>
                  <a:spcPct val="0"/>
                </a:spcBef>
                <a:spcAft>
                  <a:spcPct val="0"/>
                </a:spcAft>
              </a:pPr>
              <a:t>7</a:t>
            </a:fld>
            <a:endParaRPr lang="en-US" altLang="en-US"/>
          </a:p>
        </p:txBody>
      </p:sp>
    </p:spTree>
    <p:extLst>
      <p:ext uri="{BB962C8B-B14F-4D97-AF65-F5344CB8AC3E}">
        <p14:creationId xmlns:p14="http://schemas.microsoft.com/office/powerpoint/2010/main" val="127362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9B8B45C-2C4A-4D8A-BC0F-975586E06C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0900717-07BD-468C-9E86-22832F53BB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Industrial Revolution was underway in America in the 1800s. And by the early 1900s it was in full swing. Workers found themselves dealing with similar issues as workers in Great Britain had previously.  </a:t>
            </a:r>
          </a:p>
          <a:p>
            <a:pPr>
              <a:spcBef>
                <a:spcPct val="0"/>
              </a:spcBef>
            </a:pPr>
            <a:r>
              <a:rPr lang="en-US" altLang="en-US"/>
              <a:t>		</a:t>
            </a:r>
          </a:p>
        </p:txBody>
      </p:sp>
      <p:sp>
        <p:nvSpPr>
          <p:cNvPr id="25604" name="Slide Number Placeholder 3">
            <a:extLst>
              <a:ext uri="{FF2B5EF4-FFF2-40B4-BE49-F238E27FC236}">
                <a16:creationId xmlns:a16="http://schemas.microsoft.com/office/drawing/2014/main" id="{7C9857BA-86AC-437E-A7AC-A848C2A692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FAC813C-C62D-4938-B1B4-53FBD0B35D1C}" type="slidenum">
              <a:rPr lang="en-US" altLang="en-US"/>
              <a:pPr fontAlgn="base">
                <a:spcBef>
                  <a:spcPct val="0"/>
                </a:spcBef>
                <a:spcAft>
                  <a:spcPct val="0"/>
                </a:spcAft>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69D0323-CD2E-40E3-B575-BB6AD5E501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89027F0-6C86-4511-84A0-67C49A45D22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Trade unions become a major force in the fight for fair working conditions. Confrontations between management and labor sometimes became violent and  sometimes required government intervention. Unions still exist today in many companies, and negotiations are now much more peaceful. </a:t>
            </a:r>
          </a:p>
          <a:p>
            <a:pPr>
              <a:spcBef>
                <a:spcPct val="0"/>
              </a:spcBef>
            </a:pPr>
            <a:r>
              <a:rPr lang="en-US" altLang="en-US"/>
              <a:t>		</a:t>
            </a:r>
          </a:p>
          <a:p>
            <a:pPr>
              <a:spcBef>
                <a:spcPct val="0"/>
              </a:spcBef>
            </a:pPr>
            <a:endParaRPr lang="en-US" altLang="en-US"/>
          </a:p>
          <a:p>
            <a:pPr>
              <a:spcBef>
                <a:spcPct val="0"/>
              </a:spcBef>
            </a:pPr>
            <a:r>
              <a:rPr lang="en-US" altLang="en-US"/>
              <a:t>		</a:t>
            </a:r>
          </a:p>
        </p:txBody>
      </p:sp>
      <p:sp>
        <p:nvSpPr>
          <p:cNvPr id="27652" name="Slide Number Placeholder 3">
            <a:extLst>
              <a:ext uri="{FF2B5EF4-FFF2-40B4-BE49-F238E27FC236}">
                <a16:creationId xmlns:a16="http://schemas.microsoft.com/office/drawing/2014/main" id="{64CA35E3-4C1B-4220-8004-9F48223D0AD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59D0F3-D75D-4B14-88D6-DC8DA2C7C343}" type="slidenum">
              <a:rPr lang="en-US" altLang="en-US"/>
              <a:pPr fontAlgn="base">
                <a:spcBef>
                  <a:spcPct val="0"/>
                </a:spcBef>
                <a:spcAft>
                  <a:spcPct val="0"/>
                </a:spcAft>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1CE6D68-70A7-470C-86E3-CBC5FDB6D7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D9672C7-376E-4AF5-8EFA-0F2AD79A1E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Edmond Cartwright invented the power loom  used for the mechanization of the weaving process. </a:t>
            </a:r>
          </a:p>
          <a:p>
            <a:pPr>
              <a:spcBef>
                <a:spcPct val="0"/>
              </a:spcBef>
            </a:pPr>
            <a:endParaRPr lang="en-US" altLang="en-US"/>
          </a:p>
        </p:txBody>
      </p:sp>
      <p:sp>
        <p:nvSpPr>
          <p:cNvPr id="29700" name="Slide Number Placeholder 3">
            <a:extLst>
              <a:ext uri="{FF2B5EF4-FFF2-40B4-BE49-F238E27FC236}">
                <a16:creationId xmlns:a16="http://schemas.microsoft.com/office/drawing/2014/main" id="{D53FD6EB-CD17-4E94-92C3-E3CC7931C7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A848BE-7300-4184-8D04-394581181552}"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14B6F9D-34E5-4A60-9784-4A7A53A111C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80D0FAE-0286-4DFB-B2E2-9443B80686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solidFill>
                  <a:srgbClr val="FF0000"/>
                </a:solidFill>
              </a:rPr>
              <a:t>Note:</a:t>
            </a:r>
          </a:p>
          <a:p>
            <a:pPr>
              <a:spcBef>
                <a:spcPct val="0"/>
              </a:spcBef>
            </a:pPr>
            <a:r>
              <a:rPr lang="en-US" altLang="en-US">
                <a:solidFill>
                  <a:srgbClr val="FF0000"/>
                </a:solidFill>
              </a:rPr>
              <a:t>Discuss the timeline events with the class. </a:t>
            </a:r>
          </a:p>
        </p:txBody>
      </p:sp>
      <p:sp>
        <p:nvSpPr>
          <p:cNvPr id="31748" name="Slide Number Placeholder 3">
            <a:extLst>
              <a:ext uri="{FF2B5EF4-FFF2-40B4-BE49-F238E27FC236}">
                <a16:creationId xmlns:a16="http://schemas.microsoft.com/office/drawing/2014/main" id="{267A0943-8BEB-460E-BD22-80ACC24C488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34A0B8-F5B4-4214-A7AC-6175784B8D40}" type="slidenum">
              <a:rPr lang="en-US" altLang="en-US"/>
              <a:pPr fontAlgn="base">
                <a:spcBef>
                  <a:spcPct val="0"/>
                </a:spcBef>
                <a:spcAft>
                  <a:spcPct val="0"/>
                </a:spcAft>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8BF924-7437-44F3-BF4D-3EECCFAAC8A5}"/>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76079BC0-EEDA-47E4-8DB9-608C0808270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7C23FE6B-2ACB-4C94-9CD9-5326F02F768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B24C8A2D-C808-4401-8C95-7A240EF3E851}"/>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24288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4E36C166-3F92-47AD-B7E1-0E5EC397AB85}"/>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F47554D3-7E73-4C99-B3B1-EBB078FCD28F}"/>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E4197E91-586C-4E60-B493-E359E8AC3249}"/>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8585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6"/>
          <p:cNvSpPr>
            <a:spLocks noGrp="1"/>
          </p:cNvSpPr>
          <p:nvPr>
            <p:ph type="title"/>
          </p:nvPr>
        </p:nvSpPr>
        <p:spPr/>
        <p:txBody>
          <a:bodyPr/>
          <a:lstStyle/>
          <a:p>
            <a:r>
              <a:rPr lang="en-US"/>
              <a:t>Click to edit Master title style</a:t>
            </a:r>
          </a:p>
        </p:txBody>
      </p:sp>
      <p:sp>
        <p:nvSpPr>
          <p:cNvPr id="4" name="Date Placeholder 13">
            <a:extLst>
              <a:ext uri="{FF2B5EF4-FFF2-40B4-BE49-F238E27FC236}">
                <a16:creationId xmlns:a16="http://schemas.microsoft.com/office/drawing/2014/main" id="{15A67276-6180-4A19-94BA-FFAFE6220985}"/>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BA22ED73-F68A-4E92-822E-DB895B293FD1}" type="datetimeFigureOut">
              <a:rPr lang="en-US"/>
              <a:pPr>
                <a:defRPr/>
              </a:pPr>
              <a:t>7/27/2017</a:t>
            </a:fld>
            <a:endParaRPr lang="en-US"/>
          </a:p>
        </p:txBody>
      </p:sp>
      <p:sp>
        <p:nvSpPr>
          <p:cNvPr id="5" name="Slide Number Placeholder 14">
            <a:extLst>
              <a:ext uri="{FF2B5EF4-FFF2-40B4-BE49-F238E27FC236}">
                <a16:creationId xmlns:a16="http://schemas.microsoft.com/office/drawing/2014/main" id="{492A5324-8541-43BE-B192-70CCD32ECB8C}"/>
              </a:ext>
            </a:extLst>
          </p:cNvPr>
          <p:cNvSpPr>
            <a:spLocks noGrp="1"/>
          </p:cNvSpPr>
          <p:nvPr>
            <p:ph type="sldNum" sz="quarter" idx="11"/>
          </p:nvPr>
        </p:nvSpPr>
        <p:spPr>
          <a:xfrm>
            <a:off x="0" y="0"/>
            <a:ext cx="0" cy="0"/>
          </a:xfrm>
        </p:spPr>
        <p:txBody>
          <a:bodyPr/>
          <a:lstStyle>
            <a:lvl1pPr algn="ctr" eaLnBrk="1" fontAlgn="auto" hangingPunct="1">
              <a:spcBef>
                <a:spcPts val="0"/>
              </a:spcBef>
              <a:spcAft>
                <a:spcPts val="0"/>
              </a:spcAft>
              <a:defRPr smtClean="0">
                <a:latin typeface="+mn-lt"/>
              </a:defRPr>
            </a:lvl1pPr>
          </a:lstStyle>
          <a:p>
            <a:pPr>
              <a:defRPr/>
            </a:pPr>
            <a:fld id="{863E4156-BE76-45D3-A5EF-DDE297453D32}" type="slidenum">
              <a:rPr lang="en-US"/>
              <a:pPr>
                <a:defRPr/>
              </a:pPr>
              <a:t>‹#›</a:t>
            </a:fld>
            <a:endParaRPr lang="en-US"/>
          </a:p>
        </p:txBody>
      </p:sp>
      <p:sp>
        <p:nvSpPr>
          <p:cNvPr id="6" name="Footer Placeholder 15">
            <a:extLst>
              <a:ext uri="{FF2B5EF4-FFF2-40B4-BE49-F238E27FC236}">
                <a16:creationId xmlns:a16="http://schemas.microsoft.com/office/drawing/2014/main" id="{24FE47DA-0C44-4C0E-8995-C636FDEAE6F3}"/>
              </a:ext>
            </a:extLst>
          </p:cNvPr>
          <p:cNvSpPr>
            <a:spLocks noGrp="1"/>
          </p:cNvSpPr>
          <p:nvPr>
            <p:ph type="ftr"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Tree>
    <p:extLst>
      <p:ext uri="{BB962C8B-B14F-4D97-AF65-F5344CB8AC3E}">
        <p14:creationId xmlns:p14="http://schemas.microsoft.com/office/powerpoint/2010/main" val="3180738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378334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8080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9653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1202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909410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4000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3191007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29380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5A84DA-7E72-4F9B-85C1-39AB4FA52628}"/>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772A7FB9-0A00-431D-8BF2-5E29C763CF90}"/>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E5605603-836A-4D1D-8011-F4FBFA3ED42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9224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2383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55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8654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9619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3206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685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797F1275-2C3E-40CF-B436-AFB78F84AF37}"/>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346690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EC69B92A-3982-4B34-B740-62C10B2B49D1}"/>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E38FC0AB-8E03-4DF2-A799-045EE86B8149}"/>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C54AF063-7B39-497A-80FA-B1C0141FE513}"/>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1533499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776EB27-857F-45B0-BD7E-25049133613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A8478A1-27A0-4FF9-88D9-1B2108C11F37}"/>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0C15AE-1C34-4900-8F60-71A747453CAA}"/>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48CF71A0-0749-438E-A7AE-628A84F2A729}"/>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7CD5767A-A2E4-4A5F-B672-0B3F06115E29}"/>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58055CC4-F4DC-4390-9A80-4770ADC5D33D}"/>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4EE94170-6715-49CD-B8D9-3A3CDBB9A3EC}"/>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7288336D-35F4-45E5-BCF6-19CF1CB7DE30}"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04" r:id="rId3"/>
    <p:sldLayoutId id="2147483805" r:id="rId4"/>
    <p:sldLayoutId id="2147483806" r:id="rId5"/>
    <p:sldLayoutId id="2147483807" r:id="rId6"/>
    <p:sldLayoutId id="2147483811" r:id="rId7"/>
    <p:sldLayoutId id="2147483812" r:id="rId8"/>
    <p:sldLayoutId id="2147483813" r:id="rId9"/>
    <p:sldLayoutId id="2147483815" r:id="rId10"/>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341578667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552DCA-4BAB-4C82-8D2E-690C7F513864}"/>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The History of Manufacturing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8875-F41E-4AF8-8BF0-99824B4EEDA2}"/>
              </a:ext>
            </a:extLst>
          </p:cNvPr>
          <p:cNvSpPr>
            <a:spLocks noGrp="1"/>
          </p:cNvSpPr>
          <p:nvPr>
            <p:ph type="title"/>
          </p:nvPr>
        </p:nvSpPr>
        <p:spPr/>
        <p:txBody>
          <a:bodyPr/>
          <a:lstStyle/>
          <a:p>
            <a:r>
              <a:rPr lang="en-US"/>
              <a:t> A Timeline of Technological Advances Impacting Manufacturing</a:t>
            </a:r>
            <a:endParaRPr lang="en-US" dirty="0"/>
          </a:p>
        </p:txBody>
      </p:sp>
      <p:sp>
        <p:nvSpPr>
          <p:cNvPr id="28674" name="Content Placeholder 2">
            <a:extLst>
              <a:ext uri="{FF2B5EF4-FFF2-40B4-BE49-F238E27FC236}">
                <a16:creationId xmlns:a16="http://schemas.microsoft.com/office/drawing/2014/main" id="{A6053AA1-8983-4F92-8283-03D5AFC826A5}"/>
              </a:ext>
            </a:extLst>
          </p:cNvPr>
          <p:cNvSpPr>
            <a:spLocks noGrp="1" noChangeArrowheads="1"/>
          </p:cNvSpPr>
          <p:nvPr>
            <p:ph sz="half" idx="1"/>
          </p:nvPr>
        </p:nvSpPr>
        <p:spPr/>
        <p:txBody>
          <a:bodyPr/>
          <a:lstStyle/>
          <a:p>
            <a:r>
              <a:rPr lang="en-US" altLang="en-US" sz="2400" b="1" dirty="0"/>
              <a:t>Textile Production</a:t>
            </a:r>
          </a:p>
          <a:p>
            <a:r>
              <a:rPr lang="en-US" altLang="en-US" sz="2400" dirty="0"/>
              <a:t>In the late 1700s, in Great Britain, James Hargreaves created the “Spinning Jenny,” which allowed workers to produce multiple spools of thread at the same time. Other improvements in the weaving process dramatically improved the production of textile products. </a:t>
            </a:r>
          </a:p>
          <a:p>
            <a:endParaRPr lang="en-US" altLang="en-US" sz="2400" dirty="0"/>
          </a:p>
          <a:p>
            <a:r>
              <a:rPr lang="en-US" altLang="en-US" sz="2400" dirty="0"/>
              <a:t>In Great Britain, the textile industry produced fabric for clothing, blankets, and other uses. It had long been a staple of the cottage industry. Workers  spun bulk cotton into thread by hand (one spool at a time) and wove the thread into cloth using manual weaving machines. As the Industrial Revolution grew, the demand for textile goods began to outpace the   amount being produced by cottage industries. </a:t>
            </a:r>
          </a:p>
          <a:p>
            <a:endParaRPr lang="en-US" altLang="en-US" dirty="0"/>
          </a:p>
          <a:p>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FE56-2B5F-4914-B9E3-2427E32487A0}"/>
              </a:ext>
            </a:extLst>
          </p:cNvPr>
          <p:cNvSpPr>
            <a:spLocks noGrp="1"/>
          </p:cNvSpPr>
          <p:nvPr>
            <p:ph type="title"/>
          </p:nvPr>
        </p:nvSpPr>
        <p:spPr/>
        <p:txBody>
          <a:bodyPr/>
          <a:lstStyle/>
          <a:p>
            <a:r>
              <a:rPr lang="en-US" dirty="0"/>
              <a:t>A Timeline of Technological Innovations Impacting Manufacturing </a:t>
            </a:r>
          </a:p>
        </p:txBody>
      </p:sp>
      <p:sp>
        <p:nvSpPr>
          <p:cNvPr id="3" name="Content Placeholder 2">
            <a:extLst>
              <a:ext uri="{FF2B5EF4-FFF2-40B4-BE49-F238E27FC236}">
                <a16:creationId xmlns:a16="http://schemas.microsoft.com/office/drawing/2014/main" id="{7186801C-1064-416E-958A-A03510EF76D6}"/>
              </a:ext>
            </a:extLst>
          </p:cNvPr>
          <p:cNvSpPr>
            <a:spLocks noGrp="1"/>
          </p:cNvSpPr>
          <p:nvPr>
            <p:ph sz="half" idx="1"/>
          </p:nvPr>
        </p:nvSpPr>
        <p:spPr/>
        <p:txBody>
          <a:bodyPr/>
          <a:lstStyle/>
          <a:p>
            <a:r>
              <a:rPr lang="en-US" sz="2000" b="1" dirty="0">
                <a:solidFill>
                  <a:srgbClr val="FF0000"/>
                </a:solidFill>
              </a:rPr>
              <a:t>1790  &gt;&gt;			&gt;&gt;			&gt;&gt;	1836</a:t>
            </a:r>
          </a:p>
          <a:p>
            <a:r>
              <a:rPr lang="en-US" sz="2000" dirty="0">
                <a:solidFill>
                  <a:srgbClr val="FF0000"/>
                </a:solidFill>
              </a:rPr>
              <a:t>1790 </a:t>
            </a:r>
            <a:r>
              <a:rPr lang="en-US" sz="2000" dirty="0"/>
              <a:t> First U.S. patent issued for a cotton spinning machine</a:t>
            </a:r>
          </a:p>
          <a:p>
            <a:r>
              <a:rPr lang="en-US" sz="2000" dirty="0">
                <a:solidFill>
                  <a:srgbClr val="FF0000"/>
                </a:solidFill>
              </a:rPr>
              <a:t>1794</a:t>
            </a:r>
            <a:r>
              <a:rPr lang="en-US" sz="2000" dirty="0"/>
              <a:t>  Eli Whitney patents the cotton gin</a:t>
            </a:r>
          </a:p>
          <a:p>
            <a:r>
              <a:rPr lang="en-US" sz="2000" dirty="0">
                <a:solidFill>
                  <a:srgbClr val="FF0000"/>
                </a:solidFill>
              </a:rPr>
              <a:t>1797</a:t>
            </a:r>
            <a:r>
              <a:rPr lang="en-US" sz="2000" dirty="0"/>
              <a:t>  Eli Whitney contracts to make 10,000 guns for U.S. Army with interchangeable parts</a:t>
            </a:r>
          </a:p>
          <a:p>
            <a:r>
              <a:rPr lang="en-US" sz="2000" dirty="0">
                <a:solidFill>
                  <a:srgbClr val="FF0000"/>
                </a:solidFill>
              </a:rPr>
              <a:t>1801</a:t>
            </a:r>
            <a:r>
              <a:rPr lang="en-US" sz="2000" dirty="0"/>
              <a:t>  Steam-powered water pumping station installed in Philadelphia, Pennsylvania</a:t>
            </a:r>
          </a:p>
          <a:p>
            <a:r>
              <a:rPr lang="en-US" sz="2000" dirty="0">
                <a:solidFill>
                  <a:srgbClr val="FF0000"/>
                </a:solidFill>
              </a:rPr>
              <a:t>1830</a:t>
            </a:r>
            <a:r>
              <a:rPr lang="en-US" sz="2000" dirty="0"/>
              <a:t>  Joseph Henry invents electric motor</a:t>
            </a:r>
          </a:p>
          <a:p>
            <a:r>
              <a:rPr lang="en-US" sz="2000" dirty="0">
                <a:solidFill>
                  <a:srgbClr val="FF0000"/>
                </a:solidFill>
              </a:rPr>
              <a:t>1831</a:t>
            </a:r>
            <a:r>
              <a:rPr lang="en-US" sz="2000" dirty="0"/>
              <a:t>  Cyrus McCormick invents the grain cutting reaping machine</a:t>
            </a:r>
          </a:p>
          <a:p>
            <a:r>
              <a:rPr lang="en-US" sz="2000" dirty="0">
                <a:solidFill>
                  <a:srgbClr val="FF0000"/>
                </a:solidFill>
              </a:rPr>
              <a:t>1883</a:t>
            </a:r>
            <a:r>
              <a:rPr lang="en-US" sz="2000" dirty="0"/>
              <a:t>  Isaac Singer develops the sewing machine and safety pin</a:t>
            </a:r>
          </a:p>
          <a:p>
            <a:r>
              <a:rPr lang="en-US" sz="2000" dirty="0">
                <a:solidFill>
                  <a:srgbClr val="FF0000"/>
                </a:solidFill>
              </a:rPr>
              <a:t>1836</a:t>
            </a:r>
            <a:r>
              <a:rPr lang="en-US" sz="2000" dirty="0"/>
              <a:t>  Samuel Colt creates the six shooter revolver pistol </a:t>
            </a:r>
          </a:p>
          <a:p>
            <a:endParaRPr lang="en-US" sz="2000" dirty="0"/>
          </a:p>
        </p:txBody>
      </p:sp>
      <p:sp>
        <p:nvSpPr>
          <p:cNvPr id="6" name="Right Arrow 5">
            <a:extLst>
              <a:ext uri="{FF2B5EF4-FFF2-40B4-BE49-F238E27FC236}">
                <a16:creationId xmlns:a16="http://schemas.microsoft.com/office/drawing/2014/main" id="{2853E7EC-D65D-4519-94D9-46B4464B9E79}"/>
              </a:ext>
            </a:extLst>
          </p:cNvPr>
          <p:cNvSpPr/>
          <p:nvPr/>
        </p:nvSpPr>
        <p:spPr>
          <a:xfrm>
            <a:off x="740664" y="1712793"/>
            <a:ext cx="10839461" cy="184245"/>
          </a:xfrm>
          <a:prstGeom prst="right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EDEE-7C1D-47BF-A62A-FBC2AB3381DF}"/>
              </a:ext>
            </a:extLst>
          </p:cNvPr>
          <p:cNvSpPr>
            <a:spLocks noGrp="1"/>
          </p:cNvSpPr>
          <p:nvPr>
            <p:ph type="title"/>
          </p:nvPr>
        </p:nvSpPr>
        <p:spPr/>
        <p:txBody>
          <a:bodyPr/>
          <a:lstStyle/>
          <a:p>
            <a:r>
              <a:rPr lang="en-US" dirty="0"/>
              <a:t>A Timeline of Technological Innovations Impacting Manufacturing </a:t>
            </a:r>
          </a:p>
        </p:txBody>
      </p:sp>
      <p:sp>
        <p:nvSpPr>
          <p:cNvPr id="3" name="Content Placeholder 2">
            <a:extLst>
              <a:ext uri="{FF2B5EF4-FFF2-40B4-BE49-F238E27FC236}">
                <a16:creationId xmlns:a16="http://schemas.microsoft.com/office/drawing/2014/main" id="{9C557410-7A61-4D72-8411-8C965F4F8E40}"/>
              </a:ext>
            </a:extLst>
          </p:cNvPr>
          <p:cNvSpPr>
            <a:spLocks noGrp="1"/>
          </p:cNvSpPr>
          <p:nvPr>
            <p:ph sz="half" idx="1"/>
          </p:nvPr>
        </p:nvSpPr>
        <p:spPr/>
        <p:txBody>
          <a:bodyPr/>
          <a:lstStyle/>
          <a:p>
            <a:r>
              <a:rPr lang="en-US" sz="2000" b="1" dirty="0">
                <a:solidFill>
                  <a:srgbClr val="FF0000"/>
                </a:solidFill>
              </a:rPr>
              <a:t>1837  &gt;&gt;			&gt;&gt;			&gt;&gt;	1926</a:t>
            </a:r>
          </a:p>
          <a:p>
            <a:r>
              <a:rPr lang="en-US" sz="2000" dirty="0">
                <a:solidFill>
                  <a:srgbClr val="FF0000"/>
                </a:solidFill>
              </a:rPr>
              <a:t>1837 </a:t>
            </a:r>
            <a:r>
              <a:rPr lang="en-US" sz="2000" dirty="0"/>
              <a:t> Thomas Davenport uses electric motors to power shop tools and equipment</a:t>
            </a:r>
          </a:p>
          <a:p>
            <a:r>
              <a:rPr lang="en-US" sz="2000" dirty="0">
                <a:solidFill>
                  <a:srgbClr val="FF0000"/>
                </a:solidFill>
              </a:rPr>
              <a:t>1843</a:t>
            </a:r>
            <a:r>
              <a:rPr lang="en-US" sz="2000" dirty="0"/>
              <a:t>  Charles Goodyear “vulcanizes” rubber to make resistant to temperature changes</a:t>
            </a:r>
          </a:p>
          <a:p>
            <a:r>
              <a:rPr lang="en-US" sz="2000" dirty="0">
                <a:solidFill>
                  <a:srgbClr val="FF0000"/>
                </a:solidFill>
              </a:rPr>
              <a:t>1857</a:t>
            </a:r>
            <a:r>
              <a:rPr lang="en-US" sz="2000" dirty="0"/>
              <a:t>  Elisha Otis installs first passenger elevator in New York</a:t>
            </a:r>
          </a:p>
          <a:p>
            <a:r>
              <a:rPr lang="en-US" sz="2000" dirty="0">
                <a:solidFill>
                  <a:srgbClr val="FF0000"/>
                </a:solidFill>
              </a:rPr>
              <a:t>1864</a:t>
            </a:r>
            <a:r>
              <a:rPr lang="en-US" sz="2000" dirty="0"/>
              <a:t>  Samuel Van </a:t>
            </a:r>
            <a:r>
              <a:rPr lang="en-US" sz="2000" dirty="0" err="1"/>
              <a:t>Sycel</a:t>
            </a:r>
            <a:r>
              <a:rPr lang="en-US" sz="2000" dirty="0"/>
              <a:t> installs a five-mile oil pipe line, powered by an oil pump in Pennsylvania</a:t>
            </a:r>
          </a:p>
          <a:p>
            <a:r>
              <a:rPr lang="en-US" sz="2000" dirty="0">
                <a:solidFill>
                  <a:srgbClr val="FF0000"/>
                </a:solidFill>
              </a:rPr>
              <a:t>1873</a:t>
            </a:r>
            <a:r>
              <a:rPr lang="en-US" sz="2000" dirty="0"/>
              <a:t>  Christopher Sholes invents the typewriter</a:t>
            </a:r>
          </a:p>
          <a:p>
            <a:r>
              <a:rPr lang="en-US" sz="2000" dirty="0">
                <a:solidFill>
                  <a:srgbClr val="FF0000"/>
                </a:solidFill>
              </a:rPr>
              <a:t>1902</a:t>
            </a:r>
            <a:r>
              <a:rPr lang="en-US" sz="2000" dirty="0"/>
              <a:t>  Willis H. Carrier invents an air conditioning system</a:t>
            </a:r>
          </a:p>
          <a:p>
            <a:r>
              <a:rPr lang="en-US" sz="2000" dirty="0">
                <a:solidFill>
                  <a:srgbClr val="FF0000"/>
                </a:solidFill>
              </a:rPr>
              <a:t>1903</a:t>
            </a:r>
            <a:r>
              <a:rPr lang="en-US" sz="2000" dirty="0"/>
              <a:t>  Orville and Wilber Wright conduct the first powered airplane flight</a:t>
            </a:r>
          </a:p>
          <a:p>
            <a:r>
              <a:rPr lang="en-US" sz="2000" dirty="0">
                <a:solidFill>
                  <a:srgbClr val="FF0000"/>
                </a:solidFill>
              </a:rPr>
              <a:t>1908</a:t>
            </a:r>
            <a:r>
              <a:rPr lang="en-US" sz="2000" dirty="0"/>
              <a:t>  Henry Ford produced the Model T Ford automobile; starts using the assembly line process</a:t>
            </a:r>
          </a:p>
          <a:p>
            <a:r>
              <a:rPr lang="en-US" sz="2000" dirty="0">
                <a:solidFill>
                  <a:srgbClr val="FF0000"/>
                </a:solidFill>
              </a:rPr>
              <a:t>1926</a:t>
            </a:r>
            <a:r>
              <a:rPr lang="en-US" sz="2000" dirty="0"/>
              <a:t>  Robert H. Goddard, a physics professor, launched the first liquid-fueled rocket</a:t>
            </a:r>
          </a:p>
          <a:p>
            <a:endParaRPr lang="en-US" sz="2000" dirty="0"/>
          </a:p>
          <a:p>
            <a:endParaRPr lang="en-US" sz="2000" dirty="0"/>
          </a:p>
        </p:txBody>
      </p:sp>
      <p:sp>
        <p:nvSpPr>
          <p:cNvPr id="9" name="Right Arrow 5">
            <a:extLst>
              <a:ext uri="{FF2B5EF4-FFF2-40B4-BE49-F238E27FC236}">
                <a16:creationId xmlns:a16="http://schemas.microsoft.com/office/drawing/2014/main" id="{0328FAC8-40B7-4B8F-A016-9C9CECB135EA}"/>
              </a:ext>
            </a:extLst>
          </p:cNvPr>
          <p:cNvSpPr/>
          <p:nvPr/>
        </p:nvSpPr>
        <p:spPr>
          <a:xfrm>
            <a:off x="740664" y="1712793"/>
            <a:ext cx="10839461" cy="184245"/>
          </a:xfrm>
          <a:prstGeom prst="right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E5419-7B60-4855-96EF-1C965ED06BC0}"/>
              </a:ext>
            </a:extLst>
          </p:cNvPr>
          <p:cNvSpPr>
            <a:spLocks noGrp="1"/>
          </p:cNvSpPr>
          <p:nvPr>
            <p:ph type="title"/>
          </p:nvPr>
        </p:nvSpPr>
        <p:spPr/>
        <p:txBody>
          <a:bodyPr/>
          <a:lstStyle/>
          <a:p>
            <a:r>
              <a:rPr lang="en-US"/>
              <a:t>A Timeline of Technological Innovations Impacting Manufacturing </a:t>
            </a:r>
            <a:endParaRPr lang="en-US" dirty="0"/>
          </a:p>
        </p:txBody>
      </p:sp>
      <p:sp>
        <p:nvSpPr>
          <p:cNvPr id="3" name="Content Placeholder 2">
            <a:extLst>
              <a:ext uri="{FF2B5EF4-FFF2-40B4-BE49-F238E27FC236}">
                <a16:creationId xmlns:a16="http://schemas.microsoft.com/office/drawing/2014/main" id="{1A470234-D7B4-4526-A75B-9B7D3CF2F29E}"/>
              </a:ext>
            </a:extLst>
          </p:cNvPr>
          <p:cNvSpPr>
            <a:spLocks noGrp="1"/>
          </p:cNvSpPr>
          <p:nvPr>
            <p:ph sz="half" idx="1"/>
          </p:nvPr>
        </p:nvSpPr>
        <p:spPr/>
        <p:txBody>
          <a:bodyPr/>
          <a:lstStyle/>
          <a:p>
            <a:r>
              <a:rPr lang="en-US" sz="2000" b="1" dirty="0">
                <a:solidFill>
                  <a:srgbClr val="FF0000"/>
                </a:solidFill>
              </a:rPr>
              <a:t>1927  &gt;&gt;			&gt;&gt;			&gt;&gt;	1966</a:t>
            </a:r>
          </a:p>
          <a:p>
            <a:r>
              <a:rPr lang="en-US" sz="2000" dirty="0">
                <a:solidFill>
                  <a:srgbClr val="FF0000"/>
                </a:solidFill>
              </a:rPr>
              <a:t>1927</a:t>
            </a:r>
            <a:r>
              <a:rPr lang="en-US" sz="2000" dirty="0"/>
              <a:t>  Philo Farnsworth conducts the first television broadcast</a:t>
            </a:r>
          </a:p>
          <a:p>
            <a:r>
              <a:rPr lang="en-US" sz="2000" dirty="0">
                <a:solidFill>
                  <a:srgbClr val="FF0000"/>
                </a:solidFill>
              </a:rPr>
              <a:t>1929</a:t>
            </a:r>
            <a:r>
              <a:rPr lang="en-US" sz="2000" dirty="0"/>
              <a:t>  Clarence Birdseye provided commercially frozen food to the general public</a:t>
            </a:r>
          </a:p>
          <a:p>
            <a:pPr marL="688975" indent="-688975"/>
            <a:r>
              <a:rPr lang="en-US" sz="2000" dirty="0">
                <a:solidFill>
                  <a:srgbClr val="FF0000"/>
                </a:solidFill>
              </a:rPr>
              <a:t>1938</a:t>
            </a:r>
            <a:r>
              <a:rPr lang="en-US" sz="2000" dirty="0"/>
              <a:t>  Reed and Prince Mfg. Co perfects the recesses head screws, saving time on assembly lines; Nylon cord invented by DuPont Co.</a:t>
            </a:r>
          </a:p>
          <a:p>
            <a:pPr marL="688975" indent="-688975"/>
            <a:r>
              <a:rPr lang="en-US" sz="2000" dirty="0">
                <a:solidFill>
                  <a:srgbClr val="FF0000"/>
                </a:solidFill>
              </a:rPr>
              <a:t>1939</a:t>
            </a:r>
            <a:r>
              <a:rPr lang="en-US" sz="2000" dirty="0"/>
              <a:t>  John </a:t>
            </a:r>
            <a:r>
              <a:rPr lang="en-US" sz="2000" dirty="0" err="1"/>
              <a:t>Atanasoff</a:t>
            </a:r>
            <a:r>
              <a:rPr lang="en-US" sz="2000" dirty="0"/>
              <a:t> &amp; Clifford Berry develop the first digital computer; it can add, subtract, and store data</a:t>
            </a:r>
          </a:p>
          <a:p>
            <a:r>
              <a:rPr lang="en-US" sz="2000" dirty="0">
                <a:solidFill>
                  <a:srgbClr val="FF0000"/>
                </a:solidFill>
              </a:rPr>
              <a:t>1955</a:t>
            </a:r>
            <a:r>
              <a:rPr lang="en-US" sz="2000" dirty="0"/>
              <a:t>  The first nuclear submarine was developed; it could stay submerged for four months</a:t>
            </a:r>
          </a:p>
          <a:p>
            <a:r>
              <a:rPr lang="en-US" sz="2000" dirty="0">
                <a:solidFill>
                  <a:srgbClr val="FF0000"/>
                </a:solidFill>
              </a:rPr>
              <a:t>1963</a:t>
            </a:r>
            <a:r>
              <a:rPr lang="en-US" sz="2000" dirty="0"/>
              <a:t>  NASA develops the first battery-powered hand tools for use during space walks</a:t>
            </a:r>
          </a:p>
          <a:p>
            <a:r>
              <a:rPr lang="en-US" sz="2000" dirty="0">
                <a:solidFill>
                  <a:srgbClr val="FF0000"/>
                </a:solidFill>
              </a:rPr>
              <a:t>1964</a:t>
            </a:r>
            <a:r>
              <a:rPr lang="en-US" sz="2000" dirty="0"/>
              <a:t>  IBM created OS/360, the first mass-produced computer operating system</a:t>
            </a:r>
          </a:p>
          <a:p>
            <a:pPr marL="688975" indent="-688975"/>
            <a:r>
              <a:rPr lang="en-US" sz="2000" dirty="0">
                <a:solidFill>
                  <a:srgbClr val="FF0000"/>
                </a:solidFill>
              </a:rPr>
              <a:t>1965</a:t>
            </a:r>
            <a:r>
              <a:rPr lang="en-US" sz="2000" dirty="0"/>
              <a:t>  Digital Equipment Co. produces the first mini-computer (PDP-8) to use integrated circuit technology</a:t>
            </a:r>
          </a:p>
          <a:p>
            <a:r>
              <a:rPr lang="en-US" sz="2000" dirty="0">
                <a:solidFill>
                  <a:srgbClr val="FF0000"/>
                </a:solidFill>
              </a:rPr>
              <a:t>1966</a:t>
            </a:r>
            <a:r>
              <a:rPr lang="en-US" sz="2000" dirty="0"/>
              <a:t>  Xerox markets the first fax machine</a:t>
            </a:r>
          </a:p>
          <a:p>
            <a:r>
              <a:rPr lang="en-US" sz="2000" dirty="0"/>
              <a:t> </a:t>
            </a:r>
          </a:p>
          <a:p>
            <a:endParaRPr lang="en-US" sz="2000" dirty="0"/>
          </a:p>
          <a:p>
            <a:endParaRPr lang="en-US" sz="2000" dirty="0"/>
          </a:p>
        </p:txBody>
      </p:sp>
      <p:sp>
        <p:nvSpPr>
          <p:cNvPr id="9" name="Right Arrow 5">
            <a:extLst>
              <a:ext uri="{FF2B5EF4-FFF2-40B4-BE49-F238E27FC236}">
                <a16:creationId xmlns:a16="http://schemas.microsoft.com/office/drawing/2014/main" id="{C5818E3D-9EDB-4459-9478-1F464FF8A613}"/>
              </a:ext>
            </a:extLst>
          </p:cNvPr>
          <p:cNvSpPr/>
          <p:nvPr/>
        </p:nvSpPr>
        <p:spPr>
          <a:xfrm>
            <a:off x="740664" y="1712793"/>
            <a:ext cx="10839461" cy="184245"/>
          </a:xfrm>
          <a:prstGeom prst="right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2857-A7B5-4C65-88A0-01ED351FF33E}"/>
              </a:ext>
            </a:extLst>
          </p:cNvPr>
          <p:cNvSpPr>
            <a:spLocks noGrp="1"/>
          </p:cNvSpPr>
          <p:nvPr>
            <p:ph type="title"/>
          </p:nvPr>
        </p:nvSpPr>
        <p:spPr/>
        <p:txBody>
          <a:bodyPr/>
          <a:lstStyle/>
          <a:p>
            <a:r>
              <a:rPr lang="en-US"/>
              <a:t>A Timeline of Technological Innovations Impacting Manufacturing </a:t>
            </a:r>
            <a:endParaRPr lang="en-US" dirty="0"/>
          </a:p>
        </p:txBody>
      </p:sp>
      <p:sp>
        <p:nvSpPr>
          <p:cNvPr id="3" name="Content Placeholder 2">
            <a:extLst>
              <a:ext uri="{FF2B5EF4-FFF2-40B4-BE49-F238E27FC236}">
                <a16:creationId xmlns:a16="http://schemas.microsoft.com/office/drawing/2014/main" id="{6533522B-DCFA-4EC8-B30D-0C9EE10203A5}"/>
              </a:ext>
            </a:extLst>
          </p:cNvPr>
          <p:cNvSpPr>
            <a:spLocks noGrp="1"/>
          </p:cNvSpPr>
          <p:nvPr>
            <p:ph sz="half" idx="1"/>
          </p:nvPr>
        </p:nvSpPr>
        <p:spPr/>
        <p:txBody>
          <a:bodyPr/>
          <a:lstStyle/>
          <a:p>
            <a:r>
              <a:rPr lang="en-US" sz="2000" b="1" dirty="0">
                <a:solidFill>
                  <a:srgbClr val="FF0000"/>
                </a:solidFill>
              </a:rPr>
              <a:t> 1967  &gt;&gt;			&gt;&gt;			&gt;&gt;	1981</a:t>
            </a:r>
          </a:p>
          <a:p>
            <a:r>
              <a:rPr lang="en-US" sz="2000" dirty="0">
                <a:solidFill>
                  <a:srgbClr val="FF0000"/>
                </a:solidFill>
              </a:rPr>
              <a:t>1967</a:t>
            </a:r>
            <a:r>
              <a:rPr lang="en-US" sz="2000" dirty="0"/>
              <a:t>  The Amana Co. unveils the first microwave oven</a:t>
            </a:r>
          </a:p>
          <a:p>
            <a:r>
              <a:rPr lang="en-US" sz="2000" dirty="0">
                <a:solidFill>
                  <a:srgbClr val="FF0000"/>
                </a:solidFill>
              </a:rPr>
              <a:t>1968</a:t>
            </a:r>
            <a:r>
              <a:rPr lang="en-US" sz="2000" dirty="0"/>
              <a:t>  The programmable logic controller (PLC) developed to control automation on assembly lines</a:t>
            </a:r>
          </a:p>
          <a:p>
            <a:r>
              <a:rPr lang="en-US" sz="2000" dirty="0">
                <a:solidFill>
                  <a:srgbClr val="FF0000"/>
                </a:solidFill>
              </a:rPr>
              <a:t>1969</a:t>
            </a:r>
            <a:r>
              <a:rPr lang="en-US" sz="2000" dirty="0"/>
              <a:t>  NASA spacecraft put man on the moon; creates long-term growth in technology industries</a:t>
            </a:r>
          </a:p>
          <a:p>
            <a:pPr marL="688975" indent="-688975"/>
            <a:r>
              <a:rPr lang="en-US" sz="2000" dirty="0">
                <a:solidFill>
                  <a:srgbClr val="FF0000"/>
                </a:solidFill>
              </a:rPr>
              <a:t>1970</a:t>
            </a:r>
            <a:r>
              <a:rPr lang="en-US" sz="2000" dirty="0"/>
              <a:t>  Corning Glass Co. develops fiber optic cables; allows faster, high quality transmission of images and sounds in the communication industry</a:t>
            </a:r>
          </a:p>
          <a:p>
            <a:pPr marL="688975" indent="-688975"/>
            <a:r>
              <a:rPr lang="en-US" sz="2000" dirty="0">
                <a:solidFill>
                  <a:srgbClr val="FF0000"/>
                </a:solidFill>
              </a:rPr>
              <a:t>1972</a:t>
            </a:r>
            <a:r>
              <a:rPr lang="en-US" sz="2000" dirty="0"/>
              <a:t>  Noland Bushnell creates the first mass-produced video game (Pong); he eventually creates Atari game systems</a:t>
            </a:r>
          </a:p>
          <a:p>
            <a:r>
              <a:rPr lang="en-US" sz="2000" dirty="0">
                <a:solidFill>
                  <a:srgbClr val="FF0000"/>
                </a:solidFill>
              </a:rPr>
              <a:t>1972</a:t>
            </a:r>
            <a:r>
              <a:rPr lang="en-US" sz="2000" dirty="0"/>
              <a:t>  Texas Instrument Co. creates first pocket calculator; Phillips Co. markets first VCR for homes</a:t>
            </a:r>
          </a:p>
          <a:p>
            <a:r>
              <a:rPr lang="en-US" sz="2000" dirty="0">
                <a:solidFill>
                  <a:srgbClr val="FF0000"/>
                </a:solidFill>
              </a:rPr>
              <a:t>1976</a:t>
            </a:r>
            <a:r>
              <a:rPr lang="en-US" sz="2000" dirty="0"/>
              <a:t>  General Motors uses the first laser welder at a plant in Dayton, Ohio</a:t>
            </a:r>
          </a:p>
          <a:p>
            <a:pPr marL="688975" indent="-688975"/>
            <a:r>
              <a:rPr lang="en-US" sz="2000" dirty="0">
                <a:solidFill>
                  <a:srgbClr val="FF0000"/>
                </a:solidFill>
              </a:rPr>
              <a:t>1978</a:t>
            </a:r>
            <a:r>
              <a:rPr lang="en-US" sz="2000" dirty="0"/>
              <a:t>  Volkswagen opens an automobile plant in New Stanton, Pennsylvania, the first foreign plant on U.S. soil</a:t>
            </a:r>
          </a:p>
          <a:p>
            <a:r>
              <a:rPr lang="en-US" sz="2000" dirty="0">
                <a:solidFill>
                  <a:srgbClr val="FF0000"/>
                </a:solidFill>
              </a:rPr>
              <a:t>1981 </a:t>
            </a:r>
            <a:r>
              <a:rPr lang="en-US" sz="2000" dirty="0"/>
              <a:t> NASA launches and recovers the first space shuttle</a:t>
            </a:r>
          </a:p>
          <a:p>
            <a:endParaRPr lang="en-US" sz="2000" dirty="0"/>
          </a:p>
          <a:p>
            <a:endParaRPr lang="en-US" sz="2000" dirty="0"/>
          </a:p>
        </p:txBody>
      </p:sp>
      <p:sp>
        <p:nvSpPr>
          <p:cNvPr id="8" name="Right Arrow 5">
            <a:extLst>
              <a:ext uri="{FF2B5EF4-FFF2-40B4-BE49-F238E27FC236}">
                <a16:creationId xmlns:a16="http://schemas.microsoft.com/office/drawing/2014/main" id="{83764D41-6A57-42E8-992A-1634497C1023}"/>
              </a:ext>
            </a:extLst>
          </p:cNvPr>
          <p:cNvSpPr/>
          <p:nvPr/>
        </p:nvSpPr>
        <p:spPr>
          <a:xfrm>
            <a:off x="740664" y="1712793"/>
            <a:ext cx="10839461" cy="184245"/>
          </a:xfrm>
          <a:prstGeom prst="right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E825-86F6-44CC-977D-FCD02DF09373}"/>
              </a:ext>
            </a:extLst>
          </p:cNvPr>
          <p:cNvSpPr>
            <a:spLocks noGrp="1"/>
          </p:cNvSpPr>
          <p:nvPr>
            <p:ph type="title"/>
          </p:nvPr>
        </p:nvSpPr>
        <p:spPr/>
        <p:txBody>
          <a:bodyPr/>
          <a:lstStyle/>
          <a:p>
            <a:r>
              <a:rPr lang="en-US"/>
              <a:t>A Timeline of Technological Innovations Impacting Manufacturing </a:t>
            </a:r>
            <a:endParaRPr lang="en-US" dirty="0"/>
          </a:p>
        </p:txBody>
      </p:sp>
      <p:sp>
        <p:nvSpPr>
          <p:cNvPr id="3" name="Content Placeholder 2">
            <a:extLst>
              <a:ext uri="{FF2B5EF4-FFF2-40B4-BE49-F238E27FC236}">
                <a16:creationId xmlns:a16="http://schemas.microsoft.com/office/drawing/2014/main" id="{951CA0D2-8DD6-44B8-A47C-9578E91D5C9C}"/>
              </a:ext>
            </a:extLst>
          </p:cNvPr>
          <p:cNvSpPr>
            <a:spLocks noGrp="1"/>
          </p:cNvSpPr>
          <p:nvPr>
            <p:ph sz="half" idx="1"/>
          </p:nvPr>
        </p:nvSpPr>
        <p:spPr/>
        <p:txBody>
          <a:bodyPr/>
          <a:lstStyle/>
          <a:p>
            <a:r>
              <a:rPr lang="en-US" sz="2000" b="1" dirty="0">
                <a:solidFill>
                  <a:srgbClr val="FF0000"/>
                </a:solidFill>
              </a:rPr>
              <a:t>1981  &gt;&gt;			&gt;&gt;			&gt;&gt;	2007</a:t>
            </a:r>
          </a:p>
          <a:p>
            <a:r>
              <a:rPr lang="en-US" sz="2000" dirty="0">
                <a:solidFill>
                  <a:srgbClr val="FF0000"/>
                </a:solidFill>
              </a:rPr>
              <a:t>1981</a:t>
            </a:r>
            <a:r>
              <a:rPr lang="en-US" sz="2000" dirty="0"/>
              <a:t>  IBM markets the first personal computer (PC) to the general public</a:t>
            </a:r>
          </a:p>
          <a:p>
            <a:r>
              <a:rPr lang="en-US" sz="2000" dirty="0">
                <a:solidFill>
                  <a:srgbClr val="FF0000"/>
                </a:solidFill>
              </a:rPr>
              <a:t>1985</a:t>
            </a:r>
            <a:r>
              <a:rPr lang="en-US" sz="2000" dirty="0"/>
              <a:t>  The USDA approves the marketing of genetically-modified produce </a:t>
            </a:r>
          </a:p>
          <a:p>
            <a:pPr marL="688975" indent="-688975"/>
            <a:r>
              <a:rPr lang="en-US" sz="2000" dirty="0">
                <a:solidFill>
                  <a:srgbClr val="FF0000"/>
                </a:solidFill>
              </a:rPr>
              <a:t>1990</a:t>
            </a:r>
            <a:r>
              <a:rPr lang="en-US" sz="2000" dirty="0"/>
              <a:t>  NASA uses the space shuttle to deploy the Hubble Telescope 350 miles in space, advancing our understanding of outer space</a:t>
            </a:r>
          </a:p>
          <a:p>
            <a:r>
              <a:rPr lang="en-US" sz="2000" dirty="0">
                <a:solidFill>
                  <a:srgbClr val="FF0000"/>
                </a:solidFill>
              </a:rPr>
              <a:t>1990</a:t>
            </a:r>
            <a:r>
              <a:rPr lang="en-US" sz="2000" dirty="0"/>
              <a:t>  “Lean Manufacturing” term is created from the book The Machine that Changed the World</a:t>
            </a:r>
          </a:p>
          <a:p>
            <a:pPr marL="688975" indent="-688975"/>
            <a:r>
              <a:rPr lang="en-US" sz="2000" dirty="0">
                <a:solidFill>
                  <a:srgbClr val="FF0000"/>
                </a:solidFill>
              </a:rPr>
              <a:t>1994</a:t>
            </a:r>
            <a:r>
              <a:rPr lang="en-US" sz="2000" dirty="0"/>
              <a:t>  Boeing releases the first aircraft that was developed and preassembled entirely by computers, the Boeing 777</a:t>
            </a:r>
          </a:p>
          <a:p>
            <a:r>
              <a:rPr lang="en-US" sz="2000" dirty="0">
                <a:solidFill>
                  <a:srgbClr val="FF0000"/>
                </a:solidFill>
              </a:rPr>
              <a:t>1994</a:t>
            </a:r>
            <a:r>
              <a:rPr lang="en-US" sz="2000" dirty="0"/>
              <a:t>  The first internet web browser (Netscape Navigator) launched popularizing Internet searches</a:t>
            </a:r>
          </a:p>
          <a:p>
            <a:r>
              <a:rPr lang="en-US" sz="2000" dirty="0">
                <a:solidFill>
                  <a:srgbClr val="FF0000"/>
                </a:solidFill>
              </a:rPr>
              <a:t>1999 </a:t>
            </a:r>
            <a:r>
              <a:rPr lang="en-US" sz="2000" dirty="0"/>
              <a:t> General Motors Corp. open the first joint venture automotive plant in China</a:t>
            </a:r>
          </a:p>
          <a:p>
            <a:r>
              <a:rPr lang="en-US" sz="2000" dirty="0">
                <a:solidFill>
                  <a:srgbClr val="FF0000"/>
                </a:solidFill>
              </a:rPr>
              <a:t>2001</a:t>
            </a:r>
            <a:r>
              <a:rPr lang="en-US" sz="2000" dirty="0"/>
              <a:t>  China joins the Word Trade Organization (WTO); Apple release the iPod</a:t>
            </a:r>
          </a:p>
          <a:p>
            <a:pPr marL="688975" indent="-688975"/>
            <a:r>
              <a:rPr lang="en-US" sz="2000" dirty="0">
                <a:solidFill>
                  <a:srgbClr val="FF0000"/>
                </a:solidFill>
              </a:rPr>
              <a:t>2007 </a:t>
            </a:r>
            <a:r>
              <a:rPr lang="en-US" sz="2000" dirty="0"/>
              <a:t> Manufacturing companies recognize the need to address environmental issues on the plant floor; initiates green manufacturing processes</a:t>
            </a:r>
          </a:p>
          <a:p>
            <a:endParaRPr lang="en-US" sz="2000" dirty="0"/>
          </a:p>
          <a:p>
            <a:endParaRPr lang="en-US" sz="2000" dirty="0"/>
          </a:p>
        </p:txBody>
      </p:sp>
      <p:sp>
        <p:nvSpPr>
          <p:cNvPr id="8" name="Right Arrow 5">
            <a:extLst>
              <a:ext uri="{FF2B5EF4-FFF2-40B4-BE49-F238E27FC236}">
                <a16:creationId xmlns:a16="http://schemas.microsoft.com/office/drawing/2014/main" id="{C17FC3D9-52F2-4B4A-90EB-08A63DE89740}"/>
              </a:ext>
            </a:extLst>
          </p:cNvPr>
          <p:cNvSpPr/>
          <p:nvPr/>
        </p:nvSpPr>
        <p:spPr>
          <a:xfrm>
            <a:off x="740664" y="1712793"/>
            <a:ext cx="10839461" cy="184245"/>
          </a:xfrm>
          <a:prstGeom prst="rightArrow">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6F2E-E5E0-4C6B-8489-D0321FDE07C0}"/>
              </a:ext>
            </a:extLst>
          </p:cNvPr>
          <p:cNvSpPr>
            <a:spLocks noGrp="1"/>
          </p:cNvSpPr>
          <p:nvPr>
            <p:ph type="title"/>
          </p:nvPr>
        </p:nvSpPr>
        <p:spPr/>
        <p:txBody>
          <a:bodyPr/>
          <a:lstStyle/>
          <a:p>
            <a:r>
              <a:rPr lang="en-GB" altLang="en-US"/>
              <a:t>Bell Work Activity</a:t>
            </a:r>
            <a:endParaRPr lang="en-US" dirty="0"/>
          </a:p>
        </p:txBody>
      </p:sp>
      <p:sp>
        <p:nvSpPr>
          <p:cNvPr id="3" name="Content Placeholder 2">
            <a:extLst>
              <a:ext uri="{FF2B5EF4-FFF2-40B4-BE49-F238E27FC236}">
                <a16:creationId xmlns:a16="http://schemas.microsoft.com/office/drawing/2014/main" id="{D9FA8A66-2680-4B40-914D-CD43F6B85CAE}"/>
              </a:ext>
            </a:extLst>
          </p:cNvPr>
          <p:cNvSpPr>
            <a:spLocks noGrp="1"/>
          </p:cNvSpPr>
          <p:nvPr>
            <p:ph sz="half" idx="1"/>
          </p:nvPr>
        </p:nvSpPr>
        <p:spPr/>
        <p:txBody>
          <a:bodyPr/>
          <a:lstStyle/>
          <a:p>
            <a:r>
              <a:rPr lang="en-GB" dirty="0"/>
              <a:t>Answer the following questions on a sheet of paper. </a:t>
            </a:r>
          </a:p>
          <a:p>
            <a:pPr lvl="1"/>
            <a:r>
              <a:rPr lang="en-US" dirty="0"/>
              <a:t>List at least five consumer products that are still made by hand and not by an automated manufacturing process.</a:t>
            </a:r>
          </a:p>
          <a:p>
            <a:pPr lvl="1"/>
            <a:r>
              <a:rPr lang="en-US" dirty="0"/>
              <a:t>Refer to each product on the list and write down how many times you or a family member has purchased at least one of the products in the past three months.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B3193-D39C-4E11-81A4-48C9BCA150A4}"/>
              </a:ext>
            </a:extLst>
          </p:cNvPr>
          <p:cNvSpPr>
            <a:spLocks noGrp="1"/>
          </p:cNvSpPr>
          <p:nvPr>
            <p:ph type="title"/>
          </p:nvPr>
        </p:nvSpPr>
        <p:spPr/>
        <p:txBody>
          <a:bodyPr/>
          <a:lstStyle/>
          <a:p>
            <a:r>
              <a:rPr lang="en-GB" dirty="0"/>
              <a:t>Warm-Up Activity: </a:t>
            </a:r>
            <a:r>
              <a:rPr lang="en-US" dirty="0"/>
              <a:t>Terms and Definitions</a:t>
            </a:r>
          </a:p>
        </p:txBody>
      </p:sp>
      <p:sp>
        <p:nvSpPr>
          <p:cNvPr id="18434" name="Content Placeholder 2">
            <a:extLst>
              <a:ext uri="{FF2B5EF4-FFF2-40B4-BE49-F238E27FC236}">
                <a16:creationId xmlns:a16="http://schemas.microsoft.com/office/drawing/2014/main" id="{EF39D519-4790-4288-BF97-15A1A685D0C3}"/>
              </a:ext>
            </a:extLst>
          </p:cNvPr>
          <p:cNvSpPr>
            <a:spLocks noGrp="1" noChangeArrowheads="1"/>
          </p:cNvSpPr>
          <p:nvPr>
            <p:ph sz="half" idx="1"/>
          </p:nvPr>
        </p:nvSpPr>
        <p:spPr/>
        <p:txBody>
          <a:bodyPr/>
          <a:lstStyle/>
          <a:p>
            <a:r>
              <a:rPr lang="en-US" altLang="en-US" dirty="0"/>
              <a:t>There are several important  terms and definitions students need to know.</a:t>
            </a:r>
          </a:p>
          <a:p>
            <a:pPr lvl="1"/>
            <a:r>
              <a:rPr lang="en-US" altLang="en-US" dirty="0"/>
              <a:t>Complete the History of Manufacturing Terms and Definitions handout.</a:t>
            </a:r>
          </a:p>
          <a:p>
            <a:pPr lvl="1"/>
            <a:r>
              <a:rPr lang="en-US" altLang="en-US" dirty="0"/>
              <a:t>Students may work in groups.  </a:t>
            </a:r>
          </a:p>
          <a:p>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ED2B6-B9C3-4FA6-9E10-FAF66DD5DF85}"/>
              </a:ext>
            </a:extLst>
          </p:cNvPr>
          <p:cNvSpPr>
            <a:spLocks noGrp="1"/>
          </p:cNvSpPr>
          <p:nvPr>
            <p:ph type="title"/>
          </p:nvPr>
        </p:nvSpPr>
        <p:spPr/>
        <p:txBody>
          <a:bodyPr/>
          <a:lstStyle/>
          <a:p>
            <a:r>
              <a:rPr lang="en-US" dirty="0"/>
              <a:t>Home-based Manufacturing in Great Britain</a:t>
            </a:r>
          </a:p>
        </p:txBody>
      </p:sp>
      <p:sp>
        <p:nvSpPr>
          <p:cNvPr id="3" name="Content Placeholder 2">
            <a:extLst>
              <a:ext uri="{FF2B5EF4-FFF2-40B4-BE49-F238E27FC236}">
                <a16:creationId xmlns:a16="http://schemas.microsoft.com/office/drawing/2014/main" id="{3CCC13CF-5FFF-49C8-9258-D4556E23917D}"/>
              </a:ext>
            </a:extLst>
          </p:cNvPr>
          <p:cNvSpPr>
            <a:spLocks noGrp="1"/>
          </p:cNvSpPr>
          <p:nvPr>
            <p:ph sz="half" idx="1"/>
          </p:nvPr>
        </p:nvSpPr>
        <p:spPr/>
        <p:txBody>
          <a:bodyPr/>
          <a:lstStyle/>
          <a:p>
            <a:r>
              <a:rPr lang="en-US" dirty="0"/>
              <a:t>Cottage Industry Manufacturing</a:t>
            </a:r>
          </a:p>
          <a:p>
            <a:pPr lvl="1"/>
            <a:r>
              <a:rPr lang="en-US" dirty="0"/>
              <a:t>In the 1700s, prior to the Industrial Revolution, most families lived in rural communities and made products at home or in small shops, on a small scale, to sell in local markets. </a:t>
            </a:r>
          </a:p>
          <a:p>
            <a:pPr lvl="1"/>
            <a:r>
              <a:rPr lang="en-US" dirty="0"/>
              <a:t>The income was usually only enough to take care of their living expenses.</a:t>
            </a:r>
          </a:p>
          <a:p>
            <a:pPr lvl="1"/>
            <a:r>
              <a:rPr lang="en-US" dirty="0"/>
              <a:t>Some merchants used these “home-based businesses” to custom manufacture their products.</a:t>
            </a:r>
          </a:p>
          <a:p>
            <a:pPr lvl="2"/>
            <a:r>
              <a:rPr lang="en-US" dirty="0"/>
              <a:t>This method was not cost-effective and was very inefficient. </a:t>
            </a:r>
          </a:p>
          <a:p>
            <a:pPr lvl="2"/>
            <a:r>
              <a:rPr lang="en-US" dirty="0"/>
              <a:t>The production capacity (amount of goods produced) was limited.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910D1-38F0-4F5F-B61F-4FC760C54840}"/>
              </a:ext>
            </a:extLst>
          </p:cNvPr>
          <p:cNvSpPr>
            <a:spLocks noGrp="1"/>
          </p:cNvSpPr>
          <p:nvPr>
            <p:ph type="title"/>
          </p:nvPr>
        </p:nvSpPr>
        <p:spPr/>
        <p:txBody>
          <a:bodyPr/>
          <a:lstStyle/>
          <a:p>
            <a:r>
              <a:rPr lang="en-US" dirty="0"/>
              <a:t>Home-based Manufacturing in Great Britain </a:t>
            </a:r>
          </a:p>
        </p:txBody>
      </p:sp>
      <p:sp>
        <p:nvSpPr>
          <p:cNvPr id="3" name="Content Placeholder 2">
            <a:extLst>
              <a:ext uri="{FF2B5EF4-FFF2-40B4-BE49-F238E27FC236}">
                <a16:creationId xmlns:a16="http://schemas.microsoft.com/office/drawing/2014/main" id="{BEE253E6-EBF4-46B9-B9CB-FE1EC20825C0}"/>
              </a:ext>
            </a:extLst>
          </p:cNvPr>
          <p:cNvSpPr>
            <a:spLocks noGrp="1"/>
          </p:cNvSpPr>
          <p:nvPr>
            <p:ph sz="half" idx="1"/>
          </p:nvPr>
        </p:nvSpPr>
        <p:spPr>
          <a:xfrm>
            <a:off x="737881" y="1420420"/>
            <a:ext cx="5354944" cy="4734318"/>
          </a:xfrm>
        </p:spPr>
        <p:txBody>
          <a:bodyPr/>
          <a:lstStyle/>
          <a:p>
            <a:r>
              <a:rPr lang="en-US" dirty="0"/>
              <a:t>Increased Demand for Goods</a:t>
            </a:r>
          </a:p>
          <a:p>
            <a:pPr lvl="1"/>
            <a:r>
              <a:rPr lang="en-US" dirty="0"/>
              <a:t>As populations grew in Great Britain and in the New World (America), consumers created markets with an ever increasing demand for goods.  </a:t>
            </a:r>
          </a:p>
          <a:p>
            <a:pPr lvl="1"/>
            <a:r>
              <a:rPr lang="en-US" dirty="0"/>
              <a:t>Manufacturing processes were needed to create products more efficiently  and in large quantities.</a:t>
            </a:r>
          </a:p>
          <a:p>
            <a:endParaRPr lang="en-US" dirty="0"/>
          </a:p>
        </p:txBody>
      </p:sp>
      <p:pic>
        <p:nvPicPr>
          <p:cNvPr id="8" name="Picture 7" descr="cottage industry.jpg">
            <a:extLst>
              <a:ext uri="{FF2B5EF4-FFF2-40B4-BE49-F238E27FC236}">
                <a16:creationId xmlns:a16="http://schemas.microsoft.com/office/drawing/2014/main" id="{7A36699C-8BB5-4517-84B9-6145CABB85D3}"/>
              </a:ext>
            </a:extLst>
          </p:cNvPr>
          <p:cNvPicPr>
            <a:picLocks noChangeAspect="1"/>
          </p:cNvPicPr>
          <p:nvPr/>
        </p:nvPicPr>
        <p:blipFill>
          <a:blip r:embed="rId3"/>
          <a:stretch>
            <a:fillRect/>
          </a:stretch>
        </p:blipFill>
        <p:spPr>
          <a:xfrm>
            <a:off x="7382438" y="1599388"/>
            <a:ext cx="3137672" cy="45007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222A-EFE3-4A9D-8B41-BC1052B66199}"/>
              </a:ext>
            </a:extLst>
          </p:cNvPr>
          <p:cNvSpPr>
            <a:spLocks noGrp="1"/>
          </p:cNvSpPr>
          <p:nvPr>
            <p:ph type="title"/>
          </p:nvPr>
        </p:nvSpPr>
        <p:spPr/>
        <p:txBody>
          <a:bodyPr/>
          <a:lstStyle/>
          <a:p>
            <a:r>
              <a:rPr lang="en-US" dirty="0"/>
              <a:t>Mechanization and the Industrial Revolution</a:t>
            </a:r>
          </a:p>
        </p:txBody>
      </p:sp>
      <p:sp>
        <p:nvSpPr>
          <p:cNvPr id="24578" name="Content Placeholder 2">
            <a:extLst>
              <a:ext uri="{FF2B5EF4-FFF2-40B4-BE49-F238E27FC236}">
                <a16:creationId xmlns:a16="http://schemas.microsoft.com/office/drawing/2014/main" id="{E826495B-B2E3-4B4C-980E-94FFD32B6447}"/>
              </a:ext>
            </a:extLst>
          </p:cNvPr>
          <p:cNvSpPr>
            <a:spLocks noGrp="1" noChangeArrowheads="1"/>
          </p:cNvSpPr>
          <p:nvPr>
            <p:ph sz="half" idx="1"/>
          </p:nvPr>
        </p:nvSpPr>
        <p:spPr/>
        <p:txBody>
          <a:bodyPr/>
          <a:lstStyle/>
          <a:p>
            <a:r>
              <a:rPr lang="en-US" altLang="en-US" dirty="0"/>
              <a:t>Men, Women, and Children in the Workforce</a:t>
            </a:r>
          </a:p>
          <a:p>
            <a:pPr lvl="1"/>
            <a:r>
              <a:rPr lang="en-US" altLang="en-US" dirty="0"/>
              <a:t>During the Industrial Revolution in the 1800s, a larger number of workers were needed in the factories. </a:t>
            </a:r>
          </a:p>
          <a:p>
            <a:pPr lvl="1"/>
            <a:r>
              <a:rPr lang="en-US" altLang="en-US" dirty="0"/>
              <a:t>Families moved from the rural communities to the cities to find work.</a:t>
            </a:r>
          </a:p>
          <a:p>
            <a:endParaRPr lang="en-US" altLang="en-US" dirty="0"/>
          </a:p>
        </p:txBody>
      </p:sp>
      <p:pic>
        <p:nvPicPr>
          <p:cNvPr id="7" name="Picture 6">
            <a:extLst>
              <a:ext uri="{FF2B5EF4-FFF2-40B4-BE49-F238E27FC236}">
                <a16:creationId xmlns:a16="http://schemas.microsoft.com/office/drawing/2014/main" id="{0391C8FF-D9BC-4E8F-B600-F9FB94E94D5E}"/>
              </a:ext>
            </a:extLst>
          </p:cNvPr>
          <p:cNvPicPr>
            <a:picLocks noChangeAspect="1"/>
          </p:cNvPicPr>
          <p:nvPr/>
        </p:nvPicPr>
        <p:blipFill>
          <a:blip r:embed="rId3"/>
          <a:stretch>
            <a:fillRect/>
          </a:stretch>
        </p:blipFill>
        <p:spPr>
          <a:xfrm>
            <a:off x="6750654" y="1522778"/>
            <a:ext cx="4639458" cy="3871296"/>
          </a:xfrm>
          <a:prstGeom prst="rect">
            <a:avLst/>
          </a:prstGeom>
        </p:spPr>
      </p:pic>
    </p:spTree>
    <p:extLst>
      <p:ext uri="{BB962C8B-B14F-4D97-AF65-F5344CB8AC3E}">
        <p14:creationId xmlns:p14="http://schemas.microsoft.com/office/powerpoint/2010/main" val="85780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222A-EFE3-4A9D-8B41-BC1052B66199}"/>
              </a:ext>
            </a:extLst>
          </p:cNvPr>
          <p:cNvSpPr>
            <a:spLocks noGrp="1"/>
          </p:cNvSpPr>
          <p:nvPr>
            <p:ph type="title"/>
          </p:nvPr>
        </p:nvSpPr>
        <p:spPr/>
        <p:txBody>
          <a:bodyPr/>
          <a:lstStyle/>
          <a:p>
            <a:r>
              <a:rPr lang="en-US" dirty="0"/>
              <a:t>Mechanization and the Industrial Revolution</a:t>
            </a:r>
          </a:p>
        </p:txBody>
      </p:sp>
      <p:sp>
        <p:nvSpPr>
          <p:cNvPr id="24578" name="Content Placeholder 2">
            <a:extLst>
              <a:ext uri="{FF2B5EF4-FFF2-40B4-BE49-F238E27FC236}">
                <a16:creationId xmlns:a16="http://schemas.microsoft.com/office/drawing/2014/main" id="{E826495B-B2E3-4B4C-980E-94FFD32B6447}"/>
              </a:ext>
            </a:extLst>
          </p:cNvPr>
          <p:cNvSpPr>
            <a:spLocks noGrp="1" noChangeArrowheads="1"/>
          </p:cNvSpPr>
          <p:nvPr>
            <p:ph sz="half" idx="1"/>
          </p:nvPr>
        </p:nvSpPr>
        <p:spPr/>
        <p:txBody>
          <a:bodyPr/>
          <a:lstStyle/>
          <a:p>
            <a:pPr lvl="1"/>
            <a:r>
              <a:rPr lang="en-US" altLang="en-US" dirty="0"/>
              <a:t>Entire families worked in manufacturing and in mining.</a:t>
            </a:r>
          </a:p>
          <a:p>
            <a:pPr lvl="1"/>
            <a:r>
              <a:rPr lang="en-US" altLang="en-US" dirty="0"/>
              <a:t>Working conditions were deplorable. </a:t>
            </a:r>
          </a:p>
          <a:p>
            <a:pPr lvl="1"/>
            <a:r>
              <a:rPr lang="en-US" altLang="en-US" dirty="0"/>
              <a:t>Injuries and deaths were commonplace. </a:t>
            </a:r>
          </a:p>
          <a:p>
            <a:pPr lvl="1"/>
            <a:r>
              <a:rPr lang="en-US" altLang="en-US" dirty="0"/>
              <a:t>Some merchants underpaid their employees and had no concerns for safety issues. </a:t>
            </a:r>
          </a:p>
          <a:p>
            <a:endParaRPr lang="en-US" altLang="en-US" dirty="0"/>
          </a:p>
          <a:p>
            <a:endParaRPr lang="en-US" altLang="en-US" dirty="0"/>
          </a:p>
        </p:txBody>
      </p:sp>
      <p:pic>
        <p:nvPicPr>
          <p:cNvPr id="24581" name="Picture 4" descr="Child Labor 3.jpg">
            <a:extLst>
              <a:ext uri="{FF2B5EF4-FFF2-40B4-BE49-F238E27FC236}">
                <a16:creationId xmlns:a16="http://schemas.microsoft.com/office/drawing/2014/main" id="{D07C6CFB-6EBD-4F83-93AF-91CD30B37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2811" y="1364775"/>
            <a:ext cx="4600741" cy="419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7352-6055-44A2-9F7D-233BAB29C93C}"/>
              </a:ext>
            </a:extLst>
          </p:cNvPr>
          <p:cNvSpPr>
            <a:spLocks noGrp="1"/>
          </p:cNvSpPr>
          <p:nvPr>
            <p:ph type="title"/>
          </p:nvPr>
        </p:nvSpPr>
        <p:spPr/>
        <p:txBody>
          <a:bodyPr/>
          <a:lstStyle/>
          <a:p>
            <a:r>
              <a:rPr lang="en-US" dirty="0"/>
              <a:t>Mechanization and the Industrial Revolution</a:t>
            </a:r>
          </a:p>
        </p:txBody>
      </p:sp>
      <p:sp>
        <p:nvSpPr>
          <p:cNvPr id="26626" name="Content Placeholder 2">
            <a:extLst>
              <a:ext uri="{FF2B5EF4-FFF2-40B4-BE49-F238E27FC236}">
                <a16:creationId xmlns:a16="http://schemas.microsoft.com/office/drawing/2014/main" id="{6492E158-2E4D-4A97-9006-28C2E1FB5838}"/>
              </a:ext>
            </a:extLst>
          </p:cNvPr>
          <p:cNvSpPr>
            <a:spLocks noGrp="1" noChangeArrowheads="1"/>
          </p:cNvSpPr>
          <p:nvPr>
            <p:ph sz="half" idx="1"/>
          </p:nvPr>
        </p:nvSpPr>
        <p:spPr/>
        <p:txBody>
          <a:bodyPr/>
          <a:lstStyle/>
          <a:p>
            <a:r>
              <a:rPr lang="en-US" altLang="en-US" dirty="0"/>
              <a:t>Trade Unions</a:t>
            </a:r>
          </a:p>
          <a:p>
            <a:pPr lvl="1"/>
            <a:r>
              <a:rPr lang="en-US" altLang="en-US" dirty="0"/>
              <a:t>Employees banded together and formed trade unions. </a:t>
            </a:r>
          </a:p>
          <a:p>
            <a:pPr lvl="1"/>
            <a:r>
              <a:rPr lang="en-US" altLang="en-US" dirty="0"/>
              <a:t>These groups  would cause work stoppages by going on strike to force their employers to listen to their concerns about pay, safety, and working conditions. </a:t>
            </a:r>
          </a:p>
          <a:p>
            <a:endParaRPr lang="en-US" altLang="en-US" dirty="0"/>
          </a:p>
        </p:txBody>
      </p:sp>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05d88611-e516-4d1a-b12e-39107e78b3d0"/>
    <ds:schemaRef ds:uri="http://purl.org/dc/terms/"/>
    <ds:schemaRef ds:uri="http://purl.org/dc/elements/1.1/"/>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56ea17bb-c96d-4826-b465-01eec0dd23dd"/>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104</TotalTime>
  <Words>846</Words>
  <Application>Microsoft Office PowerPoint</Application>
  <PresentationFormat>Widescreen</PresentationFormat>
  <Paragraphs>129</Paragraphs>
  <Slides>15</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.AppleSystemUIFont</vt:lpstr>
      <vt:lpstr>Arial</vt:lpstr>
      <vt:lpstr>Calibri</vt:lpstr>
      <vt:lpstr>Open Sans</vt:lpstr>
      <vt:lpstr>Open Sans SemiBold</vt:lpstr>
      <vt:lpstr>2_Office Theme</vt:lpstr>
      <vt:lpstr>3_Office Theme</vt:lpstr>
      <vt:lpstr>4_Office Theme</vt:lpstr>
      <vt:lpstr>PowerPoint Presentation</vt:lpstr>
      <vt:lpstr>PowerPoint Presentation</vt:lpstr>
      <vt:lpstr>Bell Work Activity</vt:lpstr>
      <vt:lpstr>Warm-Up Activity: Terms and Definitions</vt:lpstr>
      <vt:lpstr>Home-based Manufacturing in Great Britain</vt:lpstr>
      <vt:lpstr>Home-based Manufacturing in Great Britain </vt:lpstr>
      <vt:lpstr>Mechanization and the Industrial Revolution</vt:lpstr>
      <vt:lpstr>Mechanization and the Industrial Revolution</vt:lpstr>
      <vt:lpstr>Mechanization and the Industrial Revolution</vt:lpstr>
      <vt:lpstr> A Timeline of Technological Advances Impacting Manufacturing</vt:lpstr>
      <vt:lpstr>A Timeline of Technological Innovations Impacting Manufacturing </vt:lpstr>
      <vt:lpstr>A Timeline of Technological Innovations Impacting Manufacturing </vt:lpstr>
      <vt:lpstr>A Timeline of Technological Innovations Impacting Manufacturing </vt:lpstr>
      <vt:lpstr>A Timeline of Technological Innovations Impacting Manufacturing </vt:lpstr>
      <vt:lpstr>A Timeline of Technological Innovations Impacting Manufacturing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15</cp:revision>
  <cp:lastPrinted>2017-07-07T16:17:37Z</cp:lastPrinted>
  <dcterms:created xsi:type="dcterms:W3CDTF">2017-07-11T23:58:30Z</dcterms:created>
  <dcterms:modified xsi:type="dcterms:W3CDTF">2017-07-27T15:00:24Z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