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9" r:id="rId6"/>
  </p:sldMasterIdLst>
  <p:notesMasterIdLst>
    <p:notesMasterId r:id="rId36"/>
  </p:notesMasterIdLst>
  <p:sldIdLst>
    <p:sldId id="321" r:id="rId7"/>
    <p:sldId id="352"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3" r:id="rId35"/>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90" autoAdjust="0"/>
  </p:normalViewPr>
  <p:slideViewPr>
    <p:cSldViewPr snapToGrid="0">
      <p:cViewPr varScale="1">
        <p:scale>
          <a:sx n="83" d="100"/>
          <a:sy n="83"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F9DCC0-A3EC-40F6-8BAF-E07C16B7CBCB}"/>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A8C340D-57F4-40FC-AE2F-9F8E7238C10B}"/>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DCC0F6F-0298-403B-A53A-2752CD0F3336}" type="datetimeFigureOut">
              <a:rPr lang="en-US"/>
              <a:pPr>
                <a:defRPr/>
              </a:pPr>
              <a:t>7/24/2017</a:t>
            </a:fld>
            <a:endParaRPr lang="en-US"/>
          </a:p>
        </p:txBody>
      </p:sp>
      <p:sp>
        <p:nvSpPr>
          <p:cNvPr id="4" name="Slide Image Placeholder 3">
            <a:extLst>
              <a:ext uri="{FF2B5EF4-FFF2-40B4-BE49-F238E27FC236}">
                <a16:creationId xmlns:a16="http://schemas.microsoft.com/office/drawing/2014/main" id="{29C01EAE-8964-456C-B0BA-206A4B46F5BA}"/>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13789C07-079C-4857-A6C3-B62131294B84}"/>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E2D3E1-D113-4875-B720-7CF9150EF550}"/>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EF7315F-A5AA-4C1C-BCB7-7E85FDD9DC05}"/>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37083D95-98EC-4C83-94B3-41D85D8839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CB010D5-FD8D-46A1-B005-BCC3EF736A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2ED17E-51FD-4E34-B635-8C2225D8E1F7}" type="slidenum">
              <a:rPr lang="en-US" altLang="en-US"/>
              <a:pPr fontAlgn="base">
                <a:spcBef>
                  <a:spcPct val="0"/>
                </a:spcBef>
                <a:spcAft>
                  <a:spcPct val="0"/>
                </a:spcAft>
              </a:pPr>
              <a:t>6</a:t>
            </a:fld>
            <a:endParaRPr lang="en-US" altLang="en-US"/>
          </a:p>
        </p:txBody>
      </p:sp>
      <p:sp>
        <p:nvSpPr>
          <p:cNvPr id="20483" name="Rectangle 2">
            <a:extLst>
              <a:ext uri="{FF2B5EF4-FFF2-40B4-BE49-F238E27FC236}">
                <a16:creationId xmlns:a16="http://schemas.microsoft.com/office/drawing/2014/main" id="{28068BDA-1615-4328-9C0B-0B2CC29D7C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7C1AD7B2-552A-4D11-BF58-D4CB29BB5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Remind students that the pulmonary vessels are the exception to the “vein/artery” rule.  Since the pulmonary vessel that comes off the right heart carries deoxygenated blood “</a:t>
            </a:r>
            <a:r>
              <a:rPr lang="en-US" altLang="en-US" b="1"/>
              <a:t>away from” the heart it is called an artery.  Likewise, the pulmonary vessels leaving the lungs are referred to as pulmonary veins since they carry oxygenated blood “to” the heart.</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4BFB86C-F311-49DA-ACC6-3C1D627AC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87AA3D-C61A-42D6-A3E9-0DE492FE5B7B}" type="slidenum">
              <a:rPr lang="en-US" altLang="en-US"/>
              <a:pPr fontAlgn="base">
                <a:spcBef>
                  <a:spcPct val="0"/>
                </a:spcBef>
                <a:spcAft>
                  <a:spcPct val="0"/>
                </a:spcAft>
              </a:pPr>
              <a:t>9</a:t>
            </a:fld>
            <a:endParaRPr lang="en-US" altLang="en-US"/>
          </a:p>
        </p:txBody>
      </p:sp>
      <p:sp>
        <p:nvSpPr>
          <p:cNvPr id="24579" name="Rectangle 2">
            <a:extLst>
              <a:ext uri="{FF2B5EF4-FFF2-40B4-BE49-F238E27FC236}">
                <a16:creationId xmlns:a16="http://schemas.microsoft.com/office/drawing/2014/main" id="{B4742C23-47A2-44EF-8317-5FB834019A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103C155A-0C00-4516-A4DB-10FDA56D1A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Leave opening at the base of the heart for great vessels.  Remind students that they are viewing the heart from an “anatomical” position, which is why the right heart will be on their left,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680ACBC-D6EF-4F68-BD85-F73581F631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85037E-7527-4845-93E3-30C240E25A9D}" type="slidenum">
              <a:rPr lang="en-US" altLang="en-US"/>
              <a:pPr fontAlgn="base">
                <a:spcBef>
                  <a:spcPct val="0"/>
                </a:spcBef>
                <a:spcAft>
                  <a:spcPct val="0"/>
                </a:spcAft>
              </a:pPr>
              <a:t>10</a:t>
            </a:fld>
            <a:endParaRPr lang="en-US" altLang="en-US"/>
          </a:p>
        </p:txBody>
      </p:sp>
      <p:sp>
        <p:nvSpPr>
          <p:cNvPr id="26627" name="Rectangle 2">
            <a:extLst>
              <a:ext uri="{FF2B5EF4-FFF2-40B4-BE49-F238E27FC236}">
                <a16:creationId xmlns:a16="http://schemas.microsoft.com/office/drawing/2014/main" id="{D0B7C916-5852-4587-83DC-6D7902B306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0C7B1402-9C1A-4DA8-A5B1-C74E5C76C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Blue = deoxygenated blood</a:t>
            </a:r>
          </a:p>
          <a:p>
            <a:pPr>
              <a:spcBef>
                <a:spcPct val="0"/>
              </a:spcBef>
            </a:pPr>
            <a:r>
              <a:rPr lang="en-US" altLang="en-US"/>
              <a:t>Red = oxygenated blood</a:t>
            </a:r>
          </a:p>
          <a:p>
            <a:pPr>
              <a:spcBef>
                <a:spcPct val="0"/>
              </a:spcBef>
            </a:pPr>
            <a:endParaRPr lang="en-US" altLang="en-US"/>
          </a:p>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A346D56-F18D-4F81-A165-EE22CB543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218F32-AFAF-430F-B17C-FCB6924D8FF7}" type="slidenum">
              <a:rPr lang="en-US" altLang="en-US"/>
              <a:pPr fontAlgn="base">
                <a:spcBef>
                  <a:spcPct val="0"/>
                </a:spcBef>
                <a:spcAft>
                  <a:spcPct val="0"/>
                </a:spcAft>
              </a:pPr>
              <a:t>13</a:t>
            </a:fld>
            <a:endParaRPr lang="en-US" altLang="en-US"/>
          </a:p>
        </p:txBody>
      </p:sp>
      <p:sp>
        <p:nvSpPr>
          <p:cNvPr id="30723" name="Rectangle 2">
            <a:extLst>
              <a:ext uri="{FF2B5EF4-FFF2-40B4-BE49-F238E27FC236}">
                <a16:creationId xmlns:a16="http://schemas.microsoft.com/office/drawing/2014/main" id="{0FDE7CF0-4F41-41E5-B386-E6D2132CA1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DA237249-2A81-48E6-B838-CA5D2AD6DE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Students will note that the pulmonary trunk bifurcates so that it can transport blood to each lung.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83D95-98EC-4C83-94B3-41D85D8839DA}" type="slidenum">
              <a:rPr lang="en-US" smtClean="0"/>
              <a:pPr>
                <a:defRPr/>
              </a:pPr>
              <a:t>14</a:t>
            </a:fld>
            <a:endParaRPr lang="en-US"/>
          </a:p>
        </p:txBody>
      </p:sp>
    </p:spTree>
    <p:extLst>
      <p:ext uri="{BB962C8B-B14F-4D97-AF65-F5344CB8AC3E}">
        <p14:creationId xmlns:p14="http://schemas.microsoft.com/office/powerpoint/2010/main" val="129684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45D8C5E-6849-48A8-A5E0-2EF9C54E8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FCFA30-CC15-4825-B4D5-F48206F977A7}" type="slidenum">
              <a:rPr lang="en-US" altLang="en-US"/>
              <a:pPr fontAlgn="base">
                <a:spcBef>
                  <a:spcPct val="0"/>
                </a:spcBef>
                <a:spcAft>
                  <a:spcPct val="0"/>
                </a:spcAft>
              </a:pPr>
              <a:t>17</a:t>
            </a:fld>
            <a:endParaRPr lang="en-US" altLang="en-US"/>
          </a:p>
        </p:txBody>
      </p:sp>
      <p:sp>
        <p:nvSpPr>
          <p:cNvPr id="35843" name="Rectangle 2">
            <a:extLst>
              <a:ext uri="{FF2B5EF4-FFF2-40B4-BE49-F238E27FC236}">
                <a16:creationId xmlns:a16="http://schemas.microsoft.com/office/drawing/2014/main" id="{57B305FB-E691-4815-A9B2-8B447D926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40E33FCA-A1D9-4B34-AD8E-4D4D7EDA03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After exiting the right ventricle, blood is transported via the pulmonary artery to the right and left lungs for gas exchange.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83D95-98EC-4C83-94B3-41D85D8839DA}" type="slidenum">
              <a:rPr lang="en-US" smtClean="0"/>
              <a:pPr>
                <a:defRPr/>
              </a:pPr>
              <a:t>27</a:t>
            </a:fld>
            <a:endParaRPr lang="en-US"/>
          </a:p>
        </p:txBody>
      </p:sp>
    </p:spTree>
    <p:extLst>
      <p:ext uri="{BB962C8B-B14F-4D97-AF65-F5344CB8AC3E}">
        <p14:creationId xmlns:p14="http://schemas.microsoft.com/office/powerpoint/2010/main" val="115388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5CF69C3-D6AA-4BD3-B4E3-9A68B1E414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0FA8B1-E119-4774-9A95-0B1BA05F655A}" type="slidenum">
              <a:rPr lang="en-US" altLang="en-US"/>
              <a:pPr fontAlgn="base">
                <a:spcBef>
                  <a:spcPct val="0"/>
                </a:spcBef>
                <a:spcAft>
                  <a:spcPct val="0"/>
                </a:spcAft>
              </a:pPr>
              <a:t>28</a:t>
            </a:fld>
            <a:endParaRPr lang="en-US" altLang="en-US"/>
          </a:p>
        </p:txBody>
      </p:sp>
      <p:sp>
        <p:nvSpPr>
          <p:cNvPr id="48131" name="Rectangle 2">
            <a:extLst>
              <a:ext uri="{FF2B5EF4-FFF2-40B4-BE49-F238E27FC236}">
                <a16:creationId xmlns:a16="http://schemas.microsoft.com/office/drawing/2014/main" id="{8E56A2DC-6972-4AE5-A257-B61A3C8F69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E4231488-5DD8-4F9D-A81E-30D0ECB842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Venous blood travels back to the heart via the vena cavae.  Blood from the lower body enters the heart by way of the inferior vena cava and blood from the head and upper body empty by way of the superior vena cava.  Both vena cavae drain into the right atrium. Blood exits the right atrium through the tricuspid valve into the right ventricle.  The right ventricle pumps the blood through the pulmonary valve into the pulmonary artery.  The pulmonary artery bifurcates, one going to the lobes of the right lung and the other to the left lung.  While in the lungs, a gas exchange takes places.  After the CO</a:t>
            </a:r>
            <a:r>
              <a:rPr lang="en-US" altLang="en-US" baseline="30000"/>
              <a:t>2</a:t>
            </a:r>
            <a:r>
              <a:rPr lang="en-US" altLang="en-US"/>
              <a:t>/Oxygen exchange, newly oxygenated blood travels back to the heart via pulmonary veins.  The pulmonary veins empty into the left atrium.  Blood exits the left atrium through the mitral valve into the left ventricle.  The left ventricle pumps blood through the aortic valve into the aorta where the blood is transported to all parts of the body.  After the blood releases oxygen and nutrients to body tissues, it travels back to the heart and begins it’s journey again.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8CF6DB-D370-4B40-A7FD-E883211C0DF9}"/>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339E9DB7-F4A8-4C7D-8F62-9F31A30D70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4FF1E3E-DE89-4ADE-87D2-329F8D672E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60A247A-E8E9-4AA9-89A7-2E4B03C8F85E}"/>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8992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BA6238C-7C02-4938-8010-B116DC7DCBCE}"/>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349D6AEA-6949-4221-A31C-D39CE266A49F}"/>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C45FBC19-0FFA-48EF-96FB-BC0EDE0820DB}"/>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89234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2CBD-8CE5-4E30-9AE9-5B82F0228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5B68C-2C1B-4288-82E2-30486C7F5D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7628B20-E900-4D7D-B8B8-49383DE576F1}"/>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5" name="Slide Number Placeholder 4">
            <a:extLst>
              <a:ext uri="{FF2B5EF4-FFF2-40B4-BE49-F238E27FC236}">
                <a16:creationId xmlns:a16="http://schemas.microsoft.com/office/drawing/2014/main" id="{0C001004-218D-42AD-B669-1E045D116D67}"/>
              </a:ext>
            </a:extLst>
          </p:cNvPr>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fld id="{84D8B650-B709-4949-939B-29402DDD1BB1}"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F64430C2-7BF6-4F6E-9885-828482D087CC}"/>
              </a:ext>
            </a:extLst>
          </p:cNvPr>
          <p:cNvSpPr>
            <a:spLocks noGrp="1"/>
          </p:cNvSpPr>
          <p:nvPr>
            <p:ph type="dt" sz="half" idx="12"/>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Tree>
    <p:extLst>
      <p:ext uri="{BB962C8B-B14F-4D97-AF65-F5344CB8AC3E}">
        <p14:creationId xmlns:p14="http://schemas.microsoft.com/office/powerpoint/2010/main" val="237469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5521-413E-4E97-B411-C5BD76EB1B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A1D4F60-B19C-4129-9F13-59D6576D63D1}"/>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4" name="Slide Number Placeholder 3">
            <a:extLst>
              <a:ext uri="{FF2B5EF4-FFF2-40B4-BE49-F238E27FC236}">
                <a16:creationId xmlns:a16="http://schemas.microsoft.com/office/drawing/2014/main" id="{0AC2A96C-80D8-4CFA-B5B8-D57324A77548}"/>
              </a:ext>
            </a:extLst>
          </p:cNvPr>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fld id="{BF80559C-2407-4555-BF72-50E4399D8E50}" type="slidenum">
              <a:rPr lang="en-US" altLang="en-US"/>
              <a:pPr>
                <a:defRPr/>
              </a:pPr>
              <a:t>‹#›</a:t>
            </a:fld>
            <a:endParaRPr lang="en-US" altLang="en-US"/>
          </a:p>
        </p:txBody>
      </p:sp>
      <p:sp>
        <p:nvSpPr>
          <p:cNvPr id="5" name="Date Placeholder 4">
            <a:extLst>
              <a:ext uri="{FF2B5EF4-FFF2-40B4-BE49-F238E27FC236}">
                <a16:creationId xmlns:a16="http://schemas.microsoft.com/office/drawing/2014/main" id="{34E89E84-0947-4FBA-87B8-DC3DE25B4673}"/>
              </a:ext>
            </a:extLst>
          </p:cNvPr>
          <p:cNvSpPr>
            <a:spLocks noGrp="1"/>
          </p:cNvSpPr>
          <p:nvPr>
            <p:ph type="dt" sz="half" idx="12"/>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Tree>
    <p:extLst>
      <p:ext uri="{BB962C8B-B14F-4D97-AF65-F5344CB8AC3E}">
        <p14:creationId xmlns:p14="http://schemas.microsoft.com/office/powerpoint/2010/main" val="316375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56816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09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3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614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010527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0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4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DF1BA-9A01-4745-A6FE-F1A4AD4F3BC8}"/>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77559FEE-4C3D-488E-9297-2AD54F1F0092}"/>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90D1725A-1086-4BDD-8ECD-2B22CF3B6B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458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48295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92018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299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43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60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980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3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8BCC71E9-AD51-4C45-93C1-0BFEE324A27B}"/>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92504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51F0E82B-C66E-47FE-BE8B-28D120CDEDF2}"/>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FC15777-FBD4-4AD5-A718-985D1837202B}"/>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B99C50D2-90CA-4CD9-AFC8-09BACD3590FB}"/>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062600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A9C1A3E-8D96-49AF-AD03-FCBE68B211C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3DBE589-EB89-4D2C-B55C-0C6EBD5490EB}"/>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2300D-180C-4452-B273-71481E6B72B0}"/>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510B5E3B-648A-4310-BDEE-52AB3E6880A9}"/>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EAC15426-7474-49B5-A13B-AAAFC1892C1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97B85ECB-F6F7-4998-B05C-F8E4784C55B0}"/>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89C5A114-DF07-4728-A2A1-0F56577DA974}"/>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30A5FB8E-DCCE-4BBD-9539-EB960B0A5E6A}"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06" r:id="rId3"/>
    <p:sldLayoutId id="2147483807" r:id="rId4"/>
    <p:sldLayoutId id="2147483808" r:id="rId5"/>
    <p:sldLayoutId id="2147483809" r:id="rId6"/>
    <p:sldLayoutId id="2147483813" r:id="rId7"/>
    <p:sldLayoutId id="2147483814" r:id="rId8"/>
    <p:sldLayoutId id="2147483815" r:id="rId9"/>
    <p:sldLayoutId id="2147483817" r:id="rId10"/>
    <p:sldLayoutId id="2147483818" r:id="rId11"/>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326079812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0B2A8-03F1-4284-8982-B6DA5C6402A4}"/>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Pre-Dissection Drawing Activity</a:t>
            </a:r>
          </a:p>
          <a:p>
            <a:pPr lvl="1" fontAlgn="auto">
              <a:spcAft>
                <a:spcPts val="0"/>
              </a:spcAft>
              <a:defRPr/>
            </a:pPr>
            <a:r>
              <a:rPr lang="en-US" dirty="0"/>
              <a:t>Pathway of Blood Through Heart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840FF6-D910-4D57-A9F1-5F46CF6790CB}"/>
              </a:ext>
            </a:extLst>
          </p:cNvPr>
          <p:cNvSpPr>
            <a:spLocks noGrp="1" noChangeArrowheads="1"/>
          </p:cNvSpPr>
          <p:nvPr>
            <p:ph type="title"/>
          </p:nvPr>
        </p:nvSpPr>
        <p:spPr/>
        <p:txBody>
          <a:bodyPr/>
          <a:lstStyle/>
          <a:p>
            <a:pPr fontAlgn="auto">
              <a:spcAft>
                <a:spcPts val="0"/>
              </a:spcAft>
              <a:defRPr/>
            </a:pPr>
            <a:r>
              <a:rPr lang="en-US" altLang="en-US" dirty="0"/>
              <a:t>Step 2:  Draw Myocardium &amp; Septum.  </a:t>
            </a:r>
          </a:p>
        </p:txBody>
      </p:sp>
      <p:sp>
        <p:nvSpPr>
          <p:cNvPr id="2" name="Content Placeholder 1">
            <a:extLst>
              <a:ext uri="{FF2B5EF4-FFF2-40B4-BE49-F238E27FC236}">
                <a16:creationId xmlns:a16="http://schemas.microsoft.com/office/drawing/2014/main" id="{14EE40D0-BB01-4391-BE3C-6AD1BB206DF3}"/>
              </a:ext>
            </a:extLst>
          </p:cNvPr>
          <p:cNvSpPr>
            <a:spLocks noGrp="1"/>
          </p:cNvSpPr>
          <p:nvPr>
            <p:ph sz="half" idx="1"/>
          </p:nvPr>
        </p:nvSpPr>
        <p:spPr>
          <a:xfrm>
            <a:off x="658777" y="1361682"/>
            <a:ext cx="11055750" cy="4734318"/>
          </a:xfrm>
        </p:spPr>
        <p:txBody>
          <a:bodyPr/>
          <a:lstStyle/>
          <a:p>
            <a:r>
              <a:rPr lang="en-US" dirty="0"/>
              <a:t>Identify chambers.</a:t>
            </a:r>
          </a:p>
        </p:txBody>
      </p:sp>
      <p:pic>
        <p:nvPicPr>
          <p:cNvPr id="25603" name="Picture 3" descr="Rt Heart-20001.TIF                                             0003B760Henrietta HD                   B7C76B29:">
            <a:extLst>
              <a:ext uri="{FF2B5EF4-FFF2-40B4-BE49-F238E27FC236}">
                <a16:creationId xmlns:a16="http://schemas.microsoft.com/office/drawing/2014/main" id="{CB689DBD-77A0-4CAE-9702-9B438B90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7" t="19482" r="9406" b="14420"/>
          <a:stretch>
            <a:fillRect/>
          </a:stretch>
        </p:blipFill>
        <p:spPr bwMode="auto">
          <a:xfrm>
            <a:off x="3334603" y="1585913"/>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a:extLst>
              <a:ext uri="{FF2B5EF4-FFF2-40B4-BE49-F238E27FC236}">
                <a16:creationId xmlns:a16="http://schemas.microsoft.com/office/drawing/2014/main" id="{96AECCFD-CD3F-4F72-B41E-80153D418A0C}"/>
              </a:ext>
            </a:extLst>
          </p:cNvPr>
          <p:cNvSpPr txBox="1">
            <a:spLocks noChangeArrowheads="1"/>
          </p:cNvSpPr>
          <p:nvPr/>
        </p:nvSpPr>
        <p:spPr bwMode="auto">
          <a:xfrm>
            <a:off x="3810000" y="2179732"/>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b="1" dirty="0">
              <a:latin typeface="Open Sans" panose="020B0606030504020204"/>
            </a:endParaRPr>
          </a:p>
        </p:txBody>
      </p:sp>
      <p:sp>
        <p:nvSpPr>
          <p:cNvPr id="25605" name="Text Box 5">
            <a:extLst>
              <a:ext uri="{FF2B5EF4-FFF2-40B4-BE49-F238E27FC236}">
                <a16:creationId xmlns:a16="http://schemas.microsoft.com/office/drawing/2014/main" id="{F358710A-A00F-4468-83C0-F66F030CAD1C}"/>
              </a:ext>
            </a:extLst>
          </p:cNvPr>
          <p:cNvSpPr txBox="1">
            <a:spLocks noChangeArrowheads="1"/>
          </p:cNvSpPr>
          <p:nvPr/>
        </p:nvSpPr>
        <p:spPr bwMode="auto">
          <a:xfrm>
            <a:off x="8570225" y="2223589"/>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25606" name="Text Box 7">
            <a:extLst>
              <a:ext uri="{FF2B5EF4-FFF2-40B4-BE49-F238E27FC236}">
                <a16:creationId xmlns:a16="http://schemas.microsoft.com/office/drawing/2014/main" id="{A16D9E31-E550-4884-BEF6-A5D043AEA0DD}"/>
              </a:ext>
            </a:extLst>
          </p:cNvPr>
          <p:cNvSpPr txBox="1">
            <a:spLocks noChangeArrowheads="1"/>
          </p:cNvSpPr>
          <p:nvPr/>
        </p:nvSpPr>
        <p:spPr bwMode="auto">
          <a:xfrm>
            <a:off x="8561126" y="5874544"/>
            <a:ext cx="1600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25607" name="Line 8">
            <a:extLst>
              <a:ext uri="{FF2B5EF4-FFF2-40B4-BE49-F238E27FC236}">
                <a16:creationId xmlns:a16="http://schemas.microsoft.com/office/drawing/2014/main" id="{93DD122E-CC60-401E-ADC8-9B6C37734563}"/>
              </a:ext>
            </a:extLst>
          </p:cNvPr>
          <p:cNvSpPr>
            <a:spLocks noChangeShapeType="1"/>
          </p:cNvSpPr>
          <p:nvPr/>
        </p:nvSpPr>
        <p:spPr bwMode="auto">
          <a:xfrm flipH="1" flipV="1">
            <a:off x="8458200" y="5943600"/>
            <a:ext cx="5334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Text Box 9">
            <a:extLst>
              <a:ext uri="{FF2B5EF4-FFF2-40B4-BE49-F238E27FC236}">
                <a16:creationId xmlns:a16="http://schemas.microsoft.com/office/drawing/2014/main" id="{08866A25-750F-4FDB-AD4F-9F57D49386FC}"/>
              </a:ext>
            </a:extLst>
          </p:cNvPr>
          <p:cNvSpPr txBox="1">
            <a:spLocks noChangeArrowheads="1"/>
          </p:cNvSpPr>
          <p:nvPr/>
        </p:nvSpPr>
        <p:spPr bwMode="auto">
          <a:xfrm>
            <a:off x="6705600" y="6096000"/>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Septum</a:t>
            </a:r>
          </a:p>
        </p:txBody>
      </p:sp>
      <p:sp>
        <p:nvSpPr>
          <p:cNvPr id="25609" name="Line 10">
            <a:extLst>
              <a:ext uri="{FF2B5EF4-FFF2-40B4-BE49-F238E27FC236}">
                <a16:creationId xmlns:a16="http://schemas.microsoft.com/office/drawing/2014/main" id="{653C31CE-962C-4B56-9B61-44ED48430E55}"/>
              </a:ext>
            </a:extLst>
          </p:cNvPr>
          <p:cNvSpPr>
            <a:spLocks noChangeShapeType="1"/>
          </p:cNvSpPr>
          <p:nvPr/>
        </p:nvSpPr>
        <p:spPr bwMode="auto">
          <a:xfrm flipH="1" flipV="1">
            <a:off x="7086600" y="4648200"/>
            <a:ext cx="685800" cy="1600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Text Box 11">
            <a:extLst>
              <a:ext uri="{FF2B5EF4-FFF2-40B4-BE49-F238E27FC236}">
                <a16:creationId xmlns:a16="http://schemas.microsoft.com/office/drawing/2014/main" id="{09BC37C8-6F5D-4DEF-86E6-57EA41EFA3E4}"/>
              </a:ext>
            </a:extLst>
          </p:cNvPr>
          <p:cNvSpPr txBox="1">
            <a:spLocks noChangeArrowheads="1"/>
          </p:cNvSpPr>
          <p:nvPr/>
        </p:nvSpPr>
        <p:spPr bwMode="auto">
          <a:xfrm>
            <a:off x="3581400" y="5791200"/>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Myocardium</a:t>
            </a:r>
          </a:p>
        </p:txBody>
      </p:sp>
      <p:sp>
        <p:nvSpPr>
          <p:cNvPr id="25611" name="Line 12">
            <a:extLst>
              <a:ext uri="{FF2B5EF4-FFF2-40B4-BE49-F238E27FC236}">
                <a16:creationId xmlns:a16="http://schemas.microsoft.com/office/drawing/2014/main" id="{23E037ED-E461-4D25-A711-BA179CD39E37}"/>
              </a:ext>
            </a:extLst>
          </p:cNvPr>
          <p:cNvSpPr>
            <a:spLocks noChangeShapeType="1"/>
          </p:cNvSpPr>
          <p:nvPr/>
        </p:nvSpPr>
        <p:spPr bwMode="auto">
          <a:xfrm flipV="1">
            <a:off x="5562600" y="5410200"/>
            <a:ext cx="5334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Text Box 13">
            <a:extLst>
              <a:ext uri="{FF2B5EF4-FFF2-40B4-BE49-F238E27FC236}">
                <a16:creationId xmlns:a16="http://schemas.microsoft.com/office/drawing/2014/main" id="{B6014AC3-FA55-403F-A420-C6BD1398DEEB}"/>
              </a:ext>
            </a:extLst>
          </p:cNvPr>
          <p:cNvSpPr txBox="1">
            <a:spLocks noChangeArrowheads="1"/>
          </p:cNvSpPr>
          <p:nvPr/>
        </p:nvSpPr>
        <p:spPr bwMode="auto">
          <a:xfrm>
            <a:off x="5334000" y="32004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2A55AB"/>
                </a:solidFill>
                <a:latin typeface="Open Sans" panose="020B0606030504020204"/>
              </a:rPr>
              <a:t>RA</a:t>
            </a:r>
            <a:endParaRPr lang="en-US" altLang="en-US" b="1" dirty="0">
              <a:solidFill>
                <a:schemeClr val="accent1"/>
              </a:solidFill>
              <a:latin typeface="Open Sans" panose="020B0606030504020204"/>
            </a:endParaRPr>
          </a:p>
        </p:txBody>
      </p:sp>
      <p:sp>
        <p:nvSpPr>
          <p:cNvPr id="25613" name="Text Box 14">
            <a:extLst>
              <a:ext uri="{FF2B5EF4-FFF2-40B4-BE49-F238E27FC236}">
                <a16:creationId xmlns:a16="http://schemas.microsoft.com/office/drawing/2014/main" id="{3B83D44A-4782-4CD8-B4A5-84331C697547}"/>
              </a:ext>
            </a:extLst>
          </p:cNvPr>
          <p:cNvSpPr txBox="1">
            <a:spLocks noChangeArrowheads="1"/>
          </p:cNvSpPr>
          <p:nvPr/>
        </p:nvSpPr>
        <p:spPr bwMode="auto">
          <a:xfrm>
            <a:off x="6324600" y="49530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2A55AB"/>
                </a:solidFill>
                <a:latin typeface="Open Sans" panose="020B0606030504020204"/>
              </a:rPr>
              <a:t>RV</a:t>
            </a:r>
          </a:p>
        </p:txBody>
      </p:sp>
      <p:sp>
        <p:nvSpPr>
          <p:cNvPr id="25614" name="Text Box 15">
            <a:extLst>
              <a:ext uri="{FF2B5EF4-FFF2-40B4-BE49-F238E27FC236}">
                <a16:creationId xmlns:a16="http://schemas.microsoft.com/office/drawing/2014/main" id="{9B6FCE1D-A850-4370-915E-5CBF32160C2D}"/>
              </a:ext>
            </a:extLst>
          </p:cNvPr>
          <p:cNvSpPr txBox="1">
            <a:spLocks noChangeArrowheads="1"/>
          </p:cNvSpPr>
          <p:nvPr/>
        </p:nvSpPr>
        <p:spPr bwMode="auto">
          <a:xfrm>
            <a:off x="7543800" y="27432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B80B2D"/>
                </a:solidFill>
                <a:latin typeface="Open Sans" panose="020B0606030504020204"/>
              </a:rPr>
              <a:t>LA</a:t>
            </a:r>
            <a:endParaRPr lang="en-US" altLang="en-US" b="1" dirty="0">
              <a:solidFill>
                <a:schemeClr val="accent1"/>
              </a:solidFill>
              <a:latin typeface="Open Sans" panose="020B0606030504020204"/>
            </a:endParaRPr>
          </a:p>
        </p:txBody>
      </p:sp>
      <p:sp>
        <p:nvSpPr>
          <p:cNvPr id="25615" name="Text Box 16">
            <a:extLst>
              <a:ext uri="{FF2B5EF4-FFF2-40B4-BE49-F238E27FC236}">
                <a16:creationId xmlns:a16="http://schemas.microsoft.com/office/drawing/2014/main" id="{B5578A71-1E89-4772-BB59-EC3F4A08DEBC}"/>
              </a:ext>
            </a:extLst>
          </p:cNvPr>
          <p:cNvSpPr txBox="1">
            <a:spLocks noChangeArrowheads="1"/>
          </p:cNvSpPr>
          <p:nvPr/>
        </p:nvSpPr>
        <p:spPr bwMode="auto">
          <a:xfrm>
            <a:off x="7543800" y="4800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B80B2D"/>
                </a:solidFill>
                <a:latin typeface="Open Sans" panose="020B0606030504020204"/>
              </a:rPr>
              <a:t>LV</a:t>
            </a:r>
            <a:endParaRPr lang="en-US" altLang="en-US" b="1" dirty="0">
              <a:solidFill>
                <a:schemeClr val="accent1"/>
              </a:solidFill>
              <a:latin typeface="Open Sans" panose="020B0606030504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D763465-8EFF-4642-9FA8-24F6ABEAF28A}"/>
              </a:ext>
            </a:extLst>
          </p:cNvPr>
          <p:cNvSpPr>
            <a:spLocks noGrp="1" noChangeArrowheads="1"/>
          </p:cNvSpPr>
          <p:nvPr>
            <p:ph type="title"/>
          </p:nvPr>
        </p:nvSpPr>
        <p:spPr>
          <a:xfrm>
            <a:off x="740663" y="407209"/>
            <a:ext cx="10975939" cy="876300"/>
          </a:xfrm>
        </p:spPr>
        <p:txBody>
          <a:bodyPr/>
          <a:lstStyle/>
          <a:p>
            <a:pPr fontAlgn="auto">
              <a:spcAft>
                <a:spcPts val="0"/>
              </a:spcAft>
              <a:defRPr/>
            </a:pPr>
            <a:r>
              <a:rPr lang="en-US" altLang="en-US" sz="2600" dirty="0">
                <a:latin typeface="Open Sans" panose="020B0606030504020204"/>
              </a:rPr>
              <a:t>Step 3:  Draw Both Superior &amp; Inferior Vena </a:t>
            </a:r>
            <a:r>
              <a:rPr lang="en-US" altLang="en-US" sz="2600" dirty="0" err="1">
                <a:latin typeface="Open Sans" panose="020B0606030504020204"/>
              </a:rPr>
              <a:t>Cavae</a:t>
            </a:r>
            <a:endParaRPr lang="en-US" altLang="en-US" sz="2600" dirty="0">
              <a:latin typeface="Open Sans" panose="020B0606030504020204"/>
            </a:endParaRPr>
          </a:p>
        </p:txBody>
      </p:sp>
      <p:pic>
        <p:nvPicPr>
          <p:cNvPr id="27651" name="Picture 3" descr="Rt Heart-3.TIF                                                 0003B760Henrietta HD                   B7C76B29:">
            <a:extLst>
              <a:ext uri="{FF2B5EF4-FFF2-40B4-BE49-F238E27FC236}">
                <a16:creationId xmlns:a16="http://schemas.microsoft.com/office/drawing/2014/main" id="{169606AC-361D-4B65-BAB8-CF4C6AC53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79" t="20517" r="6956" b="15843"/>
          <a:stretch>
            <a:fillRect/>
          </a:stretch>
        </p:blipFill>
        <p:spPr bwMode="auto">
          <a:xfrm>
            <a:off x="3352800" y="1600200"/>
            <a:ext cx="701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a:extLst>
              <a:ext uri="{FF2B5EF4-FFF2-40B4-BE49-F238E27FC236}">
                <a16:creationId xmlns:a16="http://schemas.microsoft.com/office/drawing/2014/main" id="{A789BCBB-1263-4462-93A2-0B5EB22A5D38}"/>
              </a:ext>
            </a:extLst>
          </p:cNvPr>
          <p:cNvSpPr>
            <a:spLocks noChangeArrowheads="1"/>
          </p:cNvSpPr>
          <p:nvPr/>
        </p:nvSpPr>
        <p:spPr bwMode="auto">
          <a:xfrm>
            <a:off x="5791200" y="3048000"/>
            <a:ext cx="609600" cy="1600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27653" name="AutoShape 5">
            <a:extLst>
              <a:ext uri="{FF2B5EF4-FFF2-40B4-BE49-F238E27FC236}">
                <a16:creationId xmlns:a16="http://schemas.microsoft.com/office/drawing/2014/main" id="{E1C7F71E-CF7C-4B36-9FBD-2B3B2880CBB7}"/>
              </a:ext>
            </a:extLst>
          </p:cNvPr>
          <p:cNvSpPr>
            <a:spLocks noChangeArrowheads="1"/>
          </p:cNvSpPr>
          <p:nvPr/>
        </p:nvSpPr>
        <p:spPr bwMode="auto">
          <a:xfrm rot="-2885508">
            <a:off x="5568157" y="4109243"/>
            <a:ext cx="349250" cy="512763"/>
          </a:xfrm>
          <a:prstGeom prst="flowChartCollat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a:latin typeface="Open Sans" panose="020B0606030504020204"/>
            </a:endParaRPr>
          </a:p>
        </p:txBody>
      </p:sp>
      <p:sp>
        <p:nvSpPr>
          <p:cNvPr id="27654" name="AutoShape 6">
            <a:extLst>
              <a:ext uri="{FF2B5EF4-FFF2-40B4-BE49-F238E27FC236}">
                <a16:creationId xmlns:a16="http://schemas.microsoft.com/office/drawing/2014/main" id="{808E44BF-2702-4136-ACC2-3093C838D5BC}"/>
              </a:ext>
            </a:extLst>
          </p:cNvPr>
          <p:cNvSpPr>
            <a:spLocks noChangeArrowheads="1"/>
          </p:cNvSpPr>
          <p:nvPr/>
        </p:nvSpPr>
        <p:spPr bwMode="auto">
          <a:xfrm>
            <a:off x="5638800" y="4191000"/>
            <a:ext cx="304800" cy="3048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a:latin typeface="Open Sans" panose="020B0606030504020204"/>
            </a:endParaRPr>
          </a:p>
        </p:txBody>
      </p:sp>
      <p:sp>
        <p:nvSpPr>
          <p:cNvPr id="27655" name="Line 7">
            <a:extLst>
              <a:ext uri="{FF2B5EF4-FFF2-40B4-BE49-F238E27FC236}">
                <a16:creationId xmlns:a16="http://schemas.microsoft.com/office/drawing/2014/main" id="{14268AEE-D7EF-4BEC-A621-ADF2AD271771}"/>
              </a:ext>
            </a:extLst>
          </p:cNvPr>
          <p:cNvSpPr>
            <a:spLocks noChangeShapeType="1"/>
          </p:cNvSpPr>
          <p:nvPr/>
        </p:nvSpPr>
        <p:spPr bwMode="auto">
          <a:xfrm flipH="1">
            <a:off x="6172200" y="2743200"/>
            <a:ext cx="1524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a:latin typeface="Open Sans" panose="020B0606030504020204"/>
            </a:endParaRPr>
          </a:p>
        </p:txBody>
      </p:sp>
      <p:sp>
        <p:nvSpPr>
          <p:cNvPr id="27656" name="Line 8">
            <a:extLst>
              <a:ext uri="{FF2B5EF4-FFF2-40B4-BE49-F238E27FC236}">
                <a16:creationId xmlns:a16="http://schemas.microsoft.com/office/drawing/2014/main" id="{A3676984-09F6-4F13-9C42-CC8B16ABAEF8}"/>
              </a:ext>
            </a:extLst>
          </p:cNvPr>
          <p:cNvSpPr>
            <a:spLocks noChangeShapeType="1"/>
          </p:cNvSpPr>
          <p:nvPr/>
        </p:nvSpPr>
        <p:spPr bwMode="auto">
          <a:xfrm flipH="1" flipV="1">
            <a:off x="8572500" y="5761068"/>
            <a:ext cx="304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a:latin typeface="Open Sans" panose="020B0606030504020204"/>
            </a:endParaRPr>
          </a:p>
        </p:txBody>
      </p:sp>
      <p:sp>
        <p:nvSpPr>
          <p:cNvPr id="27657" name="Text Box 9">
            <a:extLst>
              <a:ext uri="{FF2B5EF4-FFF2-40B4-BE49-F238E27FC236}">
                <a16:creationId xmlns:a16="http://schemas.microsoft.com/office/drawing/2014/main" id="{C3EDA148-5DC5-4B27-BEBE-1D5B396A8A00}"/>
              </a:ext>
            </a:extLst>
          </p:cNvPr>
          <p:cNvSpPr txBox="1">
            <a:spLocks noChangeArrowheads="1"/>
          </p:cNvSpPr>
          <p:nvPr/>
        </p:nvSpPr>
        <p:spPr bwMode="auto">
          <a:xfrm>
            <a:off x="8420100" y="5913468"/>
            <a:ext cx="1600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27658" name="Text Box 10">
            <a:extLst>
              <a:ext uri="{FF2B5EF4-FFF2-40B4-BE49-F238E27FC236}">
                <a16:creationId xmlns:a16="http://schemas.microsoft.com/office/drawing/2014/main" id="{BB61C4A7-EEF3-468C-8B0E-37BE0899C3AC}"/>
              </a:ext>
            </a:extLst>
          </p:cNvPr>
          <p:cNvSpPr txBox="1">
            <a:spLocks noChangeArrowheads="1"/>
          </p:cNvSpPr>
          <p:nvPr/>
        </p:nvSpPr>
        <p:spPr bwMode="auto">
          <a:xfrm>
            <a:off x="3581400" y="1592858"/>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27659" name="Text Box 11">
            <a:extLst>
              <a:ext uri="{FF2B5EF4-FFF2-40B4-BE49-F238E27FC236}">
                <a16:creationId xmlns:a16="http://schemas.microsoft.com/office/drawing/2014/main" id="{79BC47C6-2802-4024-BBF4-81DDBFC034F8}"/>
              </a:ext>
            </a:extLst>
          </p:cNvPr>
          <p:cNvSpPr txBox="1">
            <a:spLocks noChangeArrowheads="1"/>
          </p:cNvSpPr>
          <p:nvPr/>
        </p:nvSpPr>
        <p:spPr bwMode="auto">
          <a:xfrm>
            <a:off x="8374039" y="1940875"/>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27660" name="Text Box 12">
            <a:extLst>
              <a:ext uri="{FF2B5EF4-FFF2-40B4-BE49-F238E27FC236}">
                <a16:creationId xmlns:a16="http://schemas.microsoft.com/office/drawing/2014/main" id="{47C2DDCE-CA99-4253-93CD-7BE8DD050D3B}"/>
              </a:ext>
            </a:extLst>
          </p:cNvPr>
          <p:cNvSpPr txBox="1">
            <a:spLocks noChangeArrowheads="1"/>
          </p:cNvSpPr>
          <p:nvPr/>
        </p:nvSpPr>
        <p:spPr bwMode="auto">
          <a:xfrm>
            <a:off x="3352800" y="2362200"/>
            <a:ext cx="16764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Superior Vena Cava</a:t>
            </a:r>
          </a:p>
        </p:txBody>
      </p:sp>
      <p:sp>
        <p:nvSpPr>
          <p:cNvPr id="27661" name="Text Box 13">
            <a:extLst>
              <a:ext uri="{FF2B5EF4-FFF2-40B4-BE49-F238E27FC236}">
                <a16:creationId xmlns:a16="http://schemas.microsoft.com/office/drawing/2014/main" id="{BA8D8359-A1D5-49E6-8754-2B14B088FA76}"/>
              </a:ext>
            </a:extLst>
          </p:cNvPr>
          <p:cNvSpPr txBox="1">
            <a:spLocks noChangeArrowheads="1"/>
          </p:cNvSpPr>
          <p:nvPr/>
        </p:nvSpPr>
        <p:spPr bwMode="auto">
          <a:xfrm>
            <a:off x="3581400" y="5181600"/>
            <a:ext cx="1828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Inferior Vena Cava</a:t>
            </a:r>
          </a:p>
        </p:txBody>
      </p:sp>
      <p:sp>
        <p:nvSpPr>
          <p:cNvPr id="27662" name="Line 14">
            <a:extLst>
              <a:ext uri="{FF2B5EF4-FFF2-40B4-BE49-F238E27FC236}">
                <a16:creationId xmlns:a16="http://schemas.microsoft.com/office/drawing/2014/main" id="{7E0F5204-282A-4197-8394-2D9FB45FFD2E}"/>
              </a:ext>
            </a:extLst>
          </p:cNvPr>
          <p:cNvSpPr>
            <a:spLocks noChangeShapeType="1"/>
          </p:cNvSpPr>
          <p:nvPr/>
        </p:nvSpPr>
        <p:spPr bwMode="auto">
          <a:xfrm flipV="1">
            <a:off x="4876800" y="2286000"/>
            <a:ext cx="6858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a:latin typeface="Open Sans" panose="020B0606030504020204"/>
            </a:endParaRPr>
          </a:p>
        </p:txBody>
      </p:sp>
      <p:sp>
        <p:nvSpPr>
          <p:cNvPr id="27663" name="Line 15">
            <a:extLst>
              <a:ext uri="{FF2B5EF4-FFF2-40B4-BE49-F238E27FC236}">
                <a16:creationId xmlns:a16="http://schemas.microsoft.com/office/drawing/2014/main" id="{DBD0D506-81A0-4C0A-A334-327B0F379DD1}"/>
              </a:ext>
            </a:extLst>
          </p:cNvPr>
          <p:cNvSpPr>
            <a:spLocks noChangeShapeType="1"/>
          </p:cNvSpPr>
          <p:nvPr/>
        </p:nvSpPr>
        <p:spPr bwMode="auto">
          <a:xfrm flipV="1">
            <a:off x="4572000" y="4876800"/>
            <a:ext cx="3810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a:latin typeface="Open Sans" panose="020B0606030504020204"/>
            </a:endParaRPr>
          </a:p>
        </p:txBody>
      </p:sp>
      <p:sp>
        <p:nvSpPr>
          <p:cNvPr id="27664" name="Text Box 17">
            <a:extLst>
              <a:ext uri="{FF2B5EF4-FFF2-40B4-BE49-F238E27FC236}">
                <a16:creationId xmlns:a16="http://schemas.microsoft.com/office/drawing/2014/main" id="{E48DF571-4CCA-4815-A71B-B24BF628C29B}"/>
              </a:ext>
            </a:extLst>
          </p:cNvPr>
          <p:cNvSpPr txBox="1">
            <a:spLocks noChangeArrowheads="1"/>
          </p:cNvSpPr>
          <p:nvPr/>
        </p:nvSpPr>
        <p:spPr bwMode="auto">
          <a:xfrm>
            <a:off x="6705600" y="6096000"/>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27665" name="Line 18">
            <a:extLst>
              <a:ext uri="{FF2B5EF4-FFF2-40B4-BE49-F238E27FC236}">
                <a16:creationId xmlns:a16="http://schemas.microsoft.com/office/drawing/2014/main" id="{6A0ECFA1-C92C-4261-AC22-725999C7CA50}"/>
              </a:ext>
            </a:extLst>
          </p:cNvPr>
          <p:cNvSpPr>
            <a:spLocks noChangeShapeType="1"/>
          </p:cNvSpPr>
          <p:nvPr/>
        </p:nvSpPr>
        <p:spPr bwMode="auto">
          <a:xfrm flipH="1" flipV="1">
            <a:off x="7086600" y="4648200"/>
            <a:ext cx="685800" cy="1600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a:latin typeface="Open Sans" panose="020B0606030504020204"/>
            </a:endParaRPr>
          </a:p>
        </p:txBody>
      </p:sp>
      <p:sp>
        <p:nvSpPr>
          <p:cNvPr id="27666" name="Text Box 19">
            <a:extLst>
              <a:ext uri="{FF2B5EF4-FFF2-40B4-BE49-F238E27FC236}">
                <a16:creationId xmlns:a16="http://schemas.microsoft.com/office/drawing/2014/main" id="{F24A33D3-CD9F-4E0D-87D2-816C94A0B935}"/>
              </a:ext>
            </a:extLst>
          </p:cNvPr>
          <p:cNvSpPr txBox="1">
            <a:spLocks noChangeArrowheads="1"/>
          </p:cNvSpPr>
          <p:nvPr/>
        </p:nvSpPr>
        <p:spPr bwMode="auto">
          <a:xfrm>
            <a:off x="7543800" y="259080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LA</a:t>
            </a:r>
            <a:endParaRPr lang="en-US" altLang="en-US" sz="2000" b="1">
              <a:solidFill>
                <a:schemeClr val="accent1"/>
              </a:solidFill>
              <a:latin typeface="Open Sans" panose="020B0606030504020204"/>
            </a:endParaRPr>
          </a:p>
        </p:txBody>
      </p:sp>
      <p:sp>
        <p:nvSpPr>
          <p:cNvPr id="27667" name="Text Box 20">
            <a:extLst>
              <a:ext uri="{FF2B5EF4-FFF2-40B4-BE49-F238E27FC236}">
                <a16:creationId xmlns:a16="http://schemas.microsoft.com/office/drawing/2014/main" id="{F0883893-5EC1-4306-861E-1087A633B1D2}"/>
              </a:ext>
            </a:extLst>
          </p:cNvPr>
          <p:cNvSpPr txBox="1">
            <a:spLocks noChangeArrowheads="1"/>
          </p:cNvSpPr>
          <p:nvPr/>
        </p:nvSpPr>
        <p:spPr bwMode="auto">
          <a:xfrm>
            <a:off x="5165678" y="3121945"/>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dirty="0">
                <a:solidFill>
                  <a:srgbClr val="2A55AB"/>
                </a:solidFill>
                <a:latin typeface="Open Sans" panose="020B0606030504020204"/>
              </a:rPr>
              <a:t>RA</a:t>
            </a:r>
            <a:endParaRPr lang="en-US" altLang="en-US" sz="2000" b="1" dirty="0">
              <a:solidFill>
                <a:schemeClr val="accent1"/>
              </a:solidFill>
              <a:latin typeface="Open Sans" panose="020B0606030504020204"/>
            </a:endParaRPr>
          </a:p>
        </p:txBody>
      </p:sp>
      <p:sp>
        <p:nvSpPr>
          <p:cNvPr id="27668" name="Text Box 21">
            <a:extLst>
              <a:ext uri="{FF2B5EF4-FFF2-40B4-BE49-F238E27FC236}">
                <a16:creationId xmlns:a16="http://schemas.microsoft.com/office/drawing/2014/main" id="{D79A6433-9546-4E4C-BCF8-D033004E6F8F}"/>
              </a:ext>
            </a:extLst>
          </p:cNvPr>
          <p:cNvSpPr txBox="1">
            <a:spLocks noChangeArrowheads="1"/>
          </p:cNvSpPr>
          <p:nvPr/>
        </p:nvSpPr>
        <p:spPr bwMode="auto">
          <a:xfrm>
            <a:off x="6324600" y="495300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RV</a:t>
            </a:r>
            <a:endParaRPr lang="en-US" altLang="en-US" sz="2000" b="1">
              <a:solidFill>
                <a:schemeClr val="accent1"/>
              </a:solidFill>
              <a:latin typeface="Open Sans" panose="020B0606030504020204"/>
            </a:endParaRPr>
          </a:p>
        </p:txBody>
      </p:sp>
      <p:sp>
        <p:nvSpPr>
          <p:cNvPr id="27669" name="Text Box 22">
            <a:extLst>
              <a:ext uri="{FF2B5EF4-FFF2-40B4-BE49-F238E27FC236}">
                <a16:creationId xmlns:a16="http://schemas.microsoft.com/office/drawing/2014/main" id="{EAF6F0DD-C9B5-416E-BB00-E465D8B3D497}"/>
              </a:ext>
            </a:extLst>
          </p:cNvPr>
          <p:cNvSpPr txBox="1">
            <a:spLocks noChangeArrowheads="1"/>
          </p:cNvSpPr>
          <p:nvPr/>
        </p:nvSpPr>
        <p:spPr bwMode="auto">
          <a:xfrm>
            <a:off x="7543800" y="480060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LV</a:t>
            </a:r>
            <a:endParaRPr lang="en-US" altLang="en-US" sz="2000" b="1">
              <a:solidFill>
                <a:schemeClr val="accent1"/>
              </a:solidFill>
              <a:latin typeface="Open Sans" panose="020B0606030504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63FF742-32D8-46B8-92DC-B131769A8403}"/>
              </a:ext>
            </a:extLst>
          </p:cNvPr>
          <p:cNvSpPr>
            <a:spLocks noGrp="1" noChangeArrowheads="1"/>
          </p:cNvSpPr>
          <p:nvPr>
            <p:ph type="title"/>
          </p:nvPr>
        </p:nvSpPr>
        <p:spPr/>
        <p:txBody>
          <a:bodyPr/>
          <a:lstStyle/>
          <a:p>
            <a:pPr fontAlgn="auto">
              <a:spcAft>
                <a:spcPts val="0"/>
              </a:spcAft>
              <a:defRPr/>
            </a:pPr>
            <a:r>
              <a:rPr lang="en-US" altLang="en-US" dirty="0"/>
              <a:t>Step 4:  Draw Tricuspid Valve</a:t>
            </a:r>
          </a:p>
        </p:txBody>
      </p:sp>
      <p:pic>
        <p:nvPicPr>
          <p:cNvPr id="28675" name="Picture 3" descr="Rt Heart-3.TIF                                                 0003B760Henrietta HD                   B7C76B29:">
            <a:extLst>
              <a:ext uri="{FF2B5EF4-FFF2-40B4-BE49-F238E27FC236}">
                <a16:creationId xmlns:a16="http://schemas.microsoft.com/office/drawing/2014/main" id="{0574713B-30AB-40A5-BED9-8AF206E81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09" t="21481" r="5989" b="15843"/>
          <a:stretch>
            <a:fillRect/>
          </a:stretch>
        </p:blipFill>
        <p:spPr bwMode="auto">
          <a:xfrm>
            <a:off x="3276600" y="1635443"/>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D42130DC-BA9E-40D3-B9D6-432575387134}"/>
              </a:ext>
            </a:extLst>
          </p:cNvPr>
          <p:cNvSpPr txBox="1">
            <a:spLocks noChangeArrowheads="1"/>
          </p:cNvSpPr>
          <p:nvPr/>
        </p:nvSpPr>
        <p:spPr bwMode="auto">
          <a:xfrm>
            <a:off x="3429000" y="2203102"/>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28677" name="Text Box 5">
            <a:extLst>
              <a:ext uri="{FF2B5EF4-FFF2-40B4-BE49-F238E27FC236}">
                <a16:creationId xmlns:a16="http://schemas.microsoft.com/office/drawing/2014/main" id="{73980F8D-47A4-4C3C-922E-680E15FF7D08}"/>
              </a:ext>
            </a:extLst>
          </p:cNvPr>
          <p:cNvSpPr txBox="1">
            <a:spLocks noChangeArrowheads="1"/>
          </p:cNvSpPr>
          <p:nvPr/>
        </p:nvSpPr>
        <p:spPr bwMode="auto">
          <a:xfrm>
            <a:off x="3962400" y="1522964"/>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sz="2800" dirty="0">
              <a:latin typeface="Open Sans" panose="020B0606030504020204"/>
            </a:endParaRPr>
          </a:p>
        </p:txBody>
      </p:sp>
      <p:sp>
        <p:nvSpPr>
          <p:cNvPr id="28678" name="Text Box 6">
            <a:extLst>
              <a:ext uri="{FF2B5EF4-FFF2-40B4-BE49-F238E27FC236}">
                <a16:creationId xmlns:a16="http://schemas.microsoft.com/office/drawing/2014/main" id="{3E321C7C-9C15-4BAA-B539-7CD3576236D6}"/>
              </a:ext>
            </a:extLst>
          </p:cNvPr>
          <p:cNvSpPr txBox="1">
            <a:spLocks noChangeArrowheads="1"/>
          </p:cNvSpPr>
          <p:nvPr/>
        </p:nvSpPr>
        <p:spPr bwMode="auto">
          <a:xfrm>
            <a:off x="7772400" y="1670223"/>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28679" name="Text Box 7">
            <a:extLst>
              <a:ext uri="{FF2B5EF4-FFF2-40B4-BE49-F238E27FC236}">
                <a16:creationId xmlns:a16="http://schemas.microsoft.com/office/drawing/2014/main" id="{7009DB49-996C-4E4C-9235-97E2C9383D6C}"/>
              </a:ext>
            </a:extLst>
          </p:cNvPr>
          <p:cNvSpPr txBox="1">
            <a:spLocks noChangeArrowheads="1"/>
          </p:cNvSpPr>
          <p:nvPr/>
        </p:nvSpPr>
        <p:spPr bwMode="auto">
          <a:xfrm>
            <a:off x="3543300" y="5087590"/>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28680" name="Line 8">
            <a:extLst>
              <a:ext uri="{FF2B5EF4-FFF2-40B4-BE49-F238E27FC236}">
                <a16:creationId xmlns:a16="http://schemas.microsoft.com/office/drawing/2014/main" id="{D78DEA59-854B-48B2-9928-A3FF3EB0CD39}"/>
              </a:ext>
            </a:extLst>
          </p:cNvPr>
          <p:cNvSpPr>
            <a:spLocks noChangeShapeType="1"/>
          </p:cNvSpPr>
          <p:nvPr/>
        </p:nvSpPr>
        <p:spPr bwMode="auto">
          <a:xfrm flipV="1">
            <a:off x="4686300" y="4789488"/>
            <a:ext cx="3810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9">
            <a:extLst>
              <a:ext uri="{FF2B5EF4-FFF2-40B4-BE49-F238E27FC236}">
                <a16:creationId xmlns:a16="http://schemas.microsoft.com/office/drawing/2014/main" id="{849C8978-D67B-4682-9AD2-96A203D1A140}"/>
              </a:ext>
            </a:extLst>
          </p:cNvPr>
          <p:cNvSpPr>
            <a:spLocks noChangeShapeType="1"/>
          </p:cNvSpPr>
          <p:nvPr/>
        </p:nvSpPr>
        <p:spPr bwMode="auto">
          <a:xfrm flipV="1">
            <a:off x="4876800" y="2286000"/>
            <a:ext cx="6858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Text Box 10">
            <a:extLst>
              <a:ext uri="{FF2B5EF4-FFF2-40B4-BE49-F238E27FC236}">
                <a16:creationId xmlns:a16="http://schemas.microsoft.com/office/drawing/2014/main" id="{5BE84740-BFCB-4FF7-9AD0-8449294D60FB}"/>
              </a:ext>
            </a:extLst>
          </p:cNvPr>
          <p:cNvSpPr txBox="1">
            <a:spLocks noChangeArrowheads="1"/>
          </p:cNvSpPr>
          <p:nvPr/>
        </p:nvSpPr>
        <p:spPr bwMode="auto">
          <a:xfrm>
            <a:off x="8458200" y="5940763"/>
            <a:ext cx="1600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28683" name="Text Box 11">
            <a:extLst>
              <a:ext uri="{FF2B5EF4-FFF2-40B4-BE49-F238E27FC236}">
                <a16:creationId xmlns:a16="http://schemas.microsoft.com/office/drawing/2014/main" id="{4B0BD71C-2838-46FE-A4AC-834E20E8CBDE}"/>
              </a:ext>
            </a:extLst>
          </p:cNvPr>
          <p:cNvSpPr txBox="1">
            <a:spLocks noChangeArrowheads="1"/>
          </p:cNvSpPr>
          <p:nvPr/>
        </p:nvSpPr>
        <p:spPr bwMode="auto">
          <a:xfrm>
            <a:off x="6705600" y="6096000"/>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28684" name="Line 12">
            <a:extLst>
              <a:ext uri="{FF2B5EF4-FFF2-40B4-BE49-F238E27FC236}">
                <a16:creationId xmlns:a16="http://schemas.microsoft.com/office/drawing/2014/main" id="{EA3E053A-AC13-4336-9F77-1F5ACF087E5E}"/>
              </a:ext>
            </a:extLst>
          </p:cNvPr>
          <p:cNvSpPr>
            <a:spLocks noChangeShapeType="1"/>
          </p:cNvSpPr>
          <p:nvPr/>
        </p:nvSpPr>
        <p:spPr bwMode="auto">
          <a:xfrm flipH="1" flipV="1">
            <a:off x="8610600" y="5788363"/>
            <a:ext cx="304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Line 13">
            <a:extLst>
              <a:ext uri="{FF2B5EF4-FFF2-40B4-BE49-F238E27FC236}">
                <a16:creationId xmlns:a16="http://schemas.microsoft.com/office/drawing/2014/main" id="{FE6740D5-29FE-4C7B-9B6D-CF66F4836EF1}"/>
              </a:ext>
            </a:extLst>
          </p:cNvPr>
          <p:cNvSpPr>
            <a:spLocks noChangeShapeType="1"/>
          </p:cNvSpPr>
          <p:nvPr/>
        </p:nvSpPr>
        <p:spPr bwMode="auto">
          <a:xfrm flipH="1" flipV="1">
            <a:off x="7086600" y="4648200"/>
            <a:ext cx="685800" cy="1600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Text Box 14">
            <a:extLst>
              <a:ext uri="{FF2B5EF4-FFF2-40B4-BE49-F238E27FC236}">
                <a16:creationId xmlns:a16="http://schemas.microsoft.com/office/drawing/2014/main" id="{289E4D9A-6CC6-48F1-BD10-7EF08B6B05DD}"/>
              </a:ext>
            </a:extLst>
          </p:cNvPr>
          <p:cNvSpPr txBox="1">
            <a:spLocks noChangeArrowheads="1"/>
          </p:cNvSpPr>
          <p:nvPr/>
        </p:nvSpPr>
        <p:spPr bwMode="auto">
          <a:xfrm>
            <a:off x="3276600" y="3650902"/>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Tricuspid Valve</a:t>
            </a:r>
            <a:endParaRPr lang="en-US" altLang="en-US" sz="2600" b="1" dirty="0">
              <a:latin typeface="Open Sans" panose="020B0606030504020204"/>
            </a:endParaRPr>
          </a:p>
        </p:txBody>
      </p:sp>
      <p:sp>
        <p:nvSpPr>
          <p:cNvPr id="28687" name="Line 15">
            <a:extLst>
              <a:ext uri="{FF2B5EF4-FFF2-40B4-BE49-F238E27FC236}">
                <a16:creationId xmlns:a16="http://schemas.microsoft.com/office/drawing/2014/main" id="{AD94162F-D55A-4D3F-B5C1-A987DF0F96D9}"/>
              </a:ext>
            </a:extLst>
          </p:cNvPr>
          <p:cNvSpPr>
            <a:spLocks noChangeShapeType="1"/>
          </p:cNvSpPr>
          <p:nvPr/>
        </p:nvSpPr>
        <p:spPr bwMode="auto">
          <a:xfrm flipV="1">
            <a:off x="4572000" y="3810000"/>
            <a:ext cx="13716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Line 16">
            <a:extLst>
              <a:ext uri="{FF2B5EF4-FFF2-40B4-BE49-F238E27FC236}">
                <a16:creationId xmlns:a16="http://schemas.microsoft.com/office/drawing/2014/main" id="{20EE3F09-A791-44D9-8A06-CBADA9F80292}"/>
              </a:ext>
            </a:extLst>
          </p:cNvPr>
          <p:cNvSpPr>
            <a:spLocks noChangeShapeType="1"/>
          </p:cNvSpPr>
          <p:nvPr/>
        </p:nvSpPr>
        <p:spPr bwMode="auto">
          <a:xfrm>
            <a:off x="5562600" y="3962400"/>
            <a:ext cx="2286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Text Box 17">
            <a:extLst>
              <a:ext uri="{FF2B5EF4-FFF2-40B4-BE49-F238E27FC236}">
                <a16:creationId xmlns:a16="http://schemas.microsoft.com/office/drawing/2014/main" id="{CB8A8B15-0C39-480E-9394-C9008BD2E2F8}"/>
              </a:ext>
            </a:extLst>
          </p:cNvPr>
          <p:cNvSpPr txBox="1">
            <a:spLocks noChangeArrowheads="1"/>
          </p:cNvSpPr>
          <p:nvPr/>
        </p:nvSpPr>
        <p:spPr bwMode="auto">
          <a:xfrm>
            <a:off x="7543800" y="4800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28690" name="Text Box 18">
            <a:extLst>
              <a:ext uri="{FF2B5EF4-FFF2-40B4-BE49-F238E27FC236}">
                <a16:creationId xmlns:a16="http://schemas.microsoft.com/office/drawing/2014/main" id="{C1F49700-8A11-4A0B-8768-E4303ADD2BBD}"/>
              </a:ext>
            </a:extLst>
          </p:cNvPr>
          <p:cNvSpPr txBox="1">
            <a:spLocks noChangeArrowheads="1"/>
          </p:cNvSpPr>
          <p:nvPr/>
        </p:nvSpPr>
        <p:spPr bwMode="auto">
          <a:xfrm>
            <a:off x="6400800" y="50292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28691" name="Text Box 19">
            <a:extLst>
              <a:ext uri="{FF2B5EF4-FFF2-40B4-BE49-F238E27FC236}">
                <a16:creationId xmlns:a16="http://schemas.microsoft.com/office/drawing/2014/main" id="{8AD66EBF-5156-4E82-8BEC-A1407D1303BD}"/>
              </a:ext>
            </a:extLst>
          </p:cNvPr>
          <p:cNvSpPr txBox="1">
            <a:spLocks noChangeArrowheads="1"/>
          </p:cNvSpPr>
          <p:nvPr/>
        </p:nvSpPr>
        <p:spPr bwMode="auto">
          <a:xfrm>
            <a:off x="5334000" y="2895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p>
        </p:txBody>
      </p:sp>
      <p:sp>
        <p:nvSpPr>
          <p:cNvPr id="28692" name="Text Box 20">
            <a:extLst>
              <a:ext uri="{FF2B5EF4-FFF2-40B4-BE49-F238E27FC236}">
                <a16:creationId xmlns:a16="http://schemas.microsoft.com/office/drawing/2014/main" id="{B9ACBDA6-6ABE-44E6-876C-932436B44405}"/>
              </a:ext>
            </a:extLst>
          </p:cNvPr>
          <p:cNvSpPr txBox="1">
            <a:spLocks noChangeArrowheads="1"/>
          </p:cNvSpPr>
          <p:nvPr/>
        </p:nvSpPr>
        <p:spPr bwMode="auto">
          <a:xfrm>
            <a:off x="7543800" y="2514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A915A75-3A2F-4B00-B4B0-A424A3CB1FD9}"/>
              </a:ext>
            </a:extLst>
          </p:cNvPr>
          <p:cNvSpPr>
            <a:spLocks noGrp="1" noChangeArrowheads="1"/>
          </p:cNvSpPr>
          <p:nvPr>
            <p:ph type="title"/>
          </p:nvPr>
        </p:nvSpPr>
        <p:spPr/>
        <p:txBody>
          <a:bodyPr/>
          <a:lstStyle/>
          <a:p>
            <a:pPr fontAlgn="auto">
              <a:spcAft>
                <a:spcPts val="0"/>
              </a:spcAft>
              <a:defRPr/>
            </a:pPr>
            <a:r>
              <a:rPr lang="en-US" altLang="en-US" dirty="0"/>
              <a:t>Step 5:  Draw Pulmonary Artery</a:t>
            </a:r>
          </a:p>
        </p:txBody>
      </p:sp>
      <p:pic>
        <p:nvPicPr>
          <p:cNvPr id="29699" name="Picture 4" descr="Rt Heart-4.TIF                                                 0003B760Henrietta HD                   B7C76B29:">
            <a:extLst>
              <a:ext uri="{FF2B5EF4-FFF2-40B4-BE49-F238E27FC236}">
                <a16:creationId xmlns:a16="http://schemas.microsoft.com/office/drawing/2014/main" id="{393EAC19-B101-4B7E-A549-1E96722BF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1" t="12260" r="697" b="18249"/>
          <a:stretch/>
        </p:blipFill>
        <p:spPr bwMode="auto">
          <a:xfrm>
            <a:off x="3318681" y="1554708"/>
            <a:ext cx="7010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Oval 5">
            <a:extLst>
              <a:ext uri="{FF2B5EF4-FFF2-40B4-BE49-F238E27FC236}">
                <a16:creationId xmlns:a16="http://schemas.microsoft.com/office/drawing/2014/main" id="{8484859A-D6D0-490E-AEF2-3986C699687F}"/>
              </a:ext>
            </a:extLst>
          </p:cNvPr>
          <p:cNvSpPr>
            <a:spLocks noChangeArrowheads="1"/>
          </p:cNvSpPr>
          <p:nvPr/>
        </p:nvSpPr>
        <p:spPr bwMode="auto">
          <a:xfrm rot="1188248">
            <a:off x="6290481" y="3383508"/>
            <a:ext cx="457200" cy="2952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Open Sans" panose="020B0606030504020204"/>
            </a:endParaRPr>
          </a:p>
        </p:txBody>
      </p:sp>
      <p:sp>
        <p:nvSpPr>
          <p:cNvPr id="29701" name="Text Box 6">
            <a:extLst>
              <a:ext uri="{FF2B5EF4-FFF2-40B4-BE49-F238E27FC236}">
                <a16:creationId xmlns:a16="http://schemas.microsoft.com/office/drawing/2014/main" id="{A886B517-F06C-407F-85CF-5D00F87FE784}"/>
              </a:ext>
            </a:extLst>
          </p:cNvPr>
          <p:cNvSpPr txBox="1">
            <a:spLocks noChangeArrowheads="1"/>
          </p:cNvSpPr>
          <p:nvPr/>
        </p:nvSpPr>
        <p:spPr bwMode="auto">
          <a:xfrm>
            <a:off x="4061347" y="1450915"/>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sz="2800" dirty="0">
              <a:latin typeface="Open Sans" panose="020B0606030504020204"/>
            </a:endParaRPr>
          </a:p>
        </p:txBody>
      </p:sp>
      <p:sp>
        <p:nvSpPr>
          <p:cNvPr id="29702" name="Text Box 7">
            <a:extLst>
              <a:ext uri="{FF2B5EF4-FFF2-40B4-BE49-F238E27FC236}">
                <a16:creationId xmlns:a16="http://schemas.microsoft.com/office/drawing/2014/main" id="{E8F7154B-A2B1-40BD-8D4C-D4EE031F4D29}"/>
              </a:ext>
            </a:extLst>
          </p:cNvPr>
          <p:cNvSpPr txBox="1">
            <a:spLocks noChangeArrowheads="1"/>
          </p:cNvSpPr>
          <p:nvPr/>
        </p:nvSpPr>
        <p:spPr bwMode="auto">
          <a:xfrm>
            <a:off x="7471581" y="1496298"/>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29703" name="Text Box 8">
            <a:extLst>
              <a:ext uri="{FF2B5EF4-FFF2-40B4-BE49-F238E27FC236}">
                <a16:creationId xmlns:a16="http://schemas.microsoft.com/office/drawing/2014/main" id="{4F54EB6C-86AC-440D-B204-ED35B0260E6C}"/>
              </a:ext>
            </a:extLst>
          </p:cNvPr>
          <p:cNvSpPr txBox="1">
            <a:spLocks noChangeArrowheads="1"/>
          </p:cNvSpPr>
          <p:nvPr/>
        </p:nvSpPr>
        <p:spPr bwMode="auto">
          <a:xfrm>
            <a:off x="3318681" y="2088108"/>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29704" name="Text Box 9">
            <a:extLst>
              <a:ext uri="{FF2B5EF4-FFF2-40B4-BE49-F238E27FC236}">
                <a16:creationId xmlns:a16="http://schemas.microsoft.com/office/drawing/2014/main" id="{307A6A3F-7534-4909-BBA6-4F4B2AFEEC0D}"/>
              </a:ext>
            </a:extLst>
          </p:cNvPr>
          <p:cNvSpPr txBox="1">
            <a:spLocks noChangeArrowheads="1"/>
          </p:cNvSpPr>
          <p:nvPr/>
        </p:nvSpPr>
        <p:spPr bwMode="auto">
          <a:xfrm>
            <a:off x="3242481" y="3459708"/>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Tricuspid Valve</a:t>
            </a:r>
            <a:endParaRPr lang="en-US" altLang="en-US" sz="2600" dirty="0">
              <a:latin typeface="Open Sans" panose="020B0606030504020204"/>
            </a:endParaRPr>
          </a:p>
        </p:txBody>
      </p:sp>
      <p:sp>
        <p:nvSpPr>
          <p:cNvPr id="29705" name="Text Box 10">
            <a:extLst>
              <a:ext uri="{FF2B5EF4-FFF2-40B4-BE49-F238E27FC236}">
                <a16:creationId xmlns:a16="http://schemas.microsoft.com/office/drawing/2014/main" id="{6FB50354-A7A8-456D-9400-F8D5DF4A292D}"/>
              </a:ext>
            </a:extLst>
          </p:cNvPr>
          <p:cNvSpPr txBox="1">
            <a:spLocks noChangeArrowheads="1"/>
          </p:cNvSpPr>
          <p:nvPr/>
        </p:nvSpPr>
        <p:spPr bwMode="auto">
          <a:xfrm>
            <a:off x="3242481" y="4983708"/>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29706" name="Text Box 12">
            <a:extLst>
              <a:ext uri="{FF2B5EF4-FFF2-40B4-BE49-F238E27FC236}">
                <a16:creationId xmlns:a16="http://schemas.microsoft.com/office/drawing/2014/main" id="{3640A111-120F-4A6A-9ED4-F224A42E9A03}"/>
              </a:ext>
            </a:extLst>
          </p:cNvPr>
          <p:cNvSpPr txBox="1">
            <a:spLocks noChangeArrowheads="1"/>
          </p:cNvSpPr>
          <p:nvPr/>
        </p:nvSpPr>
        <p:spPr bwMode="auto">
          <a:xfrm>
            <a:off x="6747681" y="6140996"/>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29707" name="Text Box 13">
            <a:extLst>
              <a:ext uri="{FF2B5EF4-FFF2-40B4-BE49-F238E27FC236}">
                <a16:creationId xmlns:a16="http://schemas.microsoft.com/office/drawing/2014/main" id="{7002ABB6-EAC4-4581-9598-557A7D25DD14}"/>
              </a:ext>
            </a:extLst>
          </p:cNvPr>
          <p:cNvSpPr txBox="1">
            <a:spLocks noChangeArrowheads="1"/>
          </p:cNvSpPr>
          <p:nvPr/>
        </p:nvSpPr>
        <p:spPr bwMode="auto">
          <a:xfrm>
            <a:off x="8424081" y="5898108"/>
            <a:ext cx="129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29708" name="Line 14">
            <a:extLst>
              <a:ext uri="{FF2B5EF4-FFF2-40B4-BE49-F238E27FC236}">
                <a16:creationId xmlns:a16="http://schemas.microsoft.com/office/drawing/2014/main" id="{E28CAF7D-3350-48AE-9CAD-A8FA2E472607}"/>
              </a:ext>
            </a:extLst>
          </p:cNvPr>
          <p:cNvSpPr>
            <a:spLocks noChangeShapeType="1"/>
          </p:cNvSpPr>
          <p:nvPr/>
        </p:nvSpPr>
        <p:spPr bwMode="auto">
          <a:xfrm flipV="1">
            <a:off x="4614081" y="5059908"/>
            <a:ext cx="3810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09" name="Line 15">
            <a:extLst>
              <a:ext uri="{FF2B5EF4-FFF2-40B4-BE49-F238E27FC236}">
                <a16:creationId xmlns:a16="http://schemas.microsoft.com/office/drawing/2014/main" id="{82BBA3DA-B641-4CFE-9724-9C374A81C697}"/>
              </a:ext>
            </a:extLst>
          </p:cNvPr>
          <p:cNvSpPr>
            <a:spLocks noChangeShapeType="1"/>
          </p:cNvSpPr>
          <p:nvPr/>
        </p:nvSpPr>
        <p:spPr bwMode="auto">
          <a:xfrm>
            <a:off x="4766481" y="2469108"/>
            <a:ext cx="52885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Open Sans" panose="020B0606030504020204"/>
            </a:endParaRPr>
          </a:p>
        </p:txBody>
      </p:sp>
      <p:sp>
        <p:nvSpPr>
          <p:cNvPr id="29710" name="Line 16">
            <a:extLst>
              <a:ext uri="{FF2B5EF4-FFF2-40B4-BE49-F238E27FC236}">
                <a16:creationId xmlns:a16="http://schemas.microsoft.com/office/drawing/2014/main" id="{CA7131DC-2548-4CD5-BD78-70A83971E354}"/>
              </a:ext>
            </a:extLst>
          </p:cNvPr>
          <p:cNvSpPr>
            <a:spLocks noChangeShapeType="1"/>
          </p:cNvSpPr>
          <p:nvPr/>
        </p:nvSpPr>
        <p:spPr bwMode="auto">
          <a:xfrm>
            <a:off x="4614081" y="3916908"/>
            <a:ext cx="12954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11" name="Line 17">
            <a:extLst>
              <a:ext uri="{FF2B5EF4-FFF2-40B4-BE49-F238E27FC236}">
                <a16:creationId xmlns:a16="http://schemas.microsoft.com/office/drawing/2014/main" id="{D3BCE376-6927-45E9-91EE-944F55A5A507}"/>
              </a:ext>
            </a:extLst>
          </p:cNvPr>
          <p:cNvSpPr>
            <a:spLocks noChangeShapeType="1"/>
          </p:cNvSpPr>
          <p:nvPr/>
        </p:nvSpPr>
        <p:spPr bwMode="auto">
          <a:xfrm>
            <a:off x="5376081" y="3993108"/>
            <a:ext cx="4572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12" name="Text Box 18">
            <a:extLst>
              <a:ext uri="{FF2B5EF4-FFF2-40B4-BE49-F238E27FC236}">
                <a16:creationId xmlns:a16="http://schemas.microsoft.com/office/drawing/2014/main" id="{C3756415-3457-41E3-B739-16837A3E7750}"/>
              </a:ext>
            </a:extLst>
          </p:cNvPr>
          <p:cNvSpPr txBox="1">
            <a:spLocks noChangeArrowheads="1"/>
          </p:cNvSpPr>
          <p:nvPr/>
        </p:nvSpPr>
        <p:spPr bwMode="auto">
          <a:xfrm>
            <a:off x="7433481" y="5136108"/>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29713" name="Text Box 19">
            <a:extLst>
              <a:ext uri="{FF2B5EF4-FFF2-40B4-BE49-F238E27FC236}">
                <a16:creationId xmlns:a16="http://schemas.microsoft.com/office/drawing/2014/main" id="{1C7E1893-D1F2-4258-B824-30273FD204BA}"/>
              </a:ext>
            </a:extLst>
          </p:cNvPr>
          <p:cNvSpPr txBox="1">
            <a:spLocks noChangeArrowheads="1"/>
          </p:cNvSpPr>
          <p:nvPr/>
        </p:nvSpPr>
        <p:spPr bwMode="auto">
          <a:xfrm>
            <a:off x="6366681" y="5212308"/>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29714" name="Text Box 21">
            <a:extLst>
              <a:ext uri="{FF2B5EF4-FFF2-40B4-BE49-F238E27FC236}">
                <a16:creationId xmlns:a16="http://schemas.microsoft.com/office/drawing/2014/main" id="{ED404ED4-D581-45D5-9862-42111203B585}"/>
              </a:ext>
            </a:extLst>
          </p:cNvPr>
          <p:cNvSpPr txBox="1">
            <a:spLocks noChangeArrowheads="1"/>
          </p:cNvSpPr>
          <p:nvPr/>
        </p:nvSpPr>
        <p:spPr bwMode="auto">
          <a:xfrm>
            <a:off x="5376081" y="3307308"/>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p>
        </p:txBody>
      </p:sp>
      <p:sp>
        <p:nvSpPr>
          <p:cNvPr id="29715" name="Text Box 22">
            <a:extLst>
              <a:ext uri="{FF2B5EF4-FFF2-40B4-BE49-F238E27FC236}">
                <a16:creationId xmlns:a16="http://schemas.microsoft.com/office/drawing/2014/main" id="{845BEA0C-D6BD-4C54-9F72-13ACF0B77ABA}"/>
              </a:ext>
            </a:extLst>
          </p:cNvPr>
          <p:cNvSpPr txBox="1">
            <a:spLocks noChangeArrowheads="1"/>
          </p:cNvSpPr>
          <p:nvPr/>
        </p:nvSpPr>
        <p:spPr bwMode="auto">
          <a:xfrm>
            <a:off x="7433481" y="2926308"/>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29716" name="Line 23">
            <a:extLst>
              <a:ext uri="{FF2B5EF4-FFF2-40B4-BE49-F238E27FC236}">
                <a16:creationId xmlns:a16="http://schemas.microsoft.com/office/drawing/2014/main" id="{81303DA5-24AA-407F-97D0-9CC7EAFAB5B4}"/>
              </a:ext>
            </a:extLst>
          </p:cNvPr>
          <p:cNvSpPr>
            <a:spLocks noChangeShapeType="1"/>
          </p:cNvSpPr>
          <p:nvPr/>
        </p:nvSpPr>
        <p:spPr bwMode="auto">
          <a:xfrm flipH="1" flipV="1">
            <a:off x="7052481" y="4983708"/>
            <a:ext cx="533400" cy="1295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17" name="Line 24">
            <a:extLst>
              <a:ext uri="{FF2B5EF4-FFF2-40B4-BE49-F238E27FC236}">
                <a16:creationId xmlns:a16="http://schemas.microsoft.com/office/drawing/2014/main" id="{4A24E483-6EEC-4E62-8277-56F4D253273A}"/>
              </a:ext>
            </a:extLst>
          </p:cNvPr>
          <p:cNvSpPr>
            <a:spLocks noChangeShapeType="1"/>
          </p:cNvSpPr>
          <p:nvPr/>
        </p:nvSpPr>
        <p:spPr bwMode="auto">
          <a:xfrm flipH="1" flipV="1">
            <a:off x="8347881" y="6050508"/>
            <a:ext cx="3048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18" name="Text Box 25">
            <a:extLst>
              <a:ext uri="{FF2B5EF4-FFF2-40B4-BE49-F238E27FC236}">
                <a16:creationId xmlns:a16="http://schemas.microsoft.com/office/drawing/2014/main" id="{42DC6C75-1F3F-486C-AAE3-180AF5884803}"/>
              </a:ext>
            </a:extLst>
          </p:cNvPr>
          <p:cNvSpPr txBox="1">
            <a:spLocks noChangeArrowheads="1"/>
          </p:cNvSpPr>
          <p:nvPr/>
        </p:nvSpPr>
        <p:spPr bwMode="auto">
          <a:xfrm>
            <a:off x="8271681" y="2011908"/>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Artery</a:t>
            </a:r>
          </a:p>
        </p:txBody>
      </p:sp>
      <p:sp>
        <p:nvSpPr>
          <p:cNvPr id="29719" name="Line 26">
            <a:extLst>
              <a:ext uri="{FF2B5EF4-FFF2-40B4-BE49-F238E27FC236}">
                <a16:creationId xmlns:a16="http://schemas.microsoft.com/office/drawing/2014/main" id="{D1A4333E-C7F2-4F66-BD28-489276CFD066}"/>
              </a:ext>
            </a:extLst>
          </p:cNvPr>
          <p:cNvSpPr>
            <a:spLocks noChangeShapeType="1"/>
          </p:cNvSpPr>
          <p:nvPr/>
        </p:nvSpPr>
        <p:spPr bwMode="auto">
          <a:xfrm flipH="1">
            <a:off x="6900081" y="2392908"/>
            <a:ext cx="1371600" cy="3810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20" name="Line 28">
            <a:extLst>
              <a:ext uri="{FF2B5EF4-FFF2-40B4-BE49-F238E27FC236}">
                <a16:creationId xmlns:a16="http://schemas.microsoft.com/office/drawing/2014/main" id="{E8EB52C0-2513-4EF9-A7E9-2780E3C4CB14}"/>
              </a:ext>
            </a:extLst>
          </p:cNvPr>
          <p:cNvSpPr>
            <a:spLocks noChangeShapeType="1"/>
          </p:cNvSpPr>
          <p:nvPr/>
        </p:nvSpPr>
        <p:spPr bwMode="auto">
          <a:xfrm flipH="1">
            <a:off x="6747681" y="2773908"/>
            <a:ext cx="1524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29721" name="Oval 29">
            <a:extLst>
              <a:ext uri="{FF2B5EF4-FFF2-40B4-BE49-F238E27FC236}">
                <a16:creationId xmlns:a16="http://schemas.microsoft.com/office/drawing/2014/main" id="{1FA1FB58-7641-4EC2-BB0B-6D04428A350F}"/>
              </a:ext>
            </a:extLst>
          </p:cNvPr>
          <p:cNvSpPr>
            <a:spLocks noChangeArrowheads="1"/>
          </p:cNvSpPr>
          <p:nvPr/>
        </p:nvSpPr>
        <p:spPr bwMode="auto">
          <a:xfrm rot="902806">
            <a:off x="6214281" y="3231108"/>
            <a:ext cx="533400" cy="304800"/>
          </a:xfrm>
          <a:prstGeom prst="ellipse">
            <a:avLst/>
          </a:prstGeom>
          <a:solidFill>
            <a:schemeClr val="tx1"/>
          </a:solidFill>
          <a:ln w="38100">
            <a:solidFill>
              <a:srgbClr val="19191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Open Sans" panose="020B0606030504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829DE1D-2B41-4BB5-9F1F-97742ED70F4E}"/>
              </a:ext>
            </a:extLst>
          </p:cNvPr>
          <p:cNvSpPr>
            <a:spLocks noGrp="1" noChangeArrowheads="1"/>
          </p:cNvSpPr>
          <p:nvPr>
            <p:ph type="title"/>
          </p:nvPr>
        </p:nvSpPr>
        <p:spPr/>
        <p:txBody>
          <a:bodyPr/>
          <a:lstStyle/>
          <a:p>
            <a:pPr fontAlgn="auto">
              <a:spcAft>
                <a:spcPts val="0"/>
              </a:spcAft>
              <a:defRPr/>
            </a:pPr>
            <a:r>
              <a:rPr lang="en-US" altLang="en-US" dirty="0"/>
              <a:t>Step 6:  Draw Pulmonary Valve</a:t>
            </a:r>
          </a:p>
        </p:txBody>
      </p:sp>
      <p:pic>
        <p:nvPicPr>
          <p:cNvPr id="31747" name="Picture 3" descr="Rt Heart-4.TIF                                                 0003B760Henrietta HD                   B7C76B29:">
            <a:extLst>
              <a:ext uri="{FF2B5EF4-FFF2-40B4-BE49-F238E27FC236}">
                <a16:creationId xmlns:a16="http://schemas.microsoft.com/office/drawing/2014/main" id="{E4269AC4-F261-4F14-9E29-4CFA1C7DC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8" t="11189" r="2831" b="16008"/>
          <a:stretch>
            <a:fillRect/>
          </a:stretch>
        </p:blipFill>
        <p:spPr bwMode="auto">
          <a:xfrm>
            <a:off x="3429000" y="1426360"/>
            <a:ext cx="6781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a:extLst>
              <a:ext uri="{FF2B5EF4-FFF2-40B4-BE49-F238E27FC236}">
                <a16:creationId xmlns:a16="http://schemas.microsoft.com/office/drawing/2014/main" id="{73759C89-CC9E-4333-A9DA-99D8CB270CFE}"/>
              </a:ext>
            </a:extLst>
          </p:cNvPr>
          <p:cNvSpPr txBox="1">
            <a:spLocks noChangeArrowheads="1"/>
          </p:cNvSpPr>
          <p:nvPr/>
        </p:nvSpPr>
        <p:spPr bwMode="auto">
          <a:xfrm>
            <a:off x="7467600" y="497204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31749" name="Text Box 6">
            <a:extLst>
              <a:ext uri="{FF2B5EF4-FFF2-40B4-BE49-F238E27FC236}">
                <a16:creationId xmlns:a16="http://schemas.microsoft.com/office/drawing/2014/main" id="{61A680B8-5E5D-4D5D-993C-88E405D90424}"/>
              </a:ext>
            </a:extLst>
          </p:cNvPr>
          <p:cNvSpPr txBox="1">
            <a:spLocks noChangeArrowheads="1"/>
          </p:cNvSpPr>
          <p:nvPr/>
        </p:nvSpPr>
        <p:spPr bwMode="auto">
          <a:xfrm>
            <a:off x="6400800" y="527684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31750" name="Text Box 7">
            <a:extLst>
              <a:ext uri="{FF2B5EF4-FFF2-40B4-BE49-F238E27FC236}">
                <a16:creationId xmlns:a16="http://schemas.microsoft.com/office/drawing/2014/main" id="{86AA2B0D-BFC1-47BD-AC85-55AC081293B2}"/>
              </a:ext>
            </a:extLst>
          </p:cNvPr>
          <p:cNvSpPr txBox="1">
            <a:spLocks noChangeArrowheads="1"/>
          </p:cNvSpPr>
          <p:nvPr/>
        </p:nvSpPr>
        <p:spPr bwMode="auto">
          <a:xfrm>
            <a:off x="5410200" y="321944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endParaRPr lang="en-US" altLang="en-US" b="1">
              <a:solidFill>
                <a:schemeClr val="accent1"/>
              </a:solidFill>
              <a:latin typeface="Open Sans" panose="020B0606030504020204"/>
            </a:endParaRPr>
          </a:p>
        </p:txBody>
      </p:sp>
      <p:sp>
        <p:nvSpPr>
          <p:cNvPr id="31751" name="Text Box 8">
            <a:extLst>
              <a:ext uri="{FF2B5EF4-FFF2-40B4-BE49-F238E27FC236}">
                <a16:creationId xmlns:a16="http://schemas.microsoft.com/office/drawing/2014/main" id="{12D4FD94-92E5-41B2-9242-7739445DC14C}"/>
              </a:ext>
            </a:extLst>
          </p:cNvPr>
          <p:cNvSpPr txBox="1">
            <a:spLocks noChangeArrowheads="1"/>
          </p:cNvSpPr>
          <p:nvPr/>
        </p:nvSpPr>
        <p:spPr bwMode="auto">
          <a:xfrm>
            <a:off x="7391400" y="283844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31752" name="Text Box 9">
            <a:extLst>
              <a:ext uri="{FF2B5EF4-FFF2-40B4-BE49-F238E27FC236}">
                <a16:creationId xmlns:a16="http://schemas.microsoft.com/office/drawing/2014/main" id="{DAE73869-35CB-4C3B-967D-9266060D06C4}"/>
              </a:ext>
            </a:extLst>
          </p:cNvPr>
          <p:cNvSpPr txBox="1">
            <a:spLocks noChangeArrowheads="1"/>
          </p:cNvSpPr>
          <p:nvPr/>
        </p:nvSpPr>
        <p:spPr bwMode="auto">
          <a:xfrm>
            <a:off x="3352800" y="2152640"/>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31753" name="Text Box 10">
            <a:extLst>
              <a:ext uri="{FF2B5EF4-FFF2-40B4-BE49-F238E27FC236}">
                <a16:creationId xmlns:a16="http://schemas.microsoft.com/office/drawing/2014/main" id="{CE6E1B2D-74E7-4440-934F-64BE42902086}"/>
              </a:ext>
            </a:extLst>
          </p:cNvPr>
          <p:cNvSpPr txBox="1">
            <a:spLocks noChangeArrowheads="1"/>
          </p:cNvSpPr>
          <p:nvPr/>
        </p:nvSpPr>
        <p:spPr bwMode="auto">
          <a:xfrm>
            <a:off x="3352800" y="139064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a:solidFill>
                  <a:srgbClr val="2A55AB"/>
                </a:solidFill>
                <a:latin typeface="Open Sans" panose="020B0606030504020204"/>
              </a:rPr>
              <a:t>Rt. side</a:t>
            </a:r>
            <a:endParaRPr lang="en-US" altLang="en-US" sz="2800">
              <a:latin typeface="Open Sans" panose="020B0606030504020204"/>
            </a:endParaRPr>
          </a:p>
        </p:txBody>
      </p:sp>
      <p:sp>
        <p:nvSpPr>
          <p:cNvPr id="31754" name="Text Box 11">
            <a:extLst>
              <a:ext uri="{FF2B5EF4-FFF2-40B4-BE49-F238E27FC236}">
                <a16:creationId xmlns:a16="http://schemas.microsoft.com/office/drawing/2014/main" id="{58F372A6-023A-4B62-9B79-861C28EB3E7B}"/>
              </a:ext>
            </a:extLst>
          </p:cNvPr>
          <p:cNvSpPr txBox="1">
            <a:spLocks noChangeArrowheads="1"/>
          </p:cNvSpPr>
          <p:nvPr/>
        </p:nvSpPr>
        <p:spPr bwMode="auto">
          <a:xfrm>
            <a:off x="8065292" y="1385868"/>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31755" name="Text Box 12">
            <a:extLst>
              <a:ext uri="{FF2B5EF4-FFF2-40B4-BE49-F238E27FC236}">
                <a16:creationId xmlns:a16="http://schemas.microsoft.com/office/drawing/2014/main" id="{537B5CC9-B2A8-405A-8830-172CB1FDB02C}"/>
              </a:ext>
            </a:extLst>
          </p:cNvPr>
          <p:cNvSpPr txBox="1">
            <a:spLocks noChangeArrowheads="1"/>
          </p:cNvSpPr>
          <p:nvPr/>
        </p:nvSpPr>
        <p:spPr bwMode="auto">
          <a:xfrm>
            <a:off x="8153400" y="2000240"/>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Artery</a:t>
            </a:r>
          </a:p>
        </p:txBody>
      </p:sp>
      <p:sp>
        <p:nvSpPr>
          <p:cNvPr id="31756" name="Text Box 13">
            <a:extLst>
              <a:ext uri="{FF2B5EF4-FFF2-40B4-BE49-F238E27FC236}">
                <a16:creationId xmlns:a16="http://schemas.microsoft.com/office/drawing/2014/main" id="{719FC235-6DD4-4B43-AB2A-4A9AEB9AAFC0}"/>
              </a:ext>
            </a:extLst>
          </p:cNvPr>
          <p:cNvSpPr txBox="1">
            <a:spLocks noChangeArrowheads="1"/>
          </p:cNvSpPr>
          <p:nvPr/>
        </p:nvSpPr>
        <p:spPr bwMode="auto">
          <a:xfrm>
            <a:off x="3352800" y="3371840"/>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Tricuspid Valve</a:t>
            </a:r>
            <a:endParaRPr lang="en-US" altLang="en-US" sz="2600" dirty="0">
              <a:latin typeface="Open Sans" panose="020B0606030504020204"/>
            </a:endParaRPr>
          </a:p>
        </p:txBody>
      </p:sp>
      <p:sp>
        <p:nvSpPr>
          <p:cNvPr id="31757" name="Text Box 14">
            <a:extLst>
              <a:ext uri="{FF2B5EF4-FFF2-40B4-BE49-F238E27FC236}">
                <a16:creationId xmlns:a16="http://schemas.microsoft.com/office/drawing/2014/main" id="{495EA13F-77C3-43E3-92A2-B4B20AEF9CBC}"/>
              </a:ext>
            </a:extLst>
          </p:cNvPr>
          <p:cNvSpPr txBox="1">
            <a:spLocks noChangeArrowheads="1"/>
          </p:cNvSpPr>
          <p:nvPr/>
        </p:nvSpPr>
        <p:spPr bwMode="auto">
          <a:xfrm>
            <a:off x="3429000" y="4972040"/>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31758" name="Text Box 15">
            <a:extLst>
              <a:ext uri="{FF2B5EF4-FFF2-40B4-BE49-F238E27FC236}">
                <a16:creationId xmlns:a16="http://schemas.microsoft.com/office/drawing/2014/main" id="{41E6D3EE-518F-43B8-BB1D-AB8C6FCC4712}"/>
              </a:ext>
            </a:extLst>
          </p:cNvPr>
          <p:cNvSpPr txBox="1">
            <a:spLocks noChangeArrowheads="1"/>
          </p:cNvSpPr>
          <p:nvPr/>
        </p:nvSpPr>
        <p:spPr bwMode="auto">
          <a:xfrm>
            <a:off x="6705600" y="6250776"/>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31759" name="Text Box 16">
            <a:extLst>
              <a:ext uri="{FF2B5EF4-FFF2-40B4-BE49-F238E27FC236}">
                <a16:creationId xmlns:a16="http://schemas.microsoft.com/office/drawing/2014/main" id="{0AC84C66-2629-4267-8F21-E29D92E02130}"/>
              </a:ext>
            </a:extLst>
          </p:cNvPr>
          <p:cNvSpPr txBox="1">
            <a:spLocks noChangeArrowheads="1"/>
          </p:cNvSpPr>
          <p:nvPr/>
        </p:nvSpPr>
        <p:spPr bwMode="auto">
          <a:xfrm>
            <a:off x="8493920" y="5810240"/>
            <a:ext cx="129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1760" name="Text Box 17">
            <a:extLst>
              <a:ext uri="{FF2B5EF4-FFF2-40B4-BE49-F238E27FC236}">
                <a16:creationId xmlns:a16="http://schemas.microsoft.com/office/drawing/2014/main" id="{083E970A-AFB2-4C6D-8091-E77638F708B1}"/>
              </a:ext>
            </a:extLst>
          </p:cNvPr>
          <p:cNvSpPr txBox="1">
            <a:spLocks noChangeArrowheads="1"/>
          </p:cNvSpPr>
          <p:nvPr/>
        </p:nvSpPr>
        <p:spPr bwMode="auto">
          <a:xfrm>
            <a:off x="8772526" y="3589328"/>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Valve</a:t>
            </a:r>
            <a:endParaRPr lang="en-US" altLang="en-US" sz="2600" dirty="0">
              <a:solidFill>
                <a:srgbClr val="191919"/>
              </a:solidFill>
              <a:latin typeface="Open Sans" panose="020B0606030504020204"/>
            </a:endParaRPr>
          </a:p>
        </p:txBody>
      </p:sp>
      <p:sp>
        <p:nvSpPr>
          <p:cNvPr id="31761" name="Line 18">
            <a:extLst>
              <a:ext uri="{FF2B5EF4-FFF2-40B4-BE49-F238E27FC236}">
                <a16:creationId xmlns:a16="http://schemas.microsoft.com/office/drawing/2014/main" id="{E1B6820E-ADA6-4F31-827F-888B7782EB5C}"/>
              </a:ext>
            </a:extLst>
          </p:cNvPr>
          <p:cNvSpPr>
            <a:spLocks noChangeShapeType="1"/>
          </p:cNvSpPr>
          <p:nvPr/>
        </p:nvSpPr>
        <p:spPr bwMode="auto">
          <a:xfrm flipV="1">
            <a:off x="5029200" y="2762240"/>
            <a:ext cx="3048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2" name="Line 19">
            <a:extLst>
              <a:ext uri="{FF2B5EF4-FFF2-40B4-BE49-F238E27FC236}">
                <a16:creationId xmlns:a16="http://schemas.microsoft.com/office/drawing/2014/main" id="{50B3A15E-06D0-4C76-9264-5ED7F44A5F71}"/>
              </a:ext>
            </a:extLst>
          </p:cNvPr>
          <p:cNvSpPr>
            <a:spLocks noChangeShapeType="1"/>
          </p:cNvSpPr>
          <p:nvPr/>
        </p:nvSpPr>
        <p:spPr bwMode="auto">
          <a:xfrm flipV="1">
            <a:off x="4724399" y="3981439"/>
            <a:ext cx="1297781" cy="1"/>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3" name="Line 20">
            <a:extLst>
              <a:ext uri="{FF2B5EF4-FFF2-40B4-BE49-F238E27FC236}">
                <a16:creationId xmlns:a16="http://schemas.microsoft.com/office/drawing/2014/main" id="{0AA49CBF-462A-41F7-A344-872CD1564BF5}"/>
              </a:ext>
            </a:extLst>
          </p:cNvPr>
          <p:cNvSpPr>
            <a:spLocks noChangeShapeType="1"/>
          </p:cNvSpPr>
          <p:nvPr/>
        </p:nvSpPr>
        <p:spPr bwMode="auto">
          <a:xfrm>
            <a:off x="5486400" y="3981439"/>
            <a:ext cx="457200" cy="609601"/>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4" name="Line 21">
            <a:extLst>
              <a:ext uri="{FF2B5EF4-FFF2-40B4-BE49-F238E27FC236}">
                <a16:creationId xmlns:a16="http://schemas.microsoft.com/office/drawing/2014/main" id="{530B989B-D095-466A-9417-9075DEF82ABB}"/>
              </a:ext>
            </a:extLst>
          </p:cNvPr>
          <p:cNvSpPr>
            <a:spLocks noChangeShapeType="1"/>
          </p:cNvSpPr>
          <p:nvPr/>
        </p:nvSpPr>
        <p:spPr bwMode="auto">
          <a:xfrm flipV="1">
            <a:off x="4876800" y="5124440"/>
            <a:ext cx="2286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5" name="Line 22">
            <a:extLst>
              <a:ext uri="{FF2B5EF4-FFF2-40B4-BE49-F238E27FC236}">
                <a16:creationId xmlns:a16="http://schemas.microsoft.com/office/drawing/2014/main" id="{0F4FA740-DDF5-45CD-9A4F-8E266E8B22D4}"/>
              </a:ext>
            </a:extLst>
          </p:cNvPr>
          <p:cNvSpPr>
            <a:spLocks noChangeShapeType="1"/>
          </p:cNvSpPr>
          <p:nvPr/>
        </p:nvSpPr>
        <p:spPr bwMode="auto">
          <a:xfrm flipH="1" flipV="1">
            <a:off x="7086600" y="5014904"/>
            <a:ext cx="381000" cy="1295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6" name="Line 23">
            <a:extLst>
              <a:ext uri="{FF2B5EF4-FFF2-40B4-BE49-F238E27FC236}">
                <a16:creationId xmlns:a16="http://schemas.microsoft.com/office/drawing/2014/main" id="{B5A227AB-1419-4F8D-BD4C-87DC07EF124A}"/>
              </a:ext>
            </a:extLst>
          </p:cNvPr>
          <p:cNvSpPr>
            <a:spLocks noChangeShapeType="1"/>
          </p:cNvSpPr>
          <p:nvPr/>
        </p:nvSpPr>
        <p:spPr bwMode="auto">
          <a:xfrm flipH="1">
            <a:off x="8382000" y="6115040"/>
            <a:ext cx="3810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7" name="Line 24">
            <a:extLst>
              <a:ext uri="{FF2B5EF4-FFF2-40B4-BE49-F238E27FC236}">
                <a16:creationId xmlns:a16="http://schemas.microsoft.com/office/drawing/2014/main" id="{7AF6DB30-E39C-4E84-8ABC-3F7D654AC29F}"/>
              </a:ext>
            </a:extLst>
          </p:cNvPr>
          <p:cNvSpPr>
            <a:spLocks noChangeShapeType="1"/>
          </p:cNvSpPr>
          <p:nvPr/>
        </p:nvSpPr>
        <p:spPr bwMode="auto">
          <a:xfrm flipH="1" flipV="1">
            <a:off x="6553200" y="3448040"/>
            <a:ext cx="22098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8" name="Line 25">
            <a:extLst>
              <a:ext uri="{FF2B5EF4-FFF2-40B4-BE49-F238E27FC236}">
                <a16:creationId xmlns:a16="http://schemas.microsoft.com/office/drawing/2014/main" id="{39589FA5-80F8-4621-9CDA-369DF0715F2B}"/>
              </a:ext>
            </a:extLst>
          </p:cNvPr>
          <p:cNvSpPr>
            <a:spLocks noChangeShapeType="1"/>
          </p:cNvSpPr>
          <p:nvPr/>
        </p:nvSpPr>
        <p:spPr bwMode="auto">
          <a:xfrm flipH="1">
            <a:off x="6858000" y="2533640"/>
            <a:ext cx="1447800" cy="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1769" name="Line 26">
            <a:extLst>
              <a:ext uri="{FF2B5EF4-FFF2-40B4-BE49-F238E27FC236}">
                <a16:creationId xmlns:a16="http://schemas.microsoft.com/office/drawing/2014/main" id="{D378D6F7-6782-46EB-A0DE-6AA2F7E2EFEF}"/>
              </a:ext>
            </a:extLst>
          </p:cNvPr>
          <p:cNvSpPr>
            <a:spLocks noChangeShapeType="1"/>
          </p:cNvSpPr>
          <p:nvPr/>
        </p:nvSpPr>
        <p:spPr bwMode="auto">
          <a:xfrm flipH="1">
            <a:off x="6781800" y="2533640"/>
            <a:ext cx="762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7810E8-4A71-4C93-9A11-97D187E65E52}"/>
              </a:ext>
            </a:extLst>
          </p:cNvPr>
          <p:cNvSpPr>
            <a:spLocks noGrp="1" noChangeArrowheads="1"/>
          </p:cNvSpPr>
          <p:nvPr>
            <p:ph type="title"/>
          </p:nvPr>
        </p:nvSpPr>
        <p:spPr>
          <a:xfrm>
            <a:off x="740664" y="407209"/>
            <a:ext cx="10589324" cy="876300"/>
          </a:xfrm>
        </p:spPr>
        <p:txBody>
          <a:bodyPr/>
          <a:lstStyle/>
          <a:p>
            <a:pPr fontAlgn="auto">
              <a:spcAft>
                <a:spcPts val="0"/>
              </a:spcAft>
              <a:defRPr/>
            </a:pPr>
            <a:r>
              <a:rPr lang="en-US" altLang="en-US" dirty="0"/>
              <a:t>Step 7: Outline Great Vessels &amp; Chambers in Blue </a:t>
            </a:r>
          </a:p>
        </p:txBody>
      </p:sp>
      <p:pic>
        <p:nvPicPr>
          <p:cNvPr id="32771" name="Picture 4" descr="Rt Heart-5.TIF                                                 0003B760Henrietta HD                   B7C76B29:">
            <a:extLst>
              <a:ext uri="{FF2B5EF4-FFF2-40B4-BE49-F238E27FC236}">
                <a16:creationId xmlns:a16="http://schemas.microsoft.com/office/drawing/2014/main" id="{ABBB251B-6703-461B-83A5-7B1470DAF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5" t="9129" r="-1367" b="1768"/>
          <a:stretch>
            <a:fillRect/>
          </a:stretch>
        </p:blipFill>
        <p:spPr bwMode="auto">
          <a:xfrm>
            <a:off x="2831306" y="1495425"/>
            <a:ext cx="7010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a:extLst>
              <a:ext uri="{FF2B5EF4-FFF2-40B4-BE49-F238E27FC236}">
                <a16:creationId xmlns:a16="http://schemas.microsoft.com/office/drawing/2014/main" id="{404362F8-FC4F-4CCD-A65E-6E38396DBA71}"/>
              </a:ext>
            </a:extLst>
          </p:cNvPr>
          <p:cNvSpPr txBox="1">
            <a:spLocks noChangeArrowheads="1"/>
          </p:cNvSpPr>
          <p:nvPr/>
        </p:nvSpPr>
        <p:spPr bwMode="auto">
          <a:xfrm>
            <a:off x="6869906" y="5000625"/>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32773" name="Text Box 6">
            <a:extLst>
              <a:ext uri="{FF2B5EF4-FFF2-40B4-BE49-F238E27FC236}">
                <a16:creationId xmlns:a16="http://schemas.microsoft.com/office/drawing/2014/main" id="{D297A7F1-EFC4-4F37-A979-800E499E8F2E}"/>
              </a:ext>
            </a:extLst>
          </p:cNvPr>
          <p:cNvSpPr txBox="1">
            <a:spLocks noChangeArrowheads="1"/>
          </p:cNvSpPr>
          <p:nvPr/>
        </p:nvSpPr>
        <p:spPr bwMode="auto">
          <a:xfrm>
            <a:off x="5726906" y="5229225"/>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endParaRPr lang="en-US" altLang="en-US" b="1">
              <a:solidFill>
                <a:schemeClr val="accent1"/>
              </a:solidFill>
              <a:latin typeface="Open Sans" panose="020B0606030504020204"/>
            </a:endParaRPr>
          </a:p>
        </p:txBody>
      </p:sp>
      <p:sp>
        <p:nvSpPr>
          <p:cNvPr id="32774" name="Text Box 7">
            <a:extLst>
              <a:ext uri="{FF2B5EF4-FFF2-40B4-BE49-F238E27FC236}">
                <a16:creationId xmlns:a16="http://schemas.microsoft.com/office/drawing/2014/main" id="{6026CCB1-E103-4D52-8FFF-5CFE6F690A43}"/>
              </a:ext>
            </a:extLst>
          </p:cNvPr>
          <p:cNvSpPr txBox="1">
            <a:spLocks noChangeArrowheads="1"/>
          </p:cNvSpPr>
          <p:nvPr/>
        </p:nvSpPr>
        <p:spPr bwMode="auto">
          <a:xfrm>
            <a:off x="4736306" y="3248025"/>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endParaRPr lang="en-US" altLang="en-US" b="1">
              <a:solidFill>
                <a:schemeClr val="accent1"/>
              </a:solidFill>
              <a:latin typeface="Open Sans" panose="020B0606030504020204"/>
            </a:endParaRPr>
          </a:p>
        </p:txBody>
      </p:sp>
      <p:sp>
        <p:nvSpPr>
          <p:cNvPr id="32775" name="Text Box 8">
            <a:extLst>
              <a:ext uri="{FF2B5EF4-FFF2-40B4-BE49-F238E27FC236}">
                <a16:creationId xmlns:a16="http://schemas.microsoft.com/office/drawing/2014/main" id="{9728F484-3418-485F-BA43-AD36C65A057E}"/>
              </a:ext>
            </a:extLst>
          </p:cNvPr>
          <p:cNvSpPr txBox="1">
            <a:spLocks noChangeArrowheads="1"/>
          </p:cNvSpPr>
          <p:nvPr/>
        </p:nvSpPr>
        <p:spPr bwMode="auto">
          <a:xfrm>
            <a:off x="6793706" y="2867025"/>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B80B2D"/>
                </a:solidFill>
                <a:latin typeface="Open Sans" panose="020B0606030504020204"/>
              </a:rPr>
              <a:t>LA</a:t>
            </a:r>
            <a:endParaRPr lang="en-US" altLang="en-US" b="1" dirty="0">
              <a:solidFill>
                <a:schemeClr val="accent1"/>
              </a:solidFill>
              <a:latin typeface="Open Sans" panose="020B0606030504020204"/>
            </a:endParaRPr>
          </a:p>
        </p:txBody>
      </p:sp>
      <p:sp>
        <p:nvSpPr>
          <p:cNvPr id="32776" name="Text Box 9">
            <a:extLst>
              <a:ext uri="{FF2B5EF4-FFF2-40B4-BE49-F238E27FC236}">
                <a16:creationId xmlns:a16="http://schemas.microsoft.com/office/drawing/2014/main" id="{E9F39C6C-C98F-48BB-B3A1-9719AFFF4F28}"/>
              </a:ext>
            </a:extLst>
          </p:cNvPr>
          <p:cNvSpPr txBox="1">
            <a:spLocks noChangeArrowheads="1"/>
          </p:cNvSpPr>
          <p:nvPr/>
        </p:nvSpPr>
        <p:spPr bwMode="auto">
          <a:xfrm>
            <a:off x="2831306" y="2105025"/>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32777" name="Text Box 10">
            <a:extLst>
              <a:ext uri="{FF2B5EF4-FFF2-40B4-BE49-F238E27FC236}">
                <a16:creationId xmlns:a16="http://schemas.microsoft.com/office/drawing/2014/main" id="{E4C4C88F-F56C-4219-9F05-AF255144BAFE}"/>
              </a:ext>
            </a:extLst>
          </p:cNvPr>
          <p:cNvSpPr txBox="1">
            <a:spLocks noChangeArrowheads="1"/>
          </p:cNvSpPr>
          <p:nvPr/>
        </p:nvSpPr>
        <p:spPr bwMode="auto">
          <a:xfrm>
            <a:off x="2831306" y="1495425"/>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a:solidFill>
                  <a:srgbClr val="2A55AB"/>
                </a:solidFill>
                <a:latin typeface="Open Sans" panose="020B0606030504020204"/>
              </a:rPr>
              <a:t>Rt. side</a:t>
            </a:r>
            <a:endParaRPr lang="en-US" altLang="en-US" sz="2800">
              <a:latin typeface="Open Sans" panose="020B0606030504020204"/>
            </a:endParaRPr>
          </a:p>
        </p:txBody>
      </p:sp>
      <p:sp>
        <p:nvSpPr>
          <p:cNvPr id="32778" name="Text Box 11">
            <a:extLst>
              <a:ext uri="{FF2B5EF4-FFF2-40B4-BE49-F238E27FC236}">
                <a16:creationId xmlns:a16="http://schemas.microsoft.com/office/drawing/2014/main" id="{E9A59A93-D605-4F45-A89B-F018CAA152B9}"/>
              </a:ext>
            </a:extLst>
          </p:cNvPr>
          <p:cNvSpPr txBox="1">
            <a:spLocks noChangeArrowheads="1"/>
          </p:cNvSpPr>
          <p:nvPr/>
        </p:nvSpPr>
        <p:spPr bwMode="auto">
          <a:xfrm>
            <a:off x="7631906" y="1488295"/>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32779" name="Text Box 12">
            <a:extLst>
              <a:ext uri="{FF2B5EF4-FFF2-40B4-BE49-F238E27FC236}">
                <a16:creationId xmlns:a16="http://schemas.microsoft.com/office/drawing/2014/main" id="{5102D45A-C19D-42EA-B333-2FE7E21C7F80}"/>
              </a:ext>
            </a:extLst>
          </p:cNvPr>
          <p:cNvSpPr txBox="1">
            <a:spLocks noChangeArrowheads="1"/>
          </p:cNvSpPr>
          <p:nvPr/>
        </p:nvSpPr>
        <p:spPr bwMode="auto">
          <a:xfrm>
            <a:off x="7784306" y="1952625"/>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Artery</a:t>
            </a:r>
            <a:endParaRPr lang="en-US" altLang="en-US" sz="2600" b="1" dirty="0">
              <a:solidFill>
                <a:srgbClr val="191919"/>
              </a:solidFill>
              <a:latin typeface="Open Sans" panose="020B0606030504020204"/>
            </a:endParaRPr>
          </a:p>
        </p:txBody>
      </p:sp>
      <p:sp>
        <p:nvSpPr>
          <p:cNvPr id="32780" name="Text Box 13">
            <a:extLst>
              <a:ext uri="{FF2B5EF4-FFF2-40B4-BE49-F238E27FC236}">
                <a16:creationId xmlns:a16="http://schemas.microsoft.com/office/drawing/2014/main" id="{4C5AA4B1-7094-4760-8FE5-E26AD10DB123}"/>
              </a:ext>
            </a:extLst>
          </p:cNvPr>
          <p:cNvSpPr txBox="1">
            <a:spLocks noChangeArrowheads="1"/>
          </p:cNvSpPr>
          <p:nvPr/>
        </p:nvSpPr>
        <p:spPr bwMode="auto">
          <a:xfrm>
            <a:off x="2831306" y="3400425"/>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Tricuspid Valve</a:t>
            </a:r>
            <a:endParaRPr lang="en-US" altLang="en-US" sz="2600" dirty="0">
              <a:latin typeface="Open Sans" panose="020B0606030504020204"/>
            </a:endParaRPr>
          </a:p>
        </p:txBody>
      </p:sp>
      <p:sp>
        <p:nvSpPr>
          <p:cNvPr id="32781" name="Text Box 14">
            <a:extLst>
              <a:ext uri="{FF2B5EF4-FFF2-40B4-BE49-F238E27FC236}">
                <a16:creationId xmlns:a16="http://schemas.microsoft.com/office/drawing/2014/main" id="{D66A59B2-32D6-4D29-A033-94464CEEC040}"/>
              </a:ext>
            </a:extLst>
          </p:cNvPr>
          <p:cNvSpPr txBox="1">
            <a:spLocks noChangeArrowheads="1"/>
          </p:cNvSpPr>
          <p:nvPr/>
        </p:nvSpPr>
        <p:spPr bwMode="auto">
          <a:xfrm>
            <a:off x="2907506" y="5076825"/>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32782" name="Text Box 15">
            <a:extLst>
              <a:ext uri="{FF2B5EF4-FFF2-40B4-BE49-F238E27FC236}">
                <a16:creationId xmlns:a16="http://schemas.microsoft.com/office/drawing/2014/main" id="{7665A128-9D9F-4B5D-AEC9-440502A94498}"/>
              </a:ext>
            </a:extLst>
          </p:cNvPr>
          <p:cNvSpPr txBox="1">
            <a:spLocks noChangeArrowheads="1"/>
          </p:cNvSpPr>
          <p:nvPr/>
        </p:nvSpPr>
        <p:spPr bwMode="auto">
          <a:xfrm>
            <a:off x="5726906" y="6081713"/>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32783" name="Text Box 16">
            <a:extLst>
              <a:ext uri="{FF2B5EF4-FFF2-40B4-BE49-F238E27FC236}">
                <a16:creationId xmlns:a16="http://schemas.microsoft.com/office/drawing/2014/main" id="{71E61474-75D1-46F5-AD2E-BF06A3A0ECE9}"/>
              </a:ext>
            </a:extLst>
          </p:cNvPr>
          <p:cNvSpPr txBox="1">
            <a:spLocks noChangeArrowheads="1"/>
          </p:cNvSpPr>
          <p:nvPr/>
        </p:nvSpPr>
        <p:spPr bwMode="auto">
          <a:xfrm>
            <a:off x="7936706" y="5838825"/>
            <a:ext cx="129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2784" name="Text Box 17">
            <a:extLst>
              <a:ext uri="{FF2B5EF4-FFF2-40B4-BE49-F238E27FC236}">
                <a16:creationId xmlns:a16="http://schemas.microsoft.com/office/drawing/2014/main" id="{9A08DC7A-FE78-4DB1-8625-C1B8E3D67072}"/>
              </a:ext>
            </a:extLst>
          </p:cNvPr>
          <p:cNvSpPr txBox="1">
            <a:spLocks noChangeArrowheads="1"/>
          </p:cNvSpPr>
          <p:nvPr/>
        </p:nvSpPr>
        <p:spPr bwMode="auto">
          <a:xfrm>
            <a:off x="7784306" y="3248025"/>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Valve</a:t>
            </a:r>
          </a:p>
        </p:txBody>
      </p:sp>
      <p:sp>
        <p:nvSpPr>
          <p:cNvPr id="32785" name="Line 18">
            <a:extLst>
              <a:ext uri="{FF2B5EF4-FFF2-40B4-BE49-F238E27FC236}">
                <a16:creationId xmlns:a16="http://schemas.microsoft.com/office/drawing/2014/main" id="{E4D8A22A-DCC5-4E6B-BB3F-B5C352E35F59}"/>
              </a:ext>
            </a:extLst>
          </p:cNvPr>
          <p:cNvSpPr>
            <a:spLocks noChangeShapeType="1"/>
          </p:cNvSpPr>
          <p:nvPr/>
        </p:nvSpPr>
        <p:spPr bwMode="auto">
          <a:xfrm>
            <a:off x="3974306" y="2486025"/>
            <a:ext cx="7620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86" name="Line 19">
            <a:extLst>
              <a:ext uri="{FF2B5EF4-FFF2-40B4-BE49-F238E27FC236}">
                <a16:creationId xmlns:a16="http://schemas.microsoft.com/office/drawing/2014/main" id="{BAB0768D-F3F5-4700-86E8-7F784AD1EDCE}"/>
              </a:ext>
            </a:extLst>
          </p:cNvPr>
          <p:cNvSpPr>
            <a:spLocks noChangeShapeType="1"/>
          </p:cNvSpPr>
          <p:nvPr/>
        </p:nvSpPr>
        <p:spPr bwMode="auto">
          <a:xfrm>
            <a:off x="4126706" y="3933825"/>
            <a:ext cx="11430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87" name="Line 20">
            <a:extLst>
              <a:ext uri="{FF2B5EF4-FFF2-40B4-BE49-F238E27FC236}">
                <a16:creationId xmlns:a16="http://schemas.microsoft.com/office/drawing/2014/main" id="{44A5F1CF-7F0F-432A-87D4-4C088BE816EB}"/>
              </a:ext>
            </a:extLst>
          </p:cNvPr>
          <p:cNvSpPr>
            <a:spLocks noChangeShapeType="1"/>
          </p:cNvSpPr>
          <p:nvPr/>
        </p:nvSpPr>
        <p:spPr bwMode="auto">
          <a:xfrm>
            <a:off x="4812506" y="3933825"/>
            <a:ext cx="3810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88" name="Line 21">
            <a:extLst>
              <a:ext uri="{FF2B5EF4-FFF2-40B4-BE49-F238E27FC236}">
                <a16:creationId xmlns:a16="http://schemas.microsoft.com/office/drawing/2014/main" id="{4F7A5E62-7EBD-46C1-8AA1-C308CF5863E6}"/>
              </a:ext>
            </a:extLst>
          </p:cNvPr>
          <p:cNvSpPr>
            <a:spLocks noChangeShapeType="1"/>
          </p:cNvSpPr>
          <p:nvPr/>
        </p:nvSpPr>
        <p:spPr bwMode="auto">
          <a:xfrm flipV="1">
            <a:off x="4279106" y="5153025"/>
            <a:ext cx="2286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89" name="Line 22">
            <a:extLst>
              <a:ext uri="{FF2B5EF4-FFF2-40B4-BE49-F238E27FC236}">
                <a16:creationId xmlns:a16="http://schemas.microsoft.com/office/drawing/2014/main" id="{FBF48A85-6C35-4CCF-A5AF-AD3B68DE8BC0}"/>
              </a:ext>
            </a:extLst>
          </p:cNvPr>
          <p:cNvSpPr>
            <a:spLocks noChangeShapeType="1"/>
          </p:cNvSpPr>
          <p:nvPr/>
        </p:nvSpPr>
        <p:spPr bwMode="auto">
          <a:xfrm flipH="1" flipV="1">
            <a:off x="6488906" y="5000625"/>
            <a:ext cx="381000" cy="1219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90" name="Line 23">
            <a:extLst>
              <a:ext uri="{FF2B5EF4-FFF2-40B4-BE49-F238E27FC236}">
                <a16:creationId xmlns:a16="http://schemas.microsoft.com/office/drawing/2014/main" id="{6C5C6568-D853-4DE6-9967-0442CE7D81A7}"/>
              </a:ext>
            </a:extLst>
          </p:cNvPr>
          <p:cNvSpPr>
            <a:spLocks noChangeShapeType="1"/>
          </p:cNvSpPr>
          <p:nvPr/>
        </p:nvSpPr>
        <p:spPr bwMode="auto">
          <a:xfrm flipH="1" flipV="1">
            <a:off x="7784306" y="6067425"/>
            <a:ext cx="3810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91" name="Line 24">
            <a:extLst>
              <a:ext uri="{FF2B5EF4-FFF2-40B4-BE49-F238E27FC236}">
                <a16:creationId xmlns:a16="http://schemas.microsoft.com/office/drawing/2014/main" id="{A1DC7FF4-E194-405E-97A6-4ED86FE20CA6}"/>
              </a:ext>
            </a:extLst>
          </p:cNvPr>
          <p:cNvSpPr>
            <a:spLocks noChangeShapeType="1"/>
          </p:cNvSpPr>
          <p:nvPr/>
        </p:nvSpPr>
        <p:spPr bwMode="auto">
          <a:xfrm flipH="1" flipV="1">
            <a:off x="5955506" y="3476625"/>
            <a:ext cx="22860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92" name="Line 25">
            <a:extLst>
              <a:ext uri="{FF2B5EF4-FFF2-40B4-BE49-F238E27FC236}">
                <a16:creationId xmlns:a16="http://schemas.microsoft.com/office/drawing/2014/main" id="{2DFC817E-B0D2-47E0-89E6-FC30D730E994}"/>
              </a:ext>
            </a:extLst>
          </p:cNvPr>
          <p:cNvSpPr>
            <a:spLocks noChangeShapeType="1"/>
          </p:cNvSpPr>
          <p:nvPr/>
        </p:nvSpPr>
        <p:spPr bwMode="auto">
          <a:xfrm flipH="1" flipV="1">
            <a:off x="6336506" y="2562225"/>
            <a:ext cx="1905000" cy="762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2793" name="Line 26">
            <a:extLst>
              <a:ext uri="{FF2B5EF4-FFF2-40B4-BE49-F238E27FC236}">
                <a16:creationId xmlns:a16="http://schemas.microsoft.com/office/drawing/2014/main" id="{800F38E1-97B3-4F14-A94E-4EAA6FEE45FD}"/>
              </a:ext>
            </a:extLst>
          </p:cNvPr>
          <p:cNvSpPr>
            <a:spLocks noChangeShapeType="1"/>
          </p:cNvSpPr>
          <p:nvPr/>
        </p:nvSpPr>
        <p:spPr bwMode="auto">
          <a:xfrm flipH="1">
            <a:off x="6184106" y="2562225"/>
            <a:ext cx="1524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2A6A1B6-5B1D-4426-B82B-E5BF5C253AAC}"/>
              </a:ext>
            </a:extLst>
          </p:cNvPr>
          <p:cNvSpPr>
            <a:spLocks noGrp="1" noChangeArrowheads="1"/>
          </p:cNvSpPr>
          <p:nvPr>
            <p:ph type="title"/>
          </p:nvPr>
        </p:nvSpPr>
        <p:spPr>
          <a:xfrm>
            <a:off x="740664" y="407209"/>
            <a:ext cx="10059452" cy="876300"/>
          </a:xfrm>
        </p:spPr>
        <p:txBody>
          <a:bodyPr/>
          <a:lstStyle/>
          <a:p>
            <a:pPr fontAlgn="auto">
              <a:spcAft>
                <a:spcPts val="0"/>
              </a:spcAft>
              <a:defRPr/>
            </a:pPr>
            <a:r>
              <a:rPr lang="en-US" altLang="en-US" dirty="0"/>
              <a:t>Step 8: Outline Valves In Green, Color Septum &amp; Myocardium in Pink</a:t>
            </a:r>
          </a:p>
        </p:txBody>
      </p:sp>
      <p:pic>
        <p:nvPicPr>
          <p:cNvPr id="33795" name="Picture 5" descr="Rt Heart-6.TIF                                                 0003B760Henrietta HD                   B7C76B29:">
            <a:extLst>
              <a:ext uri="{FF2B5EF4-FFF2-40B4-BE49-F238E27FC236}">
                <a16:creationId xmlns:a16="http://schemas.microsoft.com/office/drawing/2014/main" id="{542A9B9A-4B0A-48F0-8326-B1DD110AF0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405" r="-1111" b="9557"/>
          <a:stretch/>
        </p:blipFill>
        <p:spPr bwMode="auto">
          <a:xfrm>
            <a:off x="3309937" y="1404132"/>
            <a:ext cx="7010400" cy="511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7">
            <a:extLst>
              <a:ext uri="{FF2B5EF4-FFF2-40B4-BE49-F238E27FC236}">
                <a16:creationId xmlns:a16="http://schemas.microsoft.com/office/drawing/2014/main" id="{C882D83B-E140-4A02-A919-21A68E955C19}"/>
              </a:ext>
            </a:extLst>
          </p:cNvPr>
          <p:cNvSpPr txBox="1">
            <a:spLocks noChangeArrowheads="1"/>
          </p:cNvSpPr>
          <p:nvPr/>
        </p:nvSpPr>
        <p:spPr bwMode="auto">
          <a:xfrm>
            <a:off x="6077546" y="5292639"/>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2A55AB"/>
                </a:solidFill>
                <a:latin typeface="Open Sans" panose="020B0606030504020204"/>
              </a:rPr>
              <a:t>RV</a:t>
            </a:r>
          </a:p>
        </p:txBody>
      </p:sp>
      <p:sp>
        <p:nvSpPr>
          <p:cNvPr id="33797" name="Text Box 8">
            <a:extLst>
              <a:ext uri="{FF2B5EF4-FFF2-40B4-BE49-F238E27FC236}">
                <a16:creationId xmlns:a16="http://schemas.microsoft.com/office/drawing/2014/main" id="{2A2338A1-705E-47A4-822B-FB2B87FBA714}"/>
              </a:ext>
            </a:extLst>
          </p:cNvPr>
          <p:cNvSpPr txBox="1">
            <a:spLocks noChangeArrowheads="1"/>
          </p:cNvSpPr>
          <p:nvPr/>
        </p:nvSpPr>
        <p:spPr bwMode="auto">
          <a:xfrm>
            <a:off x="5181600" y="3276592"/>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p>
        </p:txBody>
      </p:sp>
      <p:sp>
        <p:nvSpPr>
          <p:cNvPr id="33798" name="Text Box 9">
            <a:extLst>
              <a:ext uri="{FF2B5EF4-FFF2-40B4-BE49-F238E27FC236}">
                <a16:creationId xmlns:a16="http://schemas.microsoft.com/office/drawing/2014/main" id="{2C57F0BC-00B9-4B92-95D3-D6433519DAA2}"/>
              </a:ext>
            </a:extLst>
          </p:cNvPr>
          <p:cNvSpPr txBox="1">
            <a:spLocks noChangeArrowheads="1"/>
          </p:cNvSpPr>
          <p:nvPr/>
        </p:nvSpPr>
        <p:spPr bwMode="auto">
          <a:xfrm>
            <a:off x="7315200" y="2895592"/>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33799" name="Text Box 10">
            <a:extLst>
              <a:ext uri="{FF2B5EF4-FFF2-40B4-BE49-F238E27FC236}">
                <a16:creationId xmlns:a16="http://schemas.microsoft.com/office/drawing/2014/main" id="{2024EA39-CAE5-4DD7-8979-ADB12947BB1C}"/>
              </a:ext>
            </a:extLst>
          </p:cNvPr>
          <p:cNvSpPr txBox="1">
            <a:spLocks noChangeArrowheads="1"/>
          </p:cNvSpPr>
          <p:nvPr/>
        </p:nvSpPr>
        <p:spPr bwMode="auto">
          <a:xfrm>
            <a:off x="7391400" y="5181592"/>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33800" name="Text Box 11">
            <a:extLst>
              <a:ext uri="{FF2B5EF4-FFF2-40B4-BE49-F238E27FC236}">
                <a16:creationId xmlns:a16="http://schemas.microsoft.com/office/drawing/2014/main" id="{B145E605-873C-4047-8C4A-8C7B3214C4A5}"/>
              </a:ext>
            </a:extLst>
          </p:cNvPr>
          <p:cNvSpPr txBox="1">
            <a:spLocks noChangeArrowheads="1"/>
          </p:cNvSpPr>
          <p:nvPr/>
        </p:nvSpPr>
        <p:spPr bwMode="auto">
          <a:xfrm>
            <a:off x="3026569" y="1993062"/>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33801" name="Text Box 12">
            <a:extLst>
              <a:ext uri="{FF2B5EF4-FFF2-40B4-BE49-F238E27FC236}">
                <a16:creationId xmlns:a16="http://schemas.microsoft.com/office/drawing/2014/main" id="{D0495770-602D-4644-B625-CEC56448C97C}"/>
              </a:ext>
            </a:extLst>
          </p:cNvPr>
          <p:cNvSpPr txBox="1">
            <a:spLocks noChangeArrowheads="1"/>
          </p:cNvSpPr>
          <p:nvPr/>
        </p:nvSpPr>
        <p:spPr bwMode="auto">
          <a:xfrm>
            <a:off x="3352800" y="1356829"/>
            <a:ext cx="1828800" cy="5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dirty="0">
              <a:latin typeface="Open Sans" panose="020B0606030504020204"/>
            </a:endParaRPr>
          </a:p>
        </p:txBody>
      </p:sp>
      <p:sp>
        <p:nvSpPr>
          <p:cNvPr id="33802" name="Text Box 13">
            <a:extLst>
              <a:ext uri="{FF2B5EF4-FFF2-40B4-BE49-F238E27FC236}">
                <a16:creationId xmlns:a16="http://schemas.microsoft.com/office/drawing/2014/main" id="{7632D251-03FE-4512-AEAD-26986B068AD2}"/>
              </a:ext>
            </a:extLst>
          </p:cNvPr>
          <p:cNvSpPr txBox="1">
            <a:spLocks noChangeArrowheads="1"/>
          </p:cNvSpPr>
          <p:nvPr/>
        </p:nvSpPr>
        <p:spPr bwMode="auto">
          <a:xfrm>
            <a:off x="7620000" y="1278440"/>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33803" name="Text Box 14">
            <a:extLst>
              <a:ext uri="{FF2B5EF4-FFF2-40B4-BE49-F238E27FC236}">
                <a16:creationId xmlns:a16="http://schemas.microsoft.com/office/drawing/2014/main" id="{915EBCC8-A8E8-489D-9E75-0444B1508803}"/>
              </a:ext>
            </a:extLst>
          </p:cNvPr>
          <p:cNvSpPr txBox="1">
            <a:spLocks noChangeArrowheads="1"/>
          </p:cNvSpPr>
          <p:nvPr/>
        </p:nvSpPr>
        <p:spPr bwMode="auto">
          <a:xfrm>
            <a:off x="8305800" y="1866888"/>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Artery</a:t>
            </a:r>
          </a:p>
        </p:txBody>
      </p:sp>
      <p:sp>
        <p:nvSpPr>
          <p:cNvPr id="33804" name="Text Box 15">
            <a:extLst>
              <a:ext uri="{FF2B5EF4-FFF2-40B4-BE49-F238E27FC236}">
                <a16:creationId xmlns:a16="http://schemas.microsoft.com/office/drawing/2014/main" id="{89B31828-1365-4BC4-B870-06FAAB0ABD88}"/>
              </a:ext>
            </a:extLst>
          </p:cNvPr>
          <p:cNvSpPr txBox="1">
            <a:spLocks noChangeArrowheads="1"/>
          </p:cNvSpPr>
          <p:nvPr/>
        </p:nvSpPr>
        <p:spPr bwMode="auto">
          <a:xfrm>
            <a:off x="2934887" y="3543292"/>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Tricuspid Valve</a:t>
            </a:r>
            <a:endParaRPr lang="en-US" altLang="en-US" sz="2600" dirty="0">
              <a:latin typeface="Open Sans" panose="020B0606030504020204"/>
            </a:endParaRPr>
          </a:p>
        </p:txBody>
      </p:sp>
      <p:sp>
        <p:nvSpPr>
          <p:cNvPr id="33805" name="Text Box 16">
            <a:extLst>
              <a:ext uri="{FF2B5EF4-FFF2-40B4-BE49-F238E27FC236}">
                <a16:creationId xmlns:a16="http://schemas.microsoft.com/office/drawing/2014/main" id="{65B96713-5B9D-4934-B31B-89D61C0FF189}"/>
              </a:ext>
            </a:extLst>
          </p:cNvPr>
          <p:cNvSpPr txBox="1">
            <a:spLocks noChangeArrowheads="1"/>
          </p:cNvSpPr>
          <p:nvPr/>
        </p:nvSpPr>
        <p:spPr bwMode="auto">
          <a:xfrm>
            <a:off x="3200400" y="5181592"/>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33806" name="Text Box 17">
            <a:extLst>
              <a:ext uri="{FF2B5EF4-FFF2-40B4-BE49-F238E27FC236}">
                <a16:creationId xmlns:a16="http://schemas.microsoft.com/office/drawing/2014/main" id="{C6A88CAD-9981-4476-85E2-0FCF2946251B}"/>
              </a:ext>
            </a:extLst>
          </p:cNvPr>
          <p:cNvSpPr txBox="1">
            <a:spLocks noChangeArrowheads="1"/>
          </p:cNvSpPr>
          <p:nvPr/>
        </p:nvSpPr>
        <p:spPr bwMode="auto">
          <a:xfrm>
            <a:off x="5367337" y="6190375"/>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33807" name="Text Box 18">
            <a:extLst>
              <a:ext uri="{FF2B5EF4-FFF2-40B4-BE49-F238E27FC236}">
                <a16:creationId xmlns:a16="http://schemas.microsoft.com/office/drawing/2014/main" id="{4555B164-CAFE-4EF2-9F91-FA300BA117E5}"/>
              </a:ext>
            </a:extLst>
          </p:cNvPr>
          <p:cNvSpPr txBox="1">
            <a:spLocks noChangeArrowheads="1"/>
          </p:cNvSpPr>
          <p:nvPr/>
        </p:nvSpPr>
        <p:spPr bwMode="auto">
          <a:xfrm>
            <a:off x="8418913" y="6028210"/>
            <a:ext cx="129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3808" name="Text Box 19">
            <a:extLst>
              <a:ext uri="{FF2B5EF4-FFF2-40B4-BE49-F238E27FC236}">
                <a16:creationId xmlns:a16="http://schemas.microsoft.com/office/drawing/2014/main" id="{4470637F-EAB7-4194-9684-433D55892587}"/>
              </a:ext>
            </a:extLst>
          </p:cNvPr>
          <p:cNvSpPr txBox="1">
            <a:spLocks noChangeArrowheads="1"/>
          </p:cNvSpPr>
          <p:nvPr/>
        </p:nvSpPr>
        <p:spPr bwMode="auto">
          <a:xfrm>
            <a:off x="8498688" y="3183720"/>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Valve</a:t>
            </a:r>
          </a:p>
        </p:txBody>
      </p:sp>
      <p:sp>
        <p:nvSpPr>
          <p:cNvPr id="33809" name="Line 20">
            <a:extLst>
              <a:ext uri="{FF2B5EF4-FFF2-40B4-BE49-F238E27FC236}">
                <a16:creationId xmlns:a16="http://schemas.microsoft.com/office/drawing/2014/main" id="{EB50D737-A9D2-4B18-9307-B79BA829C06E}"/>
              </a:ext>
            </a:extLst>
          </p:cNvPr>
          <p:cNvSpPr>
            <a:spLocks noChangeShapeType="1"/>
          </p:cNvSpPr>
          <p:nvPr/>
        </p:nvSpPr>
        <p:spPr bwMode="auto">
          <a:xfrm>
            <a:off x="4572000" y="2285992"/>
            <a:ext cx="3810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0" name="Line 21">
            <a:extLst>
              <a:ext uri="{FF2B5EF4-FFF2-40B4-BE49-F238E27FC236}">
                <a16:creationId xmlns:a16="http://schemas.microsoft.com/office/drawing/2014/main" id="{1B448F27-0ADB-4391-B29A-F25CA846AA2B}"/>
              </a:ext>
            </a:extLst>
          </p:cNvPr>
          <p:cNvSpPr>
            <a:spLocks noChangeShapeType="1"/>
          </p:cNvSpPr>
          <p:nvPr/>
        </p:nvSpPr>
        <p:spPr bwMode="auto">
          <a:xfrm>
            <a:off x="4572000" y="3809992"/>
            <a:ext cx="12954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1" name="Line 22">
            <a:extLst>
              <a:ext uri="{FF2B5EF4-FFF2-40B4-BE49-F238E27FC236}">
                <a16:creationId xmlns:a16="http://schemas.microsoft.com/office/drawing/2014/main" id="{CFE85DF8-9C8A-4CFE-98D4-01A4075DD8B3}"/>
              </a:ext>
            </a:extLst>
          </p:cNvPr>
          <p:cNvSpPr>
            <a:spLocks noChangeShapeType="1"/>
          </p:cNvSpPr>
          <p:nvPr/>
        </p:nvSpPr>
        <p:spPr bwMode="auto">
          <a:xfrm>
            <a:off x="5334000" y="4038592"/>
            <a:ext cx="3048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2" name="Line 23">
            <a:extLst>
              <a:ext uri="{FF2B5EF4-FFF2-40B4-BE49-F238E27FC236}">
                <a16:creationId xmlns:a16="http://schemas.microsoft.com/office/drawing/2014/main" id="{5C9EF80E-F23A-470B-9DA3-F973A6D5A68E}"/>
              </a:ext>
            </a:extLst>
          </p:cNvPr>
          <p:cNvSpPr>
            <a:spLocks noChangeShapeType="1"/>
          </p:cNvSpPr>
          <p:nvPr/>
        </p:nvSpPr>
        <p:spPr bwMode="auto">
          <a:xfrm flipV="1">
            <a:off x="4648200" y="5257792"/>
            <a:ext cx="2286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3" name="Line 24">
            <a:extLst>
              <a:ext uri="{FF2B5EF4-FFF2-40B4-BE49-F238E27FC236}">
                <a16:creationId xmlns:a16="http://schemas.microsoft.com/office/drawing/2014/main" id="{B020C51D-605B-4EEF-83ED-10818673649D}"/>
              </a:ext>
            </a:extLst>
          </p:cNvPr>
          <p:cNvSpPr>
            <a:spLocks noChangeShapeType="1"/>
          </p:cNvSpPr>
          <p:nvPr/>
        </p:nvSpPr>
        <p:spPr bwMode="auto">
          <a:xfrm flipV="1">
            <a:off x="6705599" y="4920049"/>
            <a:ext cx="115495" cy="1509326"/>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4" name="Line 25">
            <a:extLst>
              <a:ext uri="{FF2B5EF4-FFF2-40B4-BE49-F238E27FC236}">
                <a16:creationId xmlns:a16="http://schemas.microsoft.com/office/drawing/2014/main" id="{1B76AA60-ADEC-4260-8F78-D0D6EE03B933}"/>
              </a:ext>
            </a:extLst>
          </p:cNvPr>
          <p:cNvSpPr>
            <a:spLocks noChangeShapeType="1"/>
          </p:cNvSpPr>
          <p:nvPr/>
        </p:nvSpPr>
        <p:spPr bwMode="auto">
          <a:xfrm flipH="1" flipV="1">
            <a:off x="8327232" y="6114175"/>
            <a:ext cx="3810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Open Sans" panose="020B0606030504020204"/>
            </a:endParaRPr>
          </a:p>
        </p:txBody>
      </p:sp>
      <p:sp>
        <p:nvSpPr>
          <p:cNvPr id="33815" name="Line 26">
            <a:extLst>
              <a:ext uri="{FF2B5EF4-FFF2-40B4-BE49-F238E27FC236}">
                <a16:creationId xmlns:a16="http://schemas.microsoft.com/office/drawing/2014/main" id="{F7299FAB-15E5-488A-9F10-628B9A572F43}"/>
              </a:ext>
            </a:extLst>
          </p:cNvPr>
          <p:cNvSpPr>
            <a:spLocks noChangeShapeType="1"/>
          </p:cNvSpPr>
          <p:nvPr/>
        </p:nvSpPr>
        <p:spPr bwMode="auto">
          <a:xfrm flipH="1">
            <a:off x="6400800" y="3402000"/>
            <a:ext cx="2185988" cy="26992"/>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6" name="Line 27">
            <a:extLst>
              <a:ext uri="{FF2B5EF4-FFF2-40B4-BE49-F238E27FC236}">
                <a16:creationId xmlns:a16="http://schemas.microsoft.com/office/drawing/2014/main" id="{F8ABC684-D4DE-4FF6-90B4-AEAAB469019B}"/>
              </a:ext>
            </a:extLst>
          </p:cNvPr>
          <p:cNvSpPr>
            <a:spLocks noChangeShapeType="1"/>
          </p:cNvSpPr>
          <p:nvPr/>
        </p:nvSpPr>
        <p:spPr bwMode="auto">
          <a:xfrm flipH="1">
            <a:off x="6858000" y="2476488"/>
            <a:ext cx="1828800" cy="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3817" name="Line 28">
            <a:extLst>
              <a:ext uri="{FF2B5EF4-FFF2-40B4-BE49-F238E27FC236}">
                <a16:creationId xmlns:a16="http://schemas.microsoft.com/office/drawing/2014/main" id="{EC2F51DD-4BD1-407F-9A31-CB3F99A70683}"/>
              </a:ext>
            </a:extLst>
          </p:cNvPr>
          <p:cNvSpPr>
            <a:spLocks noChangeShapeType="1"/>
          </p:cNvSpPr>
          <p:nvPr/>
        </p:nvSpPr>
        <p:spPr bwMode="auto">
          <a:xfrm flipH="1">
            <a:off x="6705600" y="2476488"/>
            <a:ext cx="1524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3D02FC3-672F-4166-AAFF-9D38015B9D8D}"/>
              </a:ext>
            </a:extLst>
          </p:cNvPr>
          <p:cNvSpPr>
            <a:spLocks noGrp="1" noChangeArrowheads="1"/>
          </p:cNvSpPr>
          <p:nvPr>
            <p:ph type="title"/>
          </p:nvPr>
        </p:nvSpPr>
        <p:spPr/>
        <p:txBody>
          <a:bodyPr/>
          <a:lstStyle/>
          <a:p>
            <a:pPr fontAlgn="auto">
              <a:spcAft>
                <a:spcPts val="0"/>
              </a:spcAft>
              <a:defRPr/>
            </a:pPr>
            <a:r>
              <a:rPr lang="en-US" altLang="en-US" dirty="0"/>
              <a:t>Step 9: Indicate Pathway of Blood Through Right Heart with Arrows</a:t>
            </a:r>
          </a:p>
        </p:txBody>
      </p:sp>
      <p:pic>
        <p:nvPicPr>
          <p:cNvPr id="34819" name="Picture 3" descr="Rt Heart-6.TIF                                                 0003B760Henrietta HD                   B7C76B29:">
            <a:extLst>
              <a:ext uri="{FF2B5EF4-FFF2-40B4-BE49-F238E27FC236}">
                <a16:creationId xmlns:a16="http://schemas.microsoft.com/office/drawing/2014/main" id="{E6B4D3C6-D856-41EA-A0ED-00FF53A12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9" t="5405" r="-1111" b="7895"/>
          <a:stretch>
            <a:fillRect/>
          </a:stretch>
        </p:blipFill>
        <p:spPr bwMode="auto">
          <a:xfrm>
            <a:off x="2878932" y="1283509"/>
            <a:ext cx="7162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EBF34158-DB37-41B7-A5D2-0970B550948D}"/>
              </a:ext>
            </a:extLst>
          </p:cNvPr>
          <p:cNvSpPr txBox="1">
            <a:spLocks noChangeArrowheads="1"/>
          </p:cNvSpPr>
          <p:nvPr/>
        </p:nvSpPr>
        <p:spPr bwMode="auto">
          <a:xfrm>
            <a:off x="5926932" y="520463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34821" name="Text Box 5">
            <a:extLst>
              <a:ext uri="{FF2B5EF4-FFF2-40B4-BE49-F238E27FC236}">
                <a16:creationId xmlns:a16="http://schemas.microsoft.com/office/drawing/2014/main" id="{0254AFC8-4896-4192-A177-B813240376B2}"/>
              </a:ext>
            </a:extLst>
          </p:cNvPr>
          <p:cNvSpPr txBox="1">
            <a:spLocks noChangeArrowheads="1"/>
          </p:cNvSpPr>
          <p:nvPr/>
        </p:nvSpPr>
        <p:spPr bwMode="auto">
          <a:xfrm>
            <a:off x="4860132" y="307103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rgbClr val="2A55AB"/>
                </a:solidFill>
                <a:latin typeface="Open Sans" panose="020B0606030504020204"/>
              </a:rPr>
              <a:t>RA</a:t>
            </a:r>
            <a:endParaRPr lang="en-US" altLang="en-US" b="1" dirty="0">
              <a:solidFill>
                <a:schemeClr val="accent1"/>
              </a:solidFill>
              <a:latin typeface="Open Sans" panose="020B0606030504020204"/>
            </a:endParaRPr>
          </a:p>
        </p:txBody>
      </p:sp>
      <p:sp>
        <p:nvSpPr>
          <p:cNvPr id="34822" name="Text Box 6">
            <a:extLst>
              <a:ext uri="{FF2B5EF4-FFF2-40B4-BE49-F238E27FC236}">
                <a16:creationId xmlns:a16="http://schemas.microsoft.com/office/drawing/2014/main" id="{7914B857-FD95-4241-AA1D-32C7FE2D57F2}"/>
              </a:ext>
            </a:extLst>
          </p:cNvPr>
          <p:cNvSpPr txBox="1">
            <a:spLocks noChangeArrowheads="1"/>
          </p:cNvSpPr>
          <p:nvPr/>
        </p:nvSpPr>
        <p:spPr bwMode="auto">
          <a:xfrm>
            <a:off x="6993732" y="276623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34823" name="Text Box 7">
            <a:extLst>
              <a:ext uri="{FF2B5EF4-FFF2-40B4-BE49-F238E27FC236}">
                <a16:creationId xmlns:a16="http://schemas.microsoft.com/office/drawing/2014/main" id="{4A953E70-D5ED-4143-B8BB-537B2AFE01BD}"/>
              </a:ext>
            </a:extLst>
          </p:cNvPr>
          <p:cNvSpPr txBox="1">
            <a:spLocks noChangeArrowheads="1"/>
          </p:cNvSpPr>
          <p:nvPr/>
        </p:nvSpPr>
        <p:spPr bwMode="auto">
          <a:xfrm>
            <a:off x="7069932" y="505223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34824" name="Text Box 8">
            <a:extLst>
              <a:ext uri="{FF2B5EF4-FFF2-40B4-BE49-F238E27FC236}">
                <a16:creationId xmlns:a16="http://schemas.microsoft.com/office/drawing/2014/main" id="{E9E11F94-D34D-4D73-87D1-DC82900CAECC}"/>
              </a:ext>
            </a:extLst>
          </p:cNvPr>
          <p:cNvSpPr txBox="1">
            <a:spLocks noChangeArrowheads="1"/>
          </p:cNvSpPr>
          <p:nvPr/>
        </p:nvSpPr>
        <p:spPr bwMode="auto">
          <a:xfrm>
            <a:off x="2717003" y="1787999"/>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Superior Vena Cava</a:t>
            </a:r>
          </a:p>
        </p:txBody>
      </p:sp>
      <p:sp>
        <p:nvSpPr>
          <p:cNvPr id="34825" name="Text Box 9">
            <a:extLst>
              <a:ext uri="{FF2B5EF4-FFF2-40B4-BE49-F238E27FC236}">
                <a16:creationId xmlns:a16="http://schemas.microsoft.com/office/drawing/2014/main" id="{C2DC6E1A-F89D-4894-86D6-AB5A52C530A2}"/>
              </a:ext>
            </a:extLst>
          </p:cNvPr>
          <p:cNvSpPr txBox="1">
            <a:spLocks noChangeArrowheads="1"/>
          </p:cNvSpPr>
          <p:nvPr/>
        </p:nvSpPr>
        <p:spPr bwMode="auto">
          <a:xfrm>
            <a:off x="2955132" y="1242234"/>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a:solidFill>
                  <a:srgbClr val="2A55AB"/>
                </a:solidFill>
              </a:rPr>
              <a:t>Rt. side</a:t>
            </a:r>
            <a:endParaRPr lang="en-US" altLang="en-US" sz="2800"/>
          </a:p>
        </p:txBody>
      </p:sp>
      <p:sp>
        <p:nvSpPr>
          <p:cNvPr id="34826" name="Text Box 10">
            <a:extLst>
              <a:ext uri="{FF2B5EF4-FFF2-40B4-BE49-F238E27FC236}">
                <a16:creationId xmlns:a16="http://schemas.microsoft.com/office/drawing/2014/main" id="{CE30B1CC-FAE6-4952-BAC3-3336D081EDBE}"/>
              </a:ext>
            </a:extLst>
          </p:cNvPr>
          <p:cNvSpPr txBox="1">
            <a:spLocks noChangeArrowheads="1"/>
          </p:cNvSpPr>
          <p:nvPr/>
        </p:nvSpPr>
        <p:spPr bwMode="auto">
          <a:xfrm>
            <a:off x="8593932" y="1242234"/>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a:solidFill>
                  <a:srgbClr val="B80B2D"/>
                </a:solidFill>
              </a:rPr>
              <a:t>Lf. side</a:t>
            </a:r>
          </a:p>
        </p:txBody>
      </p:sp>
      <p:sp>
        <p:nvSpPr>
          <p:cNvPr id="34827" name="Text Box 11">
            <a:extLst>
              <a:ext uri="{FF2B5EF4-FFF2-40B4-BE49-F238E27FC236}">
                <a16:creationId xmlns:a16="http://schemas.microsoft.com/office/drawing/2014/main" id="{5AA5D2F6-CD3B-448B-BC86-B654880E3A48}"/>
              </a:ext>
            </a:extLst>
          </p:cNvPr>
          <p:cNvSpPr txBox="1">
            <a:spLocks noChangeArrowheads="1"/>
          </p:cNvSpPr>
          <p:nvPr/>
        </p:nvSpPr>
        <p:spPr bwMode="auto">
          <a:xfrm>
            <a:off x="7984332" y="1851834"/>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Artery</a:t>
            </a:r>
          </a:p>
        </p:txBody>
      </p:sp>
      <p:sp>
        <p:nvSpPr>
          <p:cNvPr id="34828" name="Text Box 12">
            <a:extLst>
              <a:ext uri="{FF2B5EF4-FFF2-40B4-BE49-F238E27FC236}">
                <a16:creationId xmlns:a16="http://schemas.microsoft.com/office/drawing/2014/main" id="{A95C591B-D188-4914-97A6-63A864A06827}"/>
              </a:ext>
            </a:extLst>
          </p:cNvPr>
          <p:cNvSpPr txBox="1">
            <a:spLocks noChangeArrowheads="1"/>
          </p:cNvSpPr>
          <p:nvPr/>
        </p:nvSpPr>
        <p:spPr bwMode="auto">
          <a:xfrm>
            <a:off x="2690808" y="3307239"/>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Tricuspid Valve</a:t>
            </a:r>
            <a:endParaRPr lang="en-US" altLang="en-US" sz="2600" dirty="0">
              <a:latin typeface="Open Sans" panose="020B0606030504020204"/>
            </a:endParaRPr>
          </a:p>
        </p:txBody>
      </p:sp>
      <p:sp>
        <p:nvSpPr>
          <p:cNvPr id="34829" name="Text Box 13">
            <a:extLst>
              <a:ext uri="{FF2B5EF4-FFF2-40B4-BE49-F238E27FC236}">
                <a16:creationId xmlns:a16="http://schemas.microsoft.com/office/drawing/2014/main" id="{B2717DC9-73A4-4A8C-A277-D7B9304C0ACE}"/>
              </a:ext>
            </a:extLst>
          </p:cNvPr>
          <p:cNvSpPr txBox="1">
            <a:spLocks noChangeArrowheads="1"/>
          </p:cNvSpPr>
          <p:nvPr/>
        </p:nvSpPr>
        <p:spPr bwMode="auto">
          <a:xfrm>
            <a:off x="2802732" y="5021735"/>
            <a:ext cx="175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Inferior Vena Cava</a:t>
            </a:r>
          </a:p>
        </p:txBody>
      </p:sp>
      <p:sp>
        <p:nvSpPr>
          <p:cNvPr id="34830" name="Text Box 14">
            <a:extLst>
              <a:ext uri="{FF2B5EF4-FFF2-40B4-BE49-F238E27FC236}">
                <a16:creationId xmlns:a16="http://schemas.microsoft.com/office/drawing/2014/main" id="{95848761-C66B-4E86-9C93-7FA61BFA4DAB}"/>
              </a:ext>
            </a:extLst>
          </p:cNvPr>
          <p:cNvSpPr txBox="1">
            <a:spLocks noChangeArrowheads="1"/>
          </p:cNvSpPr>
          <p:nvPr/>
        </p:nvSpPr>
        <p:spPr bwMode="auto">
          <a:xfrm>
            <a:off x="5202772" y="6111682"/>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34831" name="Text Box 15">
            <a:extLst>
              <a:ext uri="{FF2B5EF4-FFF2-40B4-BE49-F238E27FC236}">
                <a16:creationId xmlns:a16="http://schemas.microsoft.com/office/drawing/2014/main" id="{0411F51B-2560-43AD-9EC3-E7CEE26AF5E8}"/>
              </a:ext>
            </a:extLst>
          </p:cNvPr>
          <p:cNvSpPr txBox="1">
            <a:spLocks noChangeArrowheads="1"/>
          </p:cNvSpPr>
          <p:nvPr/>
        </p:nvSpPr>
        <p:spPr bwMode="auto">
          <a:xfrm>
            <a:off x="8212932" y="5950423"/>
            <a:ext cx="1295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4832" name="Text Box 16">
            <a:extLst>
              <a:ext uri="{FF2B5EF4-FFF2-40B4-BE49-F238E27FC236}">
                <a16:creationId xmlns:a16="http://schemas.microsoft.com/office/drawing/2014/main" id="{B3C9C673-9A93-4B9C-97B1-DE28EC564AA7}"/>
              </a:ext>
            </a:extLst>
          </p:cNvPr>
          <p:cNvSpPr txBox="1">
            <a:spLocks noChangeArrowheads="1"/>
          </p:cNvSpPr>
          <p:nvPr/>
        </p:nvSpPr>
        <p:spPr bwMode="auto">
          <a:xfrm>
            <a:off x="7984332" y="3116735"/>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9191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Valve</a:t>
            </a:r>
          </a:p>
        </p:txBody>
      </p:sp>
      <p:sp>
        <p:nvSpPr>
          <p:cNvPr id="34833" name="Line 17">
            <a:extLst>
              <a:ext uri="{FF2B5EF4-FFF2-40B4-BE49-F238E27FC236}">
                <a16:creationId xmlns:a16="http://schemas.microsoft.com/office/drawing/2014/main" id="{DA12A760-AD56-4B1B-B2A2-A9C4F94DC71C}"/>
              </a:ext>
            </a:extLst>
          </p:cNvPr>
          <p:cNvSpPr>
            <a:spLocks noChangeShapeType="1"/>
          </p:cNvSpPr>
          <p:nvPr/>
        </p:nvSpPr>
        <p:spPr bwMode="auto">
          <a:xfrm>
            <a:off x="4250532" y="2156634"/>
            <a:ext cx="3810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Line 18">
            <a:extLst>
              <a:ext uri="{FF2B5EF4-FFF2-40B4-BE49-F238E27FC236}">
                <a16:creationId xmlns:a16="http://schemas.microsoft.com/office/drawing/2014/main" id="{0198CF1E-FD30-4C8C-A8ED-D9E31EB38C29}"/>
              </a:ext>
            </a:extLst>
          </p:cNvPr>
          <p:cNvSpPr>
            <a:spLocks noChangeShapeType="1"/>
          </p:cNvSpPr>
          <p:nvPr/>
        </p:nvSpPr>
        <p:spPr bwMode="auto">
          <a:xfrm>
            <a:off x="4250532" y="3680634"/>
            <a:ext cx="12954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Line 19">
            <a:extLst>
              <a:ext uri="{FF2B5EF4-FFF2-40B4-BE49-F238E27FC236}">
                <a16:creationId xmlns:a16="http://schemas.microsoft.com/office/drawing/2014/main" id="{19BFE461-C977-435C-B638-84575993CDDA}"/>
              </a:ext>
            </a:extLst>
          </p:cNvPr>
          <p:cNvSpPr>
            <a:spLocks noChangeShapeType="1"/>
          </p:cNvSpPr>
          <p:nvPr/>
        </p:nvSpPr>
        <p:spPr bwMode="auto">
          <a:xfrm>
            <a:off x="5012532" y="3909234"/>
            <a:ext cx="3048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Line 20">
            <a:extLst>
              <a:ext uri="{FF2B5EF4-FFF2-40B4-BE49-F238E27FC236}">
                <a16:creationId xmlns:a16="http://schemas.microsoft.com/office/drawing/2014/main" id="{823B5D93-BF47-4F2A-8E7E-E990539FC38E}"/>
              </a:ext>
            </a:extLst>
          </p:cNvPr>
          <p:cNvSpPr>
            <a:spLocks noChangeShapeType="1"/>
          </p:cNvSpPr>
          <p:nvPr/>
        </p:nvSpPr>
        <p:spPr bwMode="auto">
          <a:xfrm flipV="1">
            <a:off x="3564732" y="4671234"/>
            <a:ext cx="8382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Line 21">
            <a:extLst>
              <a:ext uri="{FF2B5EF4-FFF2-40B4-BE49-F238E27FC236}">
                <a16:creationId xmlns:a16="http://schemas.microsoft.com/office/drawing/2014/main" id="{93114A46-EE0D-4AE5-9DAE-6BC63B00C039}"/>
              </a:ext>
            </a:extLst>
          </p:cNvPr>
          <p:cNvSpPr>
            <a:spLocks noChangeShapeType="1"/>
          </p:cNvSpPr>
          <p:nvPr/>
        </p:nvSpPr>
        <p:spPr bwMode="auto">
          <a:xfrm flipV="1">
            <a:off x="6550556" y="4823634"/>
            <a:ext cx="62176" cy="1619232"/>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Line 22">
            <a:extLst>
              <a:ext uri="{FF2B5EF4-FFF2-40B4-BE49-F238E27FC236}">
                <a16:creationId xmlns:a16="http://schemas.microsoft.com/office/drawing/2014/main" id="{E3058CE7-35C4-471F-9CB3-FD2CBDCD8B46}"/>
              </a:ext>
            </a:extLst>
          </p:cNvPr>
          <p:cNvSpPr>
            <a:spLocks noChangeShapeType="1"/>
          </p:cNvSpPr>
          <p:nvPr/>
        </p:nvSpPr>
        <p:spPr bwMode="auto">
          <a:xfrm flipH="1" flipV="1">
            <a:off x="8060532" y="6042834"/>
            <a:ext cx="3810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Line 23">
            <a:extLst>
              <a:ext uri="{FF2B5EF4-FFF2-40B4-BE49-F238E27FC236}">
                <a16:creationId xmlns:a16="http://schemas.microsoft.com/office/drawing/2014/main" id="{AEA1E0F9-5BA6-4900-8B16-907730C5CBCD}"/>
              </a:ext>
            </a:extLst>
          </p:cNvPr>
          <p:cNvSpPr>
            <a:spLocks noChangeShapeType="1"/>
          </p:cNvSpPr>
          <p:nvPr/>
        </p:nvSpPr>
        <p:spPr bwMode="auto">
          <a:xfrm flipH="1" flipV="1">
            <a:off x="6079332" y="3299634"/>
            <a:ext cx="2438400" cy="609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Line 24">
            <a:extLst>
              <a:ext uri="{FF2B5EF4-FFF2-40B4-BE49-F238E27FC236}">
                <a16:creationId xmlns:a16="http://schemas.microsoft.com/office/drawing/2014/main" id="{FF99D44D-8685-4DB2-AEE3-4254DE818E1A}"/>
              </a:ext>
            </a:extLst>
          </p:cNvPr>
          <p:cNvSpPr>
            <a:spLocks noChangeShapeType="1"/>
          </p:cNvSpPr>
          <p:nvPr/>
        </p:nvSpPr>
        <p:spPr bwMode="auto">
          <a:xfrm flipH="1">
            <a:off x="6765132" y="2461434"/>
            <a:ext cx="1600200" cy="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1" name="Line 25">
            <a:extLst>
              <a:ext uri="{FF2B5EF4-FFF2-40B4-BE49-F238E27FC236}">
                <a16:creationId xmlns:a16="http://schemas.microsoft.com/office/drawing/2014/main" id="{73185406-2A52-4A1D-9A3D-5D520F6D495B}"/>
              </a:ext>
            </a:extLst>
          </p:cNvPr>
          <p:cNvSpPr>
            <a:spLocks noChangeShapeType="1"/>
          </p:cNvSpPr>
          <p:nvPr/>
        </p:nvSpPr>
        <p:spPr bwMode="auto">
          <a:xfrm flipH="1">
            <a:off x="6536532" y="2461434"/>
            <a:ext cx="2286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Line 26">
            <a:extLst>
              <a:ext uri="{FF2B5EF4-FFF2-40B4-BE49-F238E27FC236}">
                <a16:creationId xmlns:a16="http://schemas.microsoft.com/office/drawing/2014/main" id="{9FAB1F12-A30F-4006-81B6-F13F6E2762B8}"/>
              </a:ext>
            </a:extLst>
          </p:cNvPr>
          <p:cNvSpPr>
            <a:spLocks noChangeShapeType="1"/>
          </p:cNvSpPr>
          <p:nvPr/>
        </p:nvSpPr>
        <p:spPr bwMode="auto">
          <a:xfrm>
            <a:off x="3564732" y="4671234"/>
            <a:ext cx="0" cy="4572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AutoShape 27">
            <a:extLst>
              <a:ext uri="{FF2B5EF4-FFF2-40B4-BE49-F238E27FC236}">
                <a16:creationId xmlns:a16="http://schemas.microsoft.com/office/drawing/2014/main" id="{E56C0756-57AA-4C71-A604-65C07A12EB40}"/>
              </a:ext>
            </a:extLst>
          </p:cNvPr>
          <p:cNvSpPr>
            <a:spLocks noChangeArrowheads="1"/>
          </p:cNvSpPr>
          <p:nvPr/>
        </p:nvSpPr>
        <p:spPr bwMode="auto">
          <a:xfrm rot="20484927">
            <a:off x="4706145" y="1793097"/>
            <a:ext cx="304800" cy="609600"/>
          </a:xfrm>
          <a:prstGeom prst="downArrow">
            <a:avLst>
              <a:gd name="adj1" fmla="val 50000"/>
              <a:gd name="adj2" fmla="val 50000"/>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44" name="AutoShape 28">
            <a:extLst>
              <a:ext uri="{FF2B5EF4-FFF2-40B4-BE49-F238E27FC236}">
                <a16:creationId xmlns:a16="http://schemas.microsoft.com/office/drawing/2014/main" id="{FAC6CA82-54EB-46B3-A591-0812383A6396}"/>
              </a:ext>
            </a:extLst>
          </p:cNvPr>
          <p:cNvSpPr>
            <a:spLocks noChangeArrowheads="1"/>
          </p:cNvSpPr>
          <p:nvPr/>
        </p:nvSpPr>
        <p:spPr bwMode="auto">
          <a:xfrm rot="20895277">
            <a:off x="5164932" y="3452034"/>
            <a:ext cx="228600" cy="609600"/>
          </a:xfrm>
          <a:prstGeom prst="downArrow">
            <a:avLst>
              <a:gd name="adj1" fmla="val 50000"/>
              <a:gd name="adj2" fmla="val 66667"/>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45" name="AutoShape 30">
            <a:extLst>
              <a:ext uri="{FF2B5EF4-FFF2-40B4-BE49-F238E27FC236}">
                <a16:creationId xmlns:a16="http://schemas.microsoft.com/office/drawing/2014/main" id="{BAE5966F-8F3A-485E-B94E-109A4FF4E27B}"/>
              </a:ext>
            </a:extLst>
          </p:cNvPr>
          <p:cNvSpPr>
            <a:spLocks noChangeArrowheads="1"/>
          </p:cNvSpPr>
          <p:nvPr/>
        </p:nvSpPr>
        <p:spPr bwMode="auto">
          <a:xfrm rot="1714867">
            <a:off x="4326732" y="4823634"/>
            <a:ext cx="231775" cy="685800"/>
          </a:xfrm>
          <a:prstGeom prst="upArrow">
            <a:avLst>
              <a:gd name="adj1" fmla="val 50000"/>
              <a:gd name="adj2" fmla="val 73973"/>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46" name="AutoShape 31">
            <a:extLst>
              <a:ext uri="{FF2B5EF4-FFF2-40B4-BE49-F238E27FC236}">
                <a16:creationId xmlns:a16="http://schemas.microsoft.com/office/drawing/2014/main" id="{983E4852-0768-46D9-AB22-72D20B5309D9}"/>
              </a:ext>
            </a:extLst>
          </p:cNvPr>
          <p:cNvSpPr>
            <a:spLocks noChangeArrowheads="1"/>
          </p:cNvSpPr>
          <p:nvPr/>
        </p:nvSpPr>
        <p:spPr bwMode="auto">
          <a:xfrm rot="3719968">
            <a:off x="4829970" y="4167996"/>
            <a:ext cx="242888" cy="334963"/>
          </a:xfrm>
          <a:prstGeom prst="upArrow">
            <a:avLst>
              <a:gd name="adj1" fmla="val 50000"/>
              <a:gd name="adj2" fmla="val 34477"/>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191919"/>
              </a:solidFill>
            </a:endParaRPr>
          </a:p>
        </p:txBody>
      </p:sp>
      <p:sp>
        <p:nvSpPr>
          <p:cNvPr id="34847" name="AutoShape 32">
            <a:extLst>
              <a:ext uri="{FF2B5EF4-FFF2-40B4-BE49-F238E27FC236}">
                <a16:creationId xmlns:a16="http://schemas.microsoft.com/office/drawing/2014/main" id="{5A1F8B98-3AA0-40B4-8163-94203CF471BA}"/>
              </a:ext>
            </a:extLst>
          </p:cNvPr>
          <p:cNvSpPr>
            <a:spLocks noChangeArrowheads="1"/>
          </p:cNvSpPr>
          <p:nvPr/>
        </p:nvSpPr>
        <p:spPr bwMode="auto">
          <a:xfrm rot="20866252">
            <a:off x="5469732" y="4290234"/>
            <a:ext cx="225425" cy="304800"/>
          </a:xfrm>
          <a:prstGeom prst="downArrow">
            <a:avLst>
              <a:gd name="adj1" fmla="val 50000"/>
              <a:gd name="adj2" fmla="val 33803"/>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48" name="AutoShape 34">
            <a:extLst>
              <a:ext uri="{FF2B5EF4-FFF2-40B4-BE49-F238E27FC236}">
                <a16:creationId xmlns:a16="http://schemas.microsoft.com/office/drawing/2014/main" id="{B7974E58-AA71-4E24-A71B-95D021A5BD48}"/>
              </a:ext>
            </a:extLst>
          </p:cNvPr>
          <p:cNvSpPr>
            <a:spLocks noChangeArrowheads="1"/>
          </p:cNvSpPr>
          <p:nvPr/>
        </p:nvSpPr>
        <p:spPr bwMode="auto">
          <a:xfrm rot="15286476" flipV="1">
            <a:off x="5807870" y="4637896"/>
            <a:ext cx="533400" cy="447675"/>
          </a:xfrm>
          <a:custGeom>
            <a:avLst/>
            <a:gdLst>
              <a:gd name="T0" fmla="*/ 428868 w 21600"/>
              <a:gd name="T1" fmla="*/ 0 h 21600"/>
              <a:gd name="T2" fmla="*/ 428868 w 21600"/>
              <a:gd name="T3" fmla="*/ 251983 h 21600"/>
              <a:gd name="T4" fmla="*/ 59933 w 21600"/>
              <a:gd name="T5" fmla="*/ 447675 h 21600"/>
              <a:gd name="T6" fmla="*/ 533400 w 21600"/>
              <a:gd name="T7" fmla="*/ 125991 h 21600"/>
              <a:gd name="T8" fmla="*/ 17694720 60000 65536"/>
              <a:gd name="T9" fmla="*/ 5898240 60000 65536"/>
              <a:gd name="T10" fmla="*/ 5898240 60000 65536"/>
              <a:gd name="T11" fmla="*/ 0 60000 65536"/>
              <a:gd name="T12" fmla="*/ 12427 w 21600"/>
              <a:gd name="T13" fmla="*/ 3705 h 21600"/>
              <a:gd name="T14" fmla="*/ 19947 w 21600"/>
              <a:gd name="T15" fmla="*/ 8453 h 21600"/>
            </a:gdLst>
            <a:ahLst/>
            <a:cxnLst>
              <a:cxn ang="T8">
                <a:pos x="T0" y="T1"/>
              </a:cxn>
              <a:cxn ang="T9">
                <a:pos x="T2" y="T3"/>
              </a:cxn>
              <a:cxn ang="T10">
                <a:pos x="T4" y="T5"/>
              </a:cxn>
              <a:cxn ang="T11">
                <a:pos x="T6" y="T7"/>
              </a:cxn>
            </a:cxnLst>
            <a:rect l="T12" t="T13" r="T14" b="T15"/>
            <a:pathLst>
              <a:path w="21600" h="21600">
                <a:moveTo>
                  <a:pt x="21600" y="6079"/>
                </a:moveTo>
                <a:lnTo>
                  <a:pt x="17367" y="0"/>
                </a:lnTo>
                <a:lnTo>
                  <a:pt x="17367" y="3705"/>
                </a:lnTo>
                <a:lnTo>
                  <a:pt x="12427" y="3705"/>
                </a:lnTo>
                <a:cubicBezTo>
                  <a:pt x="5564" y="3705"/>
                  <a:pt x="0" y="7490"/>
                  <a:pt x="0" y="12158"/>
                </a:cubicBezTo>
                <a:lnTo>
                  <a:pt x="0" y="21600"/>
                </a:lnTo>
                <a:lnTo>
                  <a:pt x="4853" y="21600"/>
                </a:lnTo>
                <a:lnTo>
                  <a:pt x="4853" y="12158"/>
                </a:lnTo>
                <a:cubicBezTo>
                  <a:pt x="4853" y="10112"/>
                  <a:pt x="8244" y="8453"/>
                  <a:pt x="12427" y="8453"/>
                </a:cubicBezTo>
                <a:lnTo>
                  <a:pt x="17367" y="8453"/>
                </a:lnTo>
                <a:lnTo>
                  <a:pt x="17367" y="12158"/>
                </a:lnTo>
                <a:lnTo>
                  <a:pt x="21600" y="6079"/>
                </a:lnTo>
                <a:close/>
              </a:path>
            </a:pathLst>
          </a:cu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AutoShape 35">
            <a:extLst>
              <a:ext uri="{FF2B5EF4-FFF2-40B4-BE49-F238E27FC236}">
                <a16:creationId xmlns:a16="http://schemas.microsoft.com/office/drawing/2014/main" id="{31A72A0E-9C34-4670-B8D1-DAFDE8AEF5B4}"/>
              </a:ext>
            </a:extLst>
          </p:cNvPr>
          <p:cNvSpPr>
            <a:spLocks noChangeArrowheads="1"/>
          </p:cNvSpPr>
          <p:nvPr/>
        </p:nvSpPr>
        <p:spPr bwMode="auto">
          <a:xfrm rot="20470267">
            <a:off x="5771357" y="3971147"/>
            <a:ext cx="231775" cy="381000"/>
          </a:xfrm>
          <a:prstGeom prst="upArrow">
            <a:avLst>
              <a:gd name="adj1" fmla="val 50000"/>
              <a:gd name="adj2" fmla="val 41096"/>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50" name="AutoShape 36">
            <a:extLst>
              <a:ext uri="{FF2B5EF4-FFF2-40B4-BE49-F238E27FC236}">
                <a16:creationId xmlns:a16="http://schemas.microsoft.com/office/drawing/2014/main" id="{F0723B2D-899D-4D16-81F1-7E5E9BBFA05A}"/>
              </a:ext>
            </a:extLst>
          </p:cNvPr>
          <p:cNvSpPr>
            <a:spLocks noChangeArrowheads="1"/>
          </p:cNvSpPr>
          <p:nvPr/>
        </p:nvSpPr>
        <p:spPr bwMode="auto">
          <a:xfrm rot="652710">
            <a:off x="5774532" y="3375834"/>
            <a:ext cx="228600" cy="457200"/>
          </a:xfrm>
          <a:prstGeom prst="upArrow">
            <a:avLst>
              <a:gd name="adj1" fmla="val 50000"/>
              <a:gd name="adj2" fmla="val 50000"/>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51" name="AutoShape 37">
            <a:extLst>
              <a:ext uri="{FF2B5EF4-FFF2-40B4-BE49-F238E27FC236}">
                <a16:creationId xmlns:a16="http://schemas.microsoft.com/office/drawing/2014/main" id="{49C6A62B-6FBB-413E-955F-6050B73D0E4A}"/>
              </a:ext>
            </a:extLst>
          </p:cNvPr>
          <p:cNvSpPr>
            <a:spLocks noChangeArrowheads="1"/>
          </p:cNvSpPr>
          <p:nvPr/>
        </p:nvSpPr>
        <p:spPr bwMode="auto">
          <a:xfrm rot="1533194">
            <a:off x="6234907" y="2215372"/>
            <a:ext cx="228600" cy="838200"/>
          </a:xfrm>
          <a:prstGeom prst="upArrow">
            <a:avLst>
              <a:gd name="adj1" fmla="val 50000"/>
              <a:gd name="adj2" fmla="val 91667"/>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52" name="AutoShape 38">
            <a:extLst>
              <a:ext uri="{FF2B5EF4-FFF2-40B4-BE49-F238E27FC236}">
                <a16:creationId xmlns:a16="http://schemas.microsoft.com/office/drawing/2014/main" id="{B4DDC72F-F174-4896-9535-7EC706514836}"/>
              </a:ext>
            </a:extLst>
          </p:cNvPr>
          <p:cNvSpPr>
            <a:spLocks noChangeArrowheads="1"/>
          </p:cNvSpPr>
          <p:nvPr/>
        </p:nvSpPr>
        <p:spPr bwMode="auto">
          <a:xfrm>
            <a:off x="6765132" y="1851834"/>
            <a:ext cx="533400" cy="304800"/>
          </a:xfrm>
          <a:custGeom>
            <a:avLst/>
            <a:gdLst>
              <a:gd name="T0" fmla="*/ 373528 w 21600"/>
              <a:gd name="T1" fmla="*/ 0 h 21600"/>
              <a:gd name="T2" fmla="*/ 373528 w 21600"/>
              <a:gd name="T3" fmla="*/ 171563 h 21600"/>
              <a:gd name="T4" fmla="*/ 79936 w 21600"/>
              <a:gd name="T5" fmla="*/ 304800 h 21600"/>
              <a:gd name="T6" fmla="*/ 5334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3" name="AutoShape 39">
            <a:extLst>
              <a:ext uri="{FF2B5EF4-FFF2-40B4-BE49-F238E27FC236}">
                <a16:creationId xmlns:a16="http://schemas.microsoft.com/office/drawing/2014/main" id="{65B0400C-CF33-4AC6-A050-F7B490063221}"/>
              </a:ext>
            </a:extLst>
          </p:cNvPr>
          <p:cNvSpPr>
            <a:spLocks noChangeArrowheads="1"/>
          </p:cNvSpPr>
          <p:nvPr/>
        </p:nvSpPr>
        <p:spPr bwMode="auto">
          <a:xfrm flipH="1">
            <a:off x="6003132" y="1775634"/>
            <a:ext cx="609600" cy="304800"/>
          </a:xfrm>
          <a:custGeom>
            <a:avLst/>
            <a:gdLst>
              <a:gd name="T0" fmla="*/ 426889 w 21600"/>
              <a:gd name="T1" fmla="*/ 0 h 21600"/>
              <a:gd name="T2" fmla="*/ 426889 w 21600"/>
              <a:gd name="T3" fmla="*/ 171563 h 21600"/>
              <a:gd name="T4" fmla="*/ 91355 w 21600"/>
              <a:gd name="T5" fmla="*/ 304800 h 21600"/>
              <a:gd name="T6" fmla="*/ 6096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4" name="AutoShape 40">
            <a:extLst>
              <a:ext uri="{FF2B5EF4-FFF2-40B4-BE49-F238E27FC236}">
                <a16:creationId xmlns:a16="http://schemas.microsoft.com/office/drawing/2014/main" id="{F52ABEEE-03B7-4D74-8F6E-0104918CD76A}"/>
              </a:ext>
            </a:extLst>
          </p:cNvPr>
          <p:cNvSpPr>
            <a:spLocks noChangeArrowheads="1"/>
          </p:cNvSpPr>
          <p:nvPr/>
        </p:nvSpPr>
        <p:spPr bwMode="auto">
          <a:xfrm rot="952809">
            <a:off x="5469732" y="1623234"/>
            <a:ext cx="457200" cy="152400"/>
          </a:xfrm>
          <a:prstGeom prst="leftArrow">
            <a:avLst>
              <a:gd name="adj1" fmla="val 50000"/>
              <a:gd name="adj2" fmla="val 75000"/>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55" name="AutoShape 41">
            <a:extLst>
              <a:ext uri="{FF2B5EF4-FFF2-40B4-BE49-F238E27FC236}">
                <a16:creationId xmlns:a16="http://schemas.microsoft.com/office/drawing/2014/main" id="{9B901366-700B-4831-9EE3-DF879F6C2780}"/>
              </a:ext>
            </a:extLst>
          </p:cNvPr>
          <p:cNvSpPr>
            <a:spLocks noChangeArrowheads="1"/>
          </p:cNvSpPr>
          <p:nvPr/>
        </p:nvSpPr>
        <p:spPr bwMode="auto">
          <a:xfrm rot="21537157">
            <a:off x="5393532" y="1775634"/>
            <a:ext cx="457200" cy="152400"/>
          </a:xfrm>
          <a:prstGeom prst="leftArrow">
            <a:avLst>
              <a:gd name="adj1" fmla="val 50000"/>
              <a:gd name="adj2" fmla="val 75000"/>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4856" name="AutoShape 42">
            <a:extLst>
              <a:ext uri="{FF2B5EF4-FFF2-40B4-BE49-F238E27FC236}">
                <a16:creationId xmlns:a16="http://schemas.microsoft.com/office/drawing/2014/main" id="{3D1AC562-0DCB-4C15-8409-7DA0D434FA98}"/>
              </a:ext>
            </a:extLst>
          </p:cNvPr>
          <p:cNvSpPr>
            <a:spLocks noChangeArrowheads="1"/>
          </p:cNvSpPr>
          <p:nvPr/>
        </p:nvSpPr>
        <p:spPr bwMode="auto">
          <a:xfrm rot="19103659">
            <a:off x="5545932" y="4747434"/>
            <a:ext cx="225425" cy="304800"/>
          </a:xfrm>
          <a:prstGeom prst="downArrow">
            <a:avLst>
              <a:gd name="adj1" fmla="val 50000"/>
              <a:gd name="adj2" fmla="val 33803"/>
            </a:avLst>
          </a:prstGeom>
          <a:solidFill>
            <a:schemeClr val="accent1"/>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7739763-EB1B-46E4-AAC4-D929327E12F9}"/>
              </a:ext>
            </a:extLst>
          </p:cNvPr>
          <p:cNvSpPr>
            <a:spLocks noGrp="1" noChangeArrowheads="1"/>
          </p:cNvSpPr>
          <p:nvPr>
            <p:ph type="title"/>
          </p:nvPr>
        </p:nvSpPr>
        <p:spPr/>
        <p:txBody>
          <a:bodyPr/>
          <a:lstStyle/>
          <a:p>
            <a:pPr fontAlgn="auto">
              <a:spcAft>
                <a:spcPts val="0"/>
              </a:spcAft>
              <a:defRPr/>
            </a:pPr>
            <a:r>
              <a:rPr lang="en-US" altLang="en-US" dirty="0"/>
              <a:t>Drawing the Left Heart</a:t>
            </a:r>
          </a:p>
        </p:txBody>
      </p:sp>
      <p:pic>
        <p:nvPicPr>
          <p:cNvPr id="36867" name="Picture 3">
            <a:extLst>
              <a:ext uri="{FF2B5EF4-FFF2-40B4-BE49-F238E27FC236}">
                <a16:creationId xmlns:a16="http://schemas.microsoft.com/office/drawing/2014/main" id="{E3ACFB5A-FBD3-4157-B72A-C4DC2D747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47838"/>
            <a:ext cx="50292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Freeform 4">
            <a:extLst>
              <a:ext uri="{FF2B5EF4-FFF2-40B4-BE49-F238E27FC236}">
                <a16:creationId xmlns:a16="http://schemas.microsoft.com/office/drawing/2014/main" id="{161F1AF8-B057-4F26-9B4D-E3896EF9AE37}"/>
              </a:ext>
            </a:extLst>
          </p:cNvPr>
          <p:cNvSpPr>
            <a:spLocks/>
          </p:cNvSpPr>
          <p:nvPr/>
        </p:nvSpPr>
        <p:spPr bwMode="auto">
          <a:xfrm>
            <a:off x="5365750" y="4835525"/>
            <a:ext cx="2241550" cy="695325"/>
          </a:xfrm>
          <a:custGeom>
            <a:avLst/>
            <a:gdLst>
              <a:gd name="T0" fmla="*/ 50800 w 1412"/>
              <a:gd name="T1" fmla="*/ 39688 h 438"/>
              <a:gd name="T2" fmla="*/ 9525 w 1412"/>
              <a:gd name="T3" fmla="*/ 163513 h 438"/>
              <a:gd name="T4" fmla="*/ 30163 w 1412"/>
              <a:gd name="T5" fmla="*/ 347663 h 438"/>
              <a:gd name="T6" fmla="*/ 582613 w 1412"/>
              <a:gd name="T7" fmla="*/ 469900 h 438"/>
              <a:gd name="T8" fmla="*/ 808038 w 1412"/>
              <a:gd name="T9" fmla="*/ 614363 h 438"/>
              <a:gd name="T10" fmla="*/ 869950 w 1412"/>
              <a:gd name="T11" fmla="*/ 655638 h 438"/>
              <a:gd name="T12" fmla="*/ 1054100 w 1412"/>
              <a:gd name="T13" fmla="*/ 695325 h 438"/>
              <a:gd name="T14" fmla="*/ 1771650 w 1412"/>
              <a:gd name="T15" fmla="*/ 552450 h 438"/>
              <a:gd name="T16" fmla="*/ 1997075 w 1412"/>
              <a:gd name="T17" fmla="*/ 388938 h 438"/>
              <a:gd name="T18" fmla="*/ 2181225 w 1412"/>
              <a:gd name="T19" fmla="*/ 306388 h 438"/>
              <a:gd name="T20" fmla="*/ 2222500 w 1412"/>
              <a:gd name="T21" fmla="*/ 0 h 4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2" h="438">
                <a:moveTo>
                  <a:pt x="32" y="25"/>
                </a:moveTo>
                <a:cubicBezTo>
                  <a:pt x="23" y="51"/>
                  <a:pt x="2" y="75"/>
                  <a:pt x="6" y="103"/>
                </a:cubicBezTo>
                <a:cubicBezTo>
                  <a:pt x="10" y="141"/>
                  <a:pt x="0" y="184"/>
                  <a:pt x="19" y="219"/>
                </a:cubicBezTo>
                <a:cubicBezTo>
                  <a:pt x="69" y="312"/>
                  <a:pt x="322" y="293"/>
                  <a:pt x="367" y="296"/>
                </a:cubicBezTo>
                <a:cubicBezTo>
                  <a:pt x="410" y="360"/>
                  <a:pt x="436" y="354"/>
                  <a:pt x="509" y="387"/>
                </a:cubicBezTo>
                <a:cubicBezTo>
                  <a:pt x="523" y="393"/>
                  <a:pt x="533" y="406"/>
                  <a:pt x="548" y="413"/>
                </a:cubicBezTo>
                <a:cubicBezTo>
                  <a:pt x="557" y="416"/>
                  <a:pt x="660" y="437"/>
                  <a:pt x="664" y="438"/>
                </a:cubicBezTo>
                <a:cubicBezTo>
                  <a:pt x="820" y="430"/>
                  <a:pt x="981" y="437"/>
                  <a:pt x="1116" y="348"/>
                </a:cubicBezTo>
                <a:cubicBezTo>
                  <a:pt x="1144" y="261"/>
                  <a:pt x="1114" y="321"/>
                  <a:pt x="1258" y="245"/>
                </a:cubicBezTo>
                <a:cubicBezTo>
                  <a:pt x="1358" y="191"/>
                  <a:pt x="1282" y="215"/>
                  <a:pt x="1374" y="193"/>
                </a:cubicBezTo>
                <a:cubicBezTo>
                  <a:pt x="1412" y="79"/>
                  <a:pt x="1400" y="143"/>
                  <a:pt x="1400" y="0"/>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Text Box 5">
            <a:extLst>
              <a:ext uri="{FF2B5EF4-FFF2-40B4-BE49-F238E27FC236}">
                <a16:creationId xmlns:a16="http://schemas.microsoft.com/office/drawing/2014/main" id="{0E184AF2-6B69-493B-B572-8E95CFD6F257}"/>
              </a:ext>
            </a:extLst>
          </p:cNvPr>
          <p:cNvSpPr txBox="1">
            <a:spLocks noChangeArrowheads="1"/>
          </p:cNvSpPr>
          <p:nvPr/>
        </p:nvSpPr>
        <p:spPr bwMode="auto">
          <a:xfrm rot="-4406266">
            <a:off x="4204493" y="3612357"/>
            <a:ext cx="21066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191919"/>
                </a:solidFill>
                <a:latin typeface="Lucida Grande" charset="0"/>
              </a:rPr>
              <a:t>Left heart</a:t>
            </a:r>
            <a:endParaRPr lang="en-US" altLang="en-US">
              <a:solidFill>
                <a:srgbClr val="191919"/>
              </a:solidFill>
              <a:latin typeface="Lucida Grande" charset="0"/>
            </a:endParaRPr>
          </a:p>
        </p:txBody>
      </p:sp>
      <p:sp>
        <p:nvSpPr>
          <p:cNvPr id="36870" name="Freeform 7">
            <a:extLst>
              <a:ext uri="{FF2B5EF4-FFF2-40B4-BE49-F238E27FC236}">
                <a16:creationId xmlns:a16="http://schemas.microsoft.com/office/drawing/2014/main" id="{4DADB9AA-8D01-4C78-B72F-16917717E002}"/>
              </a:ext>
            </a:extLst>
          </p:cNvPr>
          <p:cNvSpPr>
            <a:spLocks/>
          </p:cNvSpPr>
          <p:nvPr/>
        </p:nvSpPr>
        <p:spPr bwMode="auto">
          <a:xfrm>
            <a:off x="5410200" y="4724400"/>
            <a:ext cx="2146300" cy="698500"/>
          </a:xfrm>
          <a:custGeom>
            <a:avLst/>
            <a:gdLst>
              <a:gd name="T0" fmla="*/ 0 w 1352"/>
              <a:gd name="T1" fmla="*/ 152400 h 440"/>
              <a:gd name="T2" fmla="*/ 76200 w 1352"/>
              <a:gd name="T3" fmla="*/ 381000 h 440"/>
              <a:gd name="T4" fmla="*/ 228600 w 1352"/>
              <a:gd name="T5" fmla="*/ 457200 h 440"/>
              <a:gd name="T6" fmla="*/ 457200 w 1352"/>
              <a:gd name="T7" fmla="*/ 457200 h 440"/>
              <a:gd name="T8" fmla="*/ 533400 w 1352"/>
              <a:gd name="T9" fmla="*/ 381000 h 440"/>
              <a:gd name="T10" fmla="*/ 762000 w 1352"/>
              <a:gd name="T11" fmla="*/ 533400 h 440"/>
              <a:gd name="T12" fmla="*/ 990600 w 1352"/>
              <a:gd name="T13" fmla="*/ 685800 h 440"/>
              <a:gd name="T14" fmla="*/ 1371600 w 1352"/>
              <a:gd name="T15" fmla="*/ 609600 h 440"/>
              <a:gd name="T16" fmla="*/ 1600200 w 1352"/>
              <a:gd name="T17" fmla="*/ 533400 h 440"/>
              <a:gd name="T18" fmla="*/ 1676400 w 1352"/>
              <a:gd name="T19" fmla="*/ 457200 h 440"/>
              <a:gd name="T20" fmla="*/ 1905000 w 1352"/>
              <a:gd name="T21" fmla="*/ 381000 h 440"/>
              <a:gd name="T22" fmla="*/ 2057400 w 1352"/>
              <a:gd name="T23" fmla="*/ 304800 h 440"/>
              <a:gd name="T24" fmla="*/ 2133600 w 1352"/>
              <a:gd name="T25" fmla="*/ 152400 h 440"/>
              <a:gd name="T26" fmla="*/ 2133600 w 1352"/>
              <a:gd name="T27" fmla="*/ 0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2" h="440">
                <a:moveTo>
                  <a:pt x="0" y="96"/>
                </a:moveTo>
                <a:cubicBezTo>
                  <a:pt x="12" y="152"/>
                  <a:pt x="24" y="208"/>
                  <a:pt x="48" y="240"/>
                </a:cubicBezTo>
                <a:cubicBezTo>
                  <a:pt x="72" y="272"/>
                  <a:pt x="104" y="280"/>
                  <a:pt x="144" y="288"/>
                </a:cubicBezTo>
                <a:cubicBezTo>
                  <a:pt x="184" y="296"/>
                  <a:pt x="256" y="296"/>
                  <a:pt x="288" y="288"/>
                </a:cubicBezTo>
                <a:cubicBezTo>
                  <a:pt x="320" y="280"/>
                  <a:pt x="304" y="232"/>
                  <a:pt x="336" y="240"/>
                </a:cubicBezTo>
                <a:cubicBezTo>
                  <a:pt x="368" y="248"/>
                  <a:pt x="432" y="304"/>
                  <a:pt x="480" y="336"/>
                </a:cubicBezTo>
                <a:cubicBezTo>
                  <a:pt x="528" y="368"/>
                  <a:pt x="560" y="424"/>
                  <a:pt x="624" y="432"/>
                </a:cubicBezTo>
                <a:cubicBezTo>
                  <a:pt x="688" y="440"/>
                  <a:pt x="800" y="400"/>
                  <a:pt x="864" y="384"/>
                </a:cubicBezTo>
                <a:cubicBezTo>
                  <a:pt x="928" y="368"/>
                  <a:pt x="976" y="352"/>
                  <a:pt x="1008" y="336"/>
                </a:cubicBezTo>
                <a:cubicBezTo>
                  <a:pt x="1040" y="320"/>
                  <a:pt x="1024" y="304"/>
                  <a:pt x="1056" y="288"/>
                </a:cubicBezTo>
                <a:cubicBezTo>
                  <a:pt x="1088" y="272"/>
                  <a:pt x="1160" y="256"/>
                  <a:pt x="1200" y="240"/>
                </a:cubicBezTo>
                <a:cubicBezTo>
                  <a:pt x="1240" y="224"/>
                  <a:pt x="1272" y="216"/>
                  <a:pt x="1296" y="192"/>
                </a:cubicBezTo>
                <a:cubicBezTo>
                  <a:pt x="1320" y="168"/>
                  <a:pt x="1336" y="128"/>
                  <a:pt x="1344" y="96"/>
                </a:cubicBezTo>
                <a:cubicBezTo>
                  <a:pt x="1352" y="64"/>
                  <a:pt x="1344" y="16"/>
                  <a:pt x="1344" y="0"/>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Line 8">
            <a:extLst>
              <a:ext uri="{FF2B5EF4-FFF2-40B4-BE49-F238E27FC236}">
                <a16:creationId xmlns:a16="http://schemas.microsoft.com/office/drawing/2014/main" id="{815C74AD-21E4-4CB8-85D9-0453026C5A10}"/>
              </a:ext>
            </a:extLst>
          </p:cNvPr>
          <p:cNvSpPr>
            <a:spLocks noChangeShapeType="1"/>
          </p:cNvSpPr>
          <p:nvPr/>
        </p:nvSpPr>
        <p:spPr bwMode="auto">
          <a:xfrm flipH="1">
            <a:off x="7467600" y="4724400"/>
            <a:ext cx="152400" cy="0"/>
          </a:xfrm>
          <a:prstGeom prst="line">
            <a:avLst/>
          </a:prstGeom>
          <a:noFill/>
          <a:ln w="57150">
            <a:solidFill>
              <a:srgbClr val="FFF3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BA6E0C-5A57-41DA-8D76-6EDCEDF86BC0}"/>
              </a:ext>
            </a:extLst>
          </p:cNvPr>
          <p:cNvSpPr>
            <a:spLocks noGrp="1" noChangeArrowheads="1"/>
          </p:cNvSpPr>
          <p:nvPr>
            <p:ph type="title"/>
          </p:nvPr>
        </p:nvSpPr>
        <p:spPr/>
        <p:txBody>
          <a:bodyPr/>
          <a:lstStyle/>
          <a:p>
            <a:pPr fontAlgn="auto">
              <a:spcAft>
                <a:spcPts val="0"/>
              </a:spcAft>
              <a:defRPr/>
            </a:pPr>
            <a:r>
              <a:rPr lang="en-US" altLang="en-US" dirty="0"/>
              <a:t>Step 1:  Draw Outline of Heart</a:t>
            </a:r>
          </a:p>
        </p:txBody>
      </p:sp>
      <p:pic>
        <p:nvPicPr>
          <p:cNvPr id="37891" name="Picture 3" descr="Rt Heart-1.TIF                                                 0003B760Henrietta HD                   B7C76B29:">
            <a:extLst>
              <a:ext uri="{FF2B5EF4-FFF2-40B4-BE49-F238E27FC236}">
                <a16:creationId xmlns:a16="http://schemas.microsoft.com/office/drawing/2014/main" id="{BD3039FE-6D48-4253-BF40-03F809474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 t="24228" r="7022" b="11937"/>
          <a:stretch>
            <a:fillRect/>
          </a:stretch>
        </p:blipFill>
        <p:spPr bwMode="auto">
          <a:xfrm>
            <a:off x="3288506" y="1435909"/>
            <a:ext cx="7010400" cy="5029200"/>
          </a:xfrm>
          <a:prstGeom prst="rect">
            <a:avLst/>
          </a:prstGeom>
          <a:noFill/>
          <a:ln w="38100">
            <a:solidFill>
              <a:srgbClr val="424242"/>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4">
            <a:extLst>
              <a:ext uri="{FF2B5EF4-FFF2-40B4-BE49-F238E27FC236}">
                <a16:creationId xmlns:a16="http://schemas.microsoft.com/office/drawing/2014/main" id="{419E9387-FF14-45BD-928A-AEC0480047AB}"/>
              </a:ext>
            </a:extLst>
          </p:cNvPr>
          <p:cNvSpPr txBox="1">
            <a:spLocks noChangeArrowheads="1"/>
          </p:cNvSpPr>
          <p:nvPr/>
        </p:nvSpPr>
        <p:spPr bwMode="auto">
          <a:xfrm>
            <a:off x="3352800" y="1600200"/>
            <a:ext cx="152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sz="2800" b="1" dirty="0">
              <a:latin typeface="Open Sans" panose="020B0606030504020204"/>
            </a:endParaRPr>
          </a:p>
        </p:txBody>
      </p:sp>
      <p:sp>
        <p:nvSpPr>
          <p:cNvPr id="37893" name="Text Box 5">
            <a:extLst>
              <a:ext uri="{FF2B5EF4-FFF2-40B4-BE49-F238E27FC236}">
                <a16:creationId xmlns:a16="http://schemas.microsoft.com/office/drawing/2014/main" id="{D76EABC4-12FD-4838-8D02-C502AA0FA780}"/>
              </a:ext>
            </a:extLst>
          </p:cNvPr>
          <p:cNvSpPr txBox="1">
            <a:spLocks noChangeArrowheads="1"/>
          </p:cNvSpPr>
          <p:nvPr/>
        </p:nvSpPr>
        <p:spPr bwMode="auto">
          <a:xfrm>
            <a:off x="8839200" y="1600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37894" name="Text Box 6">
            <a:extLst>
              <a:ext uri="{FF2B5EF4-FFF2-40B4-BE49-F238E27FC236}">
                <a16:creationId xmlns:a16="http://schemas.microsoft.com/office/drawing/2014/main" id="{98126E93-7BDA-4408-9CFC-84B536AD8114}"/>
              </a:ext>
            </a:extLst>
          </p:cNvPr>
          <p:cNvSpPr txBox="1">
            <a:spLocks noChangeArrowheads="1"/>
          </p:cNvSpPr>
          <p:nvPr/>
        </p:nvSpPr>
        <p:spPr bwMode="auto">
          <a:xfrm>
            <a:off x="8534400" y="5826917"/>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191919"/>
                </a:solidFill>
                <a:latin typeface="Open Sans" panose="020B0606030504020204"/>
              </a:rPr>
              <a:t>Apex</a:t>
            </a:r>
            <a:endParaRPr lang="en-US" altLang="en-US" dirty="0">
              <a:solidFill>
                <a:srgbClr val="191919"/>
              </a:solidFill>
              <a:latin typeface="Open Sans" panose="020B0606030504020204"/>
            </a:endParaRPr>
          </a:p>
        </p:txBody>
      </p:sp>
      <p:sp>
        <p:nvSpPr>
          <p:cNvPr id="37895" name="Line 7">
            <a:extLst>
              <a:ext uri="{FF2B5EF4-FFF2-40B4-BE49-F238E27FC236}">
                <a16:creationId xmlns:a16="http://schemas.microsoft.com/office/drawing/2014/main" id="{B20FFFCD-0FE8-4239-92D6-210C714B56F1}"/>
              </a:ext>
            </a:extLst>
          </p:cNvPr>
          <p:cNvSpPr>
            <a:spLocks noChangeShapeType="1"/>
          </p:cNvSpPr>
          <p:nvPr/>
        </p:nvSpPr>
        <p:spPr bwMode="auto">
          <a:xfrm flipH="1" flipV="1">
            <a:off x="8686800" y="5674517"/>
            <a:ext cx="304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Open Sans" panose="020B0606030504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CFDC190-662A-41ED-BCBA-E6284F30C42A}"/>
              </a:ext>
            </a:extLst>
          </p:cNvPr>
          <p:cNvSpPr>
            <a:spLocks noGrp="1" noChangeArrowheads="1"/>
          </p:cNvSpPr>
          <p:nvPr>
            <p:ph type="title"/>
          </p:nvPr>
        </p:nvSpPr>
        <p:spPr/>
        <p:txBody>
          <a:bodyPr/>
          <a:lstStyle/>
          <a:p>
            <a:pPr fontAlgn="auto">
              <a:spcAft>
                <a:spcPts val="0"/>
              </a:spcAft>
              <a:defRPr/>
            </a:pPr>
            <a:r>
              <a:rPr lang="en-US" altLang="en-US" dirty="0"/>
              <a:t>Step 2:  Draw the myocardium and septum</a:t>
            </a:r>
          </a:p>
        </p:txBody>
      </p:sp>
      <p:pic>
        <p:nvPicPr>
          <p:cNvPr id="38915" name="Picture 3" descr="Rt Heart-20001.TIF                                             0003B760Henrietta HD                   B7C76B29:">
            <a:extLst>
              <a:ext uri="{FF2B5EF4-FFF2-40B4-BE49-F238E27FC236}">
                <a16:creationId xmlns:a16="http://schemas.microsoft.com/office/drawing/2014/main" id="{CB039F53-E882-46B1-A78C-B71933E70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7" t="19482" r="9406" b="14420"/>
          <a:stretch>
            <a:fillRect/>
          </a:stretch>
        </p:blipFill>
        <p:spPr bwMode="auto">
          <a:xfrm>
            <a:off x="3024185" y="14216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606E7AD1-7227-40C7-9601-E554B5417003}"/>
              </a:ext>
            </a:extLst>
          </p:cNvPr>
          <p:cNvSpPr txBox="1">
            <a:spLocks noChangeArrowheads="1"/>
          </p:cNvSpPr>
          <p:nvPr/>
        </p:nvSpPr>
        <p:spPr bwMode="auto">
          <a:xfrm>
            <a:off x="3024185" y="1421600"/>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38917" name="Text Box 5">
            <a:extLst>
              <a:ext uri="{FF2B5EF4-FFF2-40B4-BE49-F238E27FC236}">
                <a16:creationId xmlns:a16="http://schemas.microsoft.com/office/drawing/2014/main" id="{E9EBB860-0AE2-437E-B165-28BCB999ED5D}"/>
              </a:ext>
            </a:extLst>
          </p:cNvPr>
          <p:cNvSpPr txBox="1">
            <a:spLocks noChangeArrowheads="1"/>
          </p:cNvSpPr>
          <p:nvPr/>
        </p:nvSpPr>
        <p:spPr bwMode="auto">
          <a:xfrm>
            <a:off x="8586785" y="1421600"/>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38918" name="Text Box 6">
            <a:extLst>
              <a:ext uri="{FF2B5EF4-FFF2-40B4-BE49-F238E27FC236}">
                <a16:creationId xmlns:a16="http://schemas.microsoft.com/office/drawing/2014/main" id="{774953AC-3DB5-45C3-BFF1-34951B1C35B7}"/>
              </a:ext>
            </a:extLst>
          </p:cNvPr>
          <p:cNvSpPr txBox="1">
            <a:spLocks noChangeArrowheads="1"/>
          </p:cNvSpPr>
          <p:nvPr/>
        </p:nvSpPr>
        <p:spPr bwMode="auto">
          <a:xfrm>
            <a:off x="8205785" y="5841200"/>
            <a:ext cx="1600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8919" name="Line 7">
            <a:extLst>
              <a:ext uri="{FF2B5EF4-FFF2-40B4-BE49-F238E27FC236}">
                <a16:creationId xmlns:a16="http://schemas.microsoft.com/office/drawing/2014/main" id="{9F4A4D6C-4AFE-4967-B8C1-1F7F3805B2E1}"/>
              </a:ext>
            </a:extLst>
          </p:cNvPr>
          <p:cNvSpPr>
            <a:spLocks noChangeShapeType="1"/>
          </p:cNvSpPr>
          <p:nvPr/>
        </p:nvSpPr>
        <p:spPr bwMode="auto">
          <a:xfrm flipH="1" flipV="1">
            <a:off x="8129585" y="5765000"/>
            <a:ext cx="5334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38920" name="Text Box 8">
            <a:extLst>
              <a:ext uri="{FF2B5EF4-FFF2-40B4-BE49-F238E27FC236}">
                <a16:creationId xmlns:a16="http://schemas.microsoft.com/office/drawing/2014/main" id="{17540CAE-95EC-4C08-9DA2-8ACD93D2DEF4}"/>
              </a:ext>
            </a:extLst>
          </p:cNvPr>
          <p:cNvSpPr txBox="1">
            <a:spLocks noChangeArrowheads="1"/>
          </p:cNvSpPr>
          <p:nvPr/>
        </p:nvSpPr>
        <p:spPr bwMode="auto">
          <a:xfrm>
            <a:off x="6376985" y="5917400"/>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Septum</a:t>
            </a:r>
          </a:p>
        </p:txBody>
      </p:sp>
      <p:sp>
        <p:nvSpPr>
          <p:cNvPr id="38921" name="Line 9">
            <a:extLst>
              <a:ext uri="{FF2B5EF4-FFF2-40B4-BE49-F238E27FC236}">
                <a16:creationId xmlns:a16="http://schemas.microsoft.com/office/drawing/2014/main" id="{4CDDFA18-9FB3-40E4-8463-6955D390F906}"/>
              </a:ext>
            </a:extLst>
          </p:cNvPr>
          <p:cNvSpPr>
            <a:spLocks noChangeShapeType="1"/>
          </p:cNvSpPr>
          <p:nvPr/>
        </p:nvSpPr>
        <p:spPr bwMode="auto">
          <a:xfrm flipH="1" flipV="1">
            <a:off x="6757985" y="4469600"/>
            <a:ext cx="685800" cy="1600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38922" name="Text Box 10">
            <a:extLst>
              <a:ext uri="{FF2B5EF4-FFF2-40B4-BE49-F238E27FC236}">
                <a16:creationId xmlns:a16="http://schemas.microsoft.com/office/drawing/2014/main" id="{EC5ECB57-EA01-4AC5-856A-67E6A3B7C005}"/>
              </a:ext>
            </a:extLst>
          </p:cNvPr>
          <p:cNvSpPr txBox="1">
            <a:spLocks noChangeArrowheads="1"/>
          </p:cNvSpPr>
          <p:nvPr/>
        </p:nvSpPr>
        <p:spPr bwMode="auto">
          <a:xfrm>
            <a:off x="3252785" y="5612600"/>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Myocardium</a:t>
            </a:r>
          </a:p>
        </p:txBody>
      </p:sp>
      <p:sp>
        <p:nvSpPr>
          <p:cNvPr id="38923" name="Line 11">
            <a:extLst>
              <a:ext uri="{FF2B5EF4-FFF2-40B4-BE49-F238E27FC236}">
                <a16:creationId xmlns:a16="http://schemas.microsoft.com/office/drawing/2014/main" id="{7BCC91B9-9B46-4672-ABD6-6047EC5526EB}"/>
              </a:ext>
            </a:extLst>
          </p:cNvPr>
          <p:cNvSpPr>
            <a:spLocks noChangeShapeType="1"/>
          </p:cNvSpPr>
          <p:nvPr/>
        </p:nvSpPr>
        <p:spPr bwMode="auto">
          <a:xfrm flipV="1">
            <a:off x="5233985" y="5231600"/>
            <a:ext cx="5334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38924" name="Text Box 12">
            <a:extLst>
              <a:ext uri="{FF2B5EF4-FFF2-40B4-BE49-F238E27FC236}">
                <a16:creationId xmlns:a16="http://schemas.microsoft.com/office/drawing/2014/main" id="{A8D06521-D1F5-4C8C-AD6A-F1923F48D3E5}"/>
              </a:ext>
            </a:extLst>
          </p:cNvPr>
          <p:cNvSpPr txBox="1">
            <a:spLocks noChangeArrowheads="1"/>
          </p:cNvSpPr>
          <p:nvPr/>
        </p:nvSpPr>
        <p:spPr bwMode="auto">
          <a:xfrm>
            <a:off x="5005385" y="27170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endParaRPr lang="en-US" altLang="en-US" b="1">
              <a:solidFill>
                <a:schemeClr val="accent1"/>
              </a:solidFill>
              <a:latin typeface="Open Sans" panose="020B0606030504020204"/>
            </a:endParaRPr>
          </a:p>
        </p:txBody>
      </p:sp>
      <p:sp>
        <p:nvSpPr>
          <p:cNvPr id="38925" name="Text Box 13">
            <a:extLst>
              <a:ext uri="{FF2B5EF4-FFF2-40B4-BE49-F238E27FC236}">
                <a16:creationId xmlns:a16="http://schemas.microsoft.com/office/drawing/2014/main" id="{B9792CF5-BEA3-4945-86DE-EDA55ABB3FA4}"/>
              </a:ext>
            </a:extLst>
          </p:cNvPr>
          <p:cNvSpPr txBox="1">
            <a:spLocks noChangeArrowheads="1"/>
          </p:cNvSpPr>
          <p:nvPr/>
        </p:nvSpPr>
        <p:spPr bwMode="auto">
          <a:xfrm>
            <a:off x="5995985" y="47744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38926" name="Text Box 14">
            <a:extLst>
              <a:ext uri="{FF2B5EF4-FFF2-40B4-BE49-F238E27FC236}">
                <a16:creationId xmlns:a16="http://schemas.microsoft.com/office/drawing/2014/main" id="{0B03FBA4-D52B-4A9E-AAFB-BA8838154667}"/>
              </a:ext>
            </a:extLst>
          </p:cNvPr>
          <p:cNvSpPr txBox="1">
            <a:spLocks noChangeArrowheads="1"/>
          </p:cNvSpPr>
          <p:nvPr/>
        </p:nvSpPr>
        <p:spPr bwMode="auto">
          <a:xfrm>
            <a:off x="7215185" y="22598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38927" name="Text Box 15">
            <a:extLst>
              <a:ext uri="{FF2B5EF4-FFF2-40B4-BE49-F238E27FC236}">
                <a16:creationId xmlns:a16="http://schemas.microsoft.com/office/drawing/2014/main" id="{D8B638F8-AF8C-4CAA-B0C5-90733C27718A}"/>
              </a:ext>
            </a:extLst>
          </p:cNvPr>
          <p:cNvSpPr txBox="1">
            <a:spLocks noChangeArrowheads="1"/>
          </p:cNvSpPr>
          <p:nvPr/>
        </p:nvSpPr>
        <p:spPr bwMode="auto">
          <a:xfrm>
            <a:off x="7215185" y="46220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CB1DB40-DB3E-4C55-A085-58F638401234}"/>
              </a:ext>
            </a:extLst>
          </p:cNvPr>
          <p:cNvSpPr>
            <a:spLocks noGrp="1" noChangeArrowheads="1"/>
          </p:cNvSpPr>
          <p:nvPr>
            <p:ph type="title"/>
          </p:nvPr>
        </p:nvSpPr>
        <p:spPr/>
        <p:txBody>
          <a:bodyPr/>
          <a:lstStyle/>
          <a:p>
            <a:pPr fontAlgn="auto">
              <a:spcAft>
                <a:spcPts val="0"/>
              </a:spcAft>
              <a:defRPr/>
            </a:pPr>
            <a:r>
              <a:rPr lang="en-US" altLang="en-US" dirty="0"/>
              <a:t>Step 3: Draw Mitral Valve</a:t>
            </a:r>
          </a:p>
        </p:txBody>
      </p:sp>
      <p:pic>
        <p:nvPicPr>
          <p:cNvPr id="39939" name="Picture 3" descr="Lf Heart-3.TIF                                                 0003B760Henrietta HD                   B7C76B29:">
            <a:extLst>
              <a:ext uri="{FF2B5EF4-FFF2-40B4-BE49-F238E27FC236}">
                <a16:creationId xmlns:a16="http://schemas.microsoft.com/office/drawing/2014/main" id="{07D5AF89-56DE-4229-BE8B-93647D2BE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44" t="7736" r="6715" b="9245"/>
          <a:stretch>
            <a:fillRect/>
          </a:stretch>
        </p:blipFill>
        <p:spPr bwMode="auto">
          <a:xfrm>
            <a:off x="3352800" y="1457322"/>
            <a:ext cx="6781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22019347-F7BA-45F1-83D4-2919A5B6DD01}"/>
              </a:ext>
            </a:extLst>
          </p:cNvPr>
          <p:cNvSpPr txBox="1">
            <a:spLocks noChangeArrowheads="1"/>
          </p:cNvSpPr>
          <p:nvPr/>
        </p:nvSpPr>
        <p:spPr bwMode="auto">
          <a:xfrm>
            <a:off x="3352800" y="1500184"/>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39941" name="Text Box 6">
            <a:extLst>
              <a:ext uri="{FF2B5EF4-FFF2-40B4-BE49-F238E27FC236}">
                <a16:creationId xmlns:a16="http://schemas.microsoft.com/office/drawing/2014/main" id="{5F1A9F83-772D-4470-B747-253D79E98CF8}"/>
              </a:ext>
            </a:extLst>
          </p:cNvPr>
          <p:cNvSpPr txBox="1">
            <a:spLocks noChangeArrowheads="1"/>
          </p:cNvSpPr>
          <p:nvPr/>
        </p:nvSpPr>
        <p:spPr bwMode="auto">
          <a:xfrm>
            <a:off x="8915400" y="1500184"/>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39942" name="Text Box 7">
            <a:extLst>
              <a:ext uri="{FF2B5EF4-FFF2-40B4-BE49-F238E27FC236}">
                <a16:creationId xmlns:a16="http://schemas.microsoft.com/office/drawing/2014/main" id="{5BBD6B13-72BC-4478-83FB-3E24D07BE7C4}"/>
              </a:ext>
            </a:extLst>
          </p:cNvPr>
          <p:cNvSpPr txBox="1">
            <a:spLocks noChangeArrowheads="1"/>
          </p:cNvSpPr>
          <p:nvPr/>
        </p:nvSpPr>
        <p:spPr bwMode="auto">
          <a:xfrm>
            <a:off x="3429000" y="5386384"/>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39943" name="Text Box 8">
            <a:extLst>
              <a:ext uri="{FF2B5EF4-FFF2-40B4-BE49-F238E27FC236}">
                <a16:creationId xmlns:a16="http://schemas.microsoft.com/office/drawing/2014/main" id="{2615FEEE-9E0A-4C18-B491-64BD8E2136EA}"/>
              </a:ext>
            </a:extLst>
          </p:cNvPr>
          <p:cNvSpPr txBox="1">
            <a:spLocks noChangeArrowheads="1"/>
          </p:cNvSpPr>
          <p:nvPr/>
        </p:nvSpPr>
        <p:spPr bwMode="auto">
          <a:xfrm>
            <a:off x="5562600" y="5995984"/>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39944" name="Text Box 9">
            <a:extLst>
              <a:ext uri="{FF2B5EF4-FFF2-40B4-BE49-F238E27FC236}">
                <a16:creationId xmlns:a16="http://schemas.microsoft.com/office/drawing/2014/main" id="{EBED7BA3-1A04-42DB-BD40-441F8411403C}"/>
              </a:ext>
            </a:extLst>
          </p:cNvPr>
          <p:cNvSpPr txBox="1">
            <a:spLocks noChangeArrowheads="1"/>
          </p:cNvSpPr>
          <p:nvPr/>
        </p:nvSpPr>
        <p:spPr bwMode="auto">
          <a:xfrm>
            <a:off x="8229600" y="5691184"/>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39945" name="Text Box 11">
            <a:extLst>
              <a:ext uri="{FF2B5EF4-FFF2-40B4-BE49-F238E27FC236}">
                <a16:creationId xmlns:a16="http://schemas.microsoft.com/office/drawing/2014/main" id="{95D3CAA9-74D5-476F-A398-37F39966EEDF}"/>
              </a:ext>
            </a:extLst>
          </p:cNvPr>
          <p:cNvSpPr txBox="1">
            <a:spLocks noChangeArrowheads="1"/>
          </p:cNvSpPr>
          <p:nvPr/>
        </p:nvSpPr>
        <p:spPr bwMode="auto">
          <a:xfrm>
            <a:off x="5029200" y="287178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dirty="0">
                <a:solidFill>
                  <a:schemeClr val="accent1"/>
                </a:solidFill>
                <a:latin typeface="Open Sans" panose="020B0606030504020204"/>
              </a:rPr>
              <a:t>RA</a:t>
            </a:r>
          </a:p>
        </p:txBody>
      </p:sp>
      <p:sp>
        <p:nvSpPr>
          <p:cNvPr id="39946" name="Text Box 12">
            <a:extLst>
              <a:ext uri="{FF2B5EF4-FFF2-40B4-BE49-F238E27FC236}">
                <a16:creationId xmlns:a16="http://schemas.microsoft.com/office/drawing/2014/main" id="{5E75622A-7AF1-46E4-A774-968026886B6B}"/>
              </a:ext>
            </a:extLst>
          </p:cNvPr>
          <p:cNvSpPr txBox="1">
            <a:spLocks noChangeArrowheads="1"/>
          </p:cNvSpPr>
          <p:nvPr/>
        </p:nvSpPr>
        <p:spPr bwMode="auto">
          <a:xfrm>
            <a:off x="7315200" y="226218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39947" name="Text Box 13">
            <a:extLst>
              <a:ext uri="{FF2B5EF4-FFF2-40B4-BE49-F238E27FC236}">
                <a16:creationId xmlns:a16="http://schemas.microsoft.com/office/drawing/2014/main" id="{75F7903F-6E84-4639-8919-2B2AF9DE26C9}"/>
              </a:ext>
            </a:extLst>
          </p:cNvPr>
          <p:cNvSpPr txBox="1">
            <a:spLocks noChangeArrowheads="1"/>
          </p:cNvSpPr>
          <p:nvPr/>
        </p:nvSpPr>
        <p:spPr bwMode="auto">
          <a:xfrm>
            <a:off x="6324600" y="508158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39948" name="Text Box 14">
            <a:extLst>
              <a:ext uri="{FF2B5EF4-FFF2-40B4-BE49-F238E27FC236}">
                <a16:creationId xmlns:a16="http://schemas.microsoft.com/office/drawing/2014/main" id="{17E29748-F59A-4E1E-93D2-726EFB7F7841}"/>
              </a:ext>
            </a:extLst>
          </p:cNvPr>
          <p:cNvSpPr txBox="1">
            <a:spLocks noChangeArrowheads="1"/>
          </p:cNvSpPr>
          <p:nvPr/>
        </p:nvSpPr>
        <p:spPr bwMode="auto">
          <a:xfrm>
            <a:off x="7391400" y="4852984"/>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39949" name="Text Box 15">
            <a:extLst>
              <a:ext uri="{FF2B5EF4-FFF2-40B4-BE49-F238E27FC236}">
                <a16:creationId xmlns:a16="http://schemas.microsoft.com/office/drawing/2014/main" id="{5125C45E-F40C-4330-BBDB-89D0E3E121C9}"/>
              </a:ext>
            </a:extLst>
          </p:cNvPr>
          <p:cNvSpPr txBox="1">
            <a:spLocks noChangeArrowheads="1"/>
          </p:cNvSpPr>
          <p:nvPr/>
        </p:nvSpPr>
        <p:spPr bwMode="auto">
          <a:xfrm>
            <a:off x="8458200" y="3024184"/>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Mitral Valve</a:t>
            </a:r>
          </a:p>
        </p:txBody>
      </p:sp>
      <p:sp>
        <p:nvSpPr>
          <p:cNvPr id="39950" name="Line 16">
            <a:extLst>
              <a:ext uri="{FF2B5EF4-FFF2-40B4-BE49-F238E27FC236}">
                <a16:creationId xmlns:a16="http://schemas.microsoft.com/office/drawing/2014/main" id="{F59EE82A-E7B0-4A98-B3B5-8BFBE40C5E04}"/>
              </a:ext>
            </a:extLst>
          </p:cNvPr>
          <p:cNvSpPr>
            <a:spLocks noChangeShapeType="1"/>
          </p:cNvSpPr>
          <p:nvPr/>
        </p:nvSpPr>
        <p:spPr bwMode="auto">
          <a:xfrm flipH="1" flipV="1">
            <a:off x="7391400" y="3252784"/>
            <a:ext cx="16002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9951" name="Line 18">
            <a:extLst>
              <a:ext uri="{FF2B5EF4-FFF2-40B4-BE49-F238E27FC236}">
                <a16:creationId xmlns:a16="http://schemas.microsoft.com/office/drawing/2014/main" id="{791A2DCB-65E5-4D1E-8598-F8CA214291EB}"/>
              </a:ext>
            </a:extLst>
          </p:cNvPr>
          <p:cNvSpPr>
            <a:spLocks noChangeShapeType="1"/>
          </p:cNvSpPr>
          <p:nvPr/>
        </p:nvSpPr>
        <p:spPr bwMode="auto">
          <a:xfrm flipH="1">
            <a:off x="8001000" y="3557584"/>
            <a:ext cx="9906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9952" name="Line 19">
            <a:extLst>
              <a:ext uri="{FF2B5EF4-FFF2-40B4-BE49-F238E27FC236}">
                <a16:creationId xmlns:a16="http://schemas.microsoft.com/office/drawing/2014/main" id="{F4E0FF8F-30E0-4051-9625-8F7E2D0D6DA4}"/>
              </a:ext>
            </a:extLst>
          </p:cNvPr>
          <p:cNvSpPr>
            <a:spLocks noChangeShapeType="1"/>
          </p:cNvSpPr>
          <p:nvPr/>
        </p:nvSpPr>
        <p:spPr bwMode="auto">
          <a:xfrm flipV="1">
            <a:off x="5486400" y="5310184"/>
            <a:ext cx="304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9953" name="Line 20">
            <a:extLst>
              <a:ext uri="{FF2B5EF4-FFF2-40B4-BE49-F238E27FC236}">
                <a16:creationId xmlns:a16="http://schemas.microsoft.com/office/drawing/2014/main" id="{5194DFE0-81EE-4DBB-85CC-8B465033D2E7}"/>
              </a:ext>
            </a:extLst>
          </p:cNvPr>
          <p:cNvSpPr>
            <a:spLocks noChangeShapeType="1"/>
          </p:cNvSpPr>
          <p:nvPr/>
        </p:nvSpPr>
        <p:spPr bwMode="auto">
          <a:xfrm flipH="1" flipV="1">
            <a:off x="7010400" y="4776784"/>
            <a:ext cx="457200" cy="1524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9954" name="Line 21">
            <a:extLst>
              <a:ext uri="{FF2B5EF4-FFF2-40B4-BE49-F238E27FC236}">
                <a16:creationId xmlns:a16="http://schemas.microsoft.com/office/drawing/2014/main" id="{B4A7819B-8A5A-4188-AD5C-F4B706360D33}"/>
              </a:ext>
            </a:extLst>
          </p:cNvPr>
          <p:cNvSpPr>
            <a:spLocks noChangeShapeType="1"/>
          </p:cNvSpPr>
          <p:nvPr/>
        </p:nvSpPr>
        <p:spPr bwMode="auto">
          <a:xfrm flipH="1">
            <a:off x="6858000" y="6300784"/>
            <a:ext cx="609600" cy="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39955" name="Line 22">
            <a:extLst>
              <a:ext uri="{FF2B5EF4-FFF2-40B4-BE49-F238E27FC236}">
                <a16:creationId xmlns:a16="http://schemas.microsoft.com/office/drawing/2014/main" id="{2D2DA7E4-7890-4627-BEA2-5E0BCED73C6E}"/>
              </a:ext>
            </a:extLst>
          </p:cNvPr>
          <p:cNvSpPr>
            <a:spLocks noChangeShapeType="1"/>
          </p:cNvSpPr>
          <p:nvPr/>
        </p:nvSpPr>
        <p:spPr bwMode="auto">
          <a:xfrm flipH="1" flipV="1">
            <a:off x="8191500" y="5878827"/>
            <a:ext cx="342900" cy="40957"/>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335DC4B-C8F2-4D39-BD19-4EBF9256C7FE}"/>
              </a:ext>
            </a:extLst>
          </p:cNvPr>
          <p:cNvSpPr>
            <a:spLocks noGrp="1" noChangeArrowheads="1"/>
          </p:cNvSpPr>
          <p:nvPr>
            <p:ph type="title"/>
          </p:nvPr>
        </p:nvSpPr>
        <p:spPr/>
        <p:txBody>
          <a:bodyPr/>
          <a:lstStyle/>
          <a:p>
            <a:pPr fontAlgn="auto">
              <a:spcAft>
                <a:spcPts val="0"/>
              </a:spcAft>
              <a:defRPr/>
            </a:pPr>
            <a:r>
              <a:rPr lang="en-US" altLang="en-US" dirty="0"/>
              <a:t>Step 4: Draw Aorta</a:t>
            </a:r>
          </a:p>
        </p:txBody>
      </p:sp>
      <p:pic>
        <p:nvPicPr>
          <p:cNvPr id="40963" name="Picture 3" descr="Lf Heart-4.TIF                                                 0003B760Henrietta HD                   B7C76B29:">
            <a:extLst>
              <a:ext uri="{FF2B5EF4-FFF2-40B4-BE49-F238E27FC236}">
                <a16:creationId xmlns:a16="http://schemas.microsoft.com/office/drawing/2014/main" id="{FFC0A843-FD5A-43A6-A325-A7AD5DB88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1" t="4796" r="3992" b="4767"/>
          <a:stretch>
            <a:fillRect/>
          </a:stretch>
        </p:blipFill>
        <p:spPr bwMode="auto">
          <a:xfrm>
            <a:off x="3371850" y="1283509"/>
            <a:ext cx="6934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D2CEDD82-D709-4A35-8FD8-26066354D7F2}"/>
              </a:ext>
            </a:extLst>
          </p:cNvPr>
          <p:cNvSpPr txBox="1">
            <a:spLocks noChangeArrowheads="1"/>
          </p:cNvSpPr>
          <p:nvPr/>
        </p:nvSpPr>
        <p:spPr bwMode="auto">
          <a:xfrm>
            <a:off x="5276850" y="3569509"/>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p>
        </p:txBody>
      </p:sp>
      <p:sp>
        <p:nvSpPr>
          <p:cNvPr id="40965" name="Oval 5">
            <a:extLst>
              <a:ext uri="{FF2B5EF4-FFF2-40B4-BE49-F238E27FC236}">
                <a16:creationId xmlns:a16="http://schemas.microsoft.com/office/drawing/2014/main" id="{8F1690DE-CEC6-43AA-A392-E07E30E09ABF}"/>
              </a:ext>
            </a:extLst>
          </p:cNvPr>
          <p:cNvSpPr>
            <a:spLocks noChangeArrowheads="1"/>
          </p:cNvSpPr>
          <p:nvPr/>
        </p:nvSpPr>
        <p:spPr bwMode="auto">
          <a:xfrm rot="19809380">
            <a:off x="6705600" y="3802872"/>
            <a:ext cx="4572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0966" name="Text Box 6">
            <a:extLst>
              <a:ext uri="{FF2B5EF4-FFF2-40B4-BE49-F238E27FC236}">
                <a16:creationId xmlns:a16="http://schemas.microsoft.com/office/drawing/2014/main" id="{002FDA32-98A0-433D-A938-D1A26FBF00EF}"/>
              </a:ext>
            </a:extLst>
          </p:cNvPr>
          <p:cNvSpPr txBox="1">
            <a:spLocks noChangeArrowheads="1"/>
          </p:cNvSpPr>
          <p:nvPr/>
        </p:nvSpPr>
        <p:spPr bwMode="auto">
          <a:xfrm>
            <a:off x="7181850" y="3188509"/>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0967" name="Text Box 7">
            <a:extLst>
              <a:ext uri="{FF2B5EF4-FFF2-40B4-BE49-F238E27FC236}">
                <a16:creationId xmlns:a16="http://schemas.microsoft.com/office/drawing/2014/main" id="{D6E1C28C-49CD-4C2C-B1DC-72D576B2D395}"/>
              </a:ext>
            </a:extLst>
          </p:cNvPr>
          <p:cNvSpPr txBox="1">
            <a:spLocks noChangeArrowheads="1"/>
          </p:cNvSpPr>
          <p:nvPr/>
        </p:nvSpPr>
        <p:spPr bwMode="auto">
          <a:xfrm>
            <a:off x="7258050" y="5398309"/>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0968" name="Line 8">
            <a:extLst>
              <a:ext uri="{FF2B5EF4-FFF2-40B4-BE49-F238E27FC236}">
                <a16:creationId xmlns:a16="http://schemas.microsoft.com/office/drawing/2014/main" id="{1B85B14C-6E94-4477-8D4E-D0B13932C50E}"/>
              </a:ext>
            </a:extLst>
          </p:cNvPr>
          <p:cNvSpPr>
            <a:spLocks noChangeShapeType="1"/>
          </p:cNvSpPr>
          <p:nvPr/>
        </p:nvSpPr>
        <p:spPr bwMode="auto">
          <a:xfrm>
            <a:off x="6953250" y="5093509"/>
            <a:ext cx="762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69" name="Text Box 9">
            <a:extLst>
              <a:ext uri="{FF2B5EF4-FFF2-40B4-BE49-F238E27FC236}">
                <a16:creationId xmlns:a16="http://schemas.microsoft.com/office/drawing/2014/main" id="{50B336B1-7478-4F82-8520-806369719553}"/>
              </a:ext>
            </a:extLst>
          </p:cNvPr>
          <p:cNvSpPr txBox="1">
            <a:spLocks noChangeArrowheads="1"/>
          </p:cNvSpPr>
          <p:nvPr/>
        </p:nvSpPr>
        <p:spPr bwMode="auto">
          <a:xfrm>
            <a:off x="6267450" y="5550709"/>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40970" name="Text Box 10">
            <a:extLst>
              <a:ext uri="{FF2B5EF4-FFF2-40B4-BE49-F238E27FC236}">
                <a16:creationId xmlns:a16="http://schemas.microsoft.com/office/drawing/2014/main" id="{8C0EFCDE-8763-40B3-AD36-6E1A1BC8931A}"/>
              </a:ext>
            </a:extLst>
          </p:cNvPr>
          <p:cNvSpPr txBox="1">
            <a:spLocks noChangeArrowheads="1"/>
          </p:cNvSpPr>
          <p:nvPr/>
        </p:nvSpPr>
        <p:spPr bwMode="auto">
          <a:xfrm>
            <a:off x="3448050" y="1283509"/>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40971" name="Text Box 11">
            <a:extLst>
              <a:ext uri="{FF2B5EF4-FFF2-40B4-BE49-F238E27FC236}">
                <a16:creationId xmlns:a16="http://schemas.microsoft.com/office/drawing/2014/main" id="{97C0639B-26B1-45EC-8AB4-A66A3C178AAE}"/>
              </a:ext>
            </a:extLst>
          </p:cNvPr>
          <p:cNvSpPr txBox="1">
            <a:spLocks noChangeArrowheads="1"/>
          </p:cNvSpPr>
          <p:nvPr/>
        </p:nvSpPr>
        <p:spPr bwMode="auto">
          <a:xfrm>
            <a:off x="8782050" y="1283509"/>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40972" name="Text Box 13">
            <a:extLst>
              <a:ext uri="{FF2B5EF4-FFF2-40B4-BE49-F238E27FC236}">
                <a16:creationId xmlns:a16="http://schemas.microsoft.com/office/drawing/2014/main" id="{9EE882F3-2D24-4085-B17E-AD37DB40656B}"/>
              </a:ext>
            </a:extLst>
          </p:cNvPr>
          <p:cNvSpPr txBox="1">
            <a:spLocks noChangeArrowheads="1"/>
          </p:cNvSpPr>
          <p:nvPr/>
        </p:nvSpPr>
        <p:spPr bwMode="auto">
          <a:xfrm>
            <a:off x="3448050" y="5474509"/>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0973" name="Text Box 14">
            <a:extLst>
              <a:ext uri="{FF2B5EF4-FFF2-40B4-BE49-F238E27FC236}">
                <a16:creationId xmlns:a16="http://schemas.microsoft.com/office/drawing/2014/main" id="{FA0D59D7-F125-4DEF-AC57-EE86721A4160}"/>
              </a:ext>
            </a:extLst>
          </p:cNvPr>
          <p:cNvSpPr txBox="1">
            <a:spLocks noChangeArrowheads="1"/>
          </p:cNvSpPr>
          <p:nvPr/>
        </p:nvSpPr>
        <p:spPr bwMode="auto">
          <a:xfrm>
            <a:off x="4972050" y="6098397"/>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0974" name="Text Box 15">
            <a:extLst>
              <a:ext uri="{FF2B5EF4-FFF2-40B4-BE49-F238E27FC236}">
                <a16:creationId xmlns:a16="http://schemas.microsoft.com/office/drawing/2014/main" id="{7AA233B9-2D51-417F-93F4-2FD2CA07883D}"/>
              </a:ext>
            </a:extLst>
          </p:cNvPr>
          <p:cNvSpPr txBox="1">
            <a:spLocks noChangeArrowheads="1"/>
          </p:cNvSpPr>
          <p:nvPr/>
        </p:nvSpPr>
        <p:spPr bwMode="auto">
          <a:xfrm>
            <a:off x="8324850" y="6098397"/>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0975" name="Text Box 16">
            <a:extLst>
              <a:ext uri="{FF2B5EF4-FFF2-40B4-BE49-F238E27FC236}">
                <a16:creationId xmlns:a16="http://schemas.microsoft.com/office/drawing/2014/main" id="{926B0240-CC96-4FA1-B049-29C279109096}"/>
              </a:ext>
            </a:extLst>
          </p:cNvPr>
          <p:cNvSpPr txBox="1">
            <a:spLocks noChangeArrowheads="1"/>
          </p:cNvSpPr>
          <p:nvPr/>
        </p:nvSpPr>
        <p:spPr bwMode="auto">
          <a:xfrm>
            <a:off x="8172450" y="3569509"/>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Mitral Valve</a:t>
            </a:r>
            <a:endParaRPr lang="en-US" altLang="en-US" sz="2600" b="1" dirty="0">
              <a:solidFill>
                <a:srgbClr val="191919"/>
              </a:solidFill>
              <a:latin typeface="Open Sans" panose="020B0606030504020204"/>
            </a:endParaRPr>
          </a:p>
        </p:txBody>
      </p:sp>
      <p:sp>
        <p:nvSpPr>
          <p:cNvPr id="40976" name="Line 17">
            <a:extLst>
              <a:ext uri="{FF2B5EF4-FFF2-40B4-BE49-F238E27FC236}">
                <a16:creationId xmlns:a16="http://schemas.microsoft.com/office/drawing/2014/main" id="{6A10958E-A5DF-415A-B8DB-653CB10AA0AD}"/>
              </a:ext>
            </a:extLst>
          </p:cNvPr>
          <p:cNvSpPr>
            <a:spLocks noChangeShapeType="1"/>
          </p:cNvSpPr>
          <p:nvPr/>
        </p:nvSpPr>
        <p:spPr bwMode="auto">
          <a:xfrm>
            <a:off x="5429250" y="5779309"/>
            <a:ext cx="3810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77" name="Line 18">
            <a:extLst>
              <a:ext uri="{FF2B5EF4-FFF2-40B4-BE49-F238E27FC236}">
                <a16:creationId xmlns:a16="http://schemas.microsoft.com/office/drawing/2014/main" id="{B99F4E39-D575-4600-950B-79EEFBD48BE5}"/>
              </a:ext>
            </a:extLst>
          </p:cNvPr>
          <p:cNvSpPr>
            <a:spLocks noChangeShapeType="1"/>
          </p:cNvSpPr>
          <p:nvPr/>
        </p:nvSpPr>
        <p:spPr bwMode="auto">
          <a:xfrm flipV="1">
            <a:off x="6191250" y="6160309"/>
            <a:ext cx="1143000" cy="2286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78" name="Line 19">
            <a:extLst>
              <a:ext uri="{FF2B5EF4-FFF2-40B4-BE49-F238E27FC236}">
                <a16:creationId xmlns:a16="http://schemas.microsoft.com/office/drawing/2014/main" id="{89E90616-5238-43A9-A9FE-3106E2F2A41C}"/>
              </a:ext>
            </a:extLst>
          </p:cNvPr>
          <p:cNvSpPr>
            <a:spLocks noChangeShapeType="1"/>
          </p:cNvSpPr>
          <p:nvPr/>
        </p:nvSpPr>
        <p:spPr bwMode="auto">
          <a:xfrm flipH="1" flipV="1">
            <a:off x="6877050" y="5169709"/>
            <a:ext cx="457200" cy="990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79" name="Line 20">
            <a:extLst>
              <a:ext uri="{FF2B5EF4-FFF2-40B4-BE49-F238E27FC236}">
                <a16:creationId xmlns:a16="http://schemas.microsoft.com/office/drawing/2014/main" id="{7DCA8E9C-C036-43E4-8FB0-E0104345FE49}"/>
              </a:ext>
            </a:extLst>
          </p:cNvPr>
          <p:cNvSpPr>
            <a:spLocks noChangeShapeType="1"/>
          </p:cNvSpPr>
          <p:nvPr/>
        </p:nvSpPr>
        <p:spPr bwMode="auto">
          <a:xfrm flipH="1" flipV="1">
            <a:off x="8172450" y="6312709"/>
            <a:ext cx="4572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80" name="Line 21">
            <a:extLst>
              <a:ext uri="{FF2B5EF4-FFF2-40B4-BE49-F238E27FC236}">
                <a16:creationId xmlns:a16="http://schemas.microsoft.com/office/drawing/2014/main" id="{26057BB7-80E9-47F5-84CB-CE6F1DB5AA0C}"/>
              </a:ext>
            </a:extLst>
          </p:cNvPr>
          <p:cNvSpPr>
            <a:spLocks noChangeShapeType="1"/>
          </p:cNvSpPr>
          <p:nvPr/>
        </p:nvSpPr>
        <p:spPr bwMode="auto">
          <a:xfrm flipH="1">
            <a:off x="7562850" y="3874309"/>
            <a:ext cx="9144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81" name="Line 22">
            <a:extLst>
              <a:ext uri="{FF2B5EF4-FFF2-40B4-BE49-F238E27FC236}">
                <a16:creationId xmlns:a16="http://schemas.microsoft.com/office/drawing/2014/main" id="{F0CCC865-6CCC-4489-BB6B-341255E3247D}"/>
              </a:ext>
            </a:extLst>
          </p:cNvPr>
          <p:cNvSpPr>
            <a:spLocks noChangeShapeType="1"/>
          </p:cNvSpPr>
          <p:nvPr/>
        </p:nvSpPr>
        <p:spPr bwMode="auto">
          <a:xfrm flipH="1">
            <a:off x="7867650" y="3874309"/>
            <a:ext cx="6096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0983" name="Text Box 24">
            <a:extLst>
              <a:ext uri="{FF2B5EF4-FFF2-40B4-BE49-F238E27FC236}">
                <a16:creationId xmlns:a16="http://schemas.microsoft.com/office/drawing/2014/main" id="{2FB2AED9-89E8-4E54-AA9A-A7AC562FA35E}"/>
              </a:ext>
            </a:extLst>
          </p:cNvPr>
          <p:cNvSpPr txBox="1">
            <a:spLocks noChangeArrowheads="1"/>
          </p:cNvSpPr>
          <p:nvPr/>
        </p:nvSpPr>
        <p:spPr bwMode="auto">
          <a:xfrm>
            <a:off x="5810250" y="1664509"/>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Aorta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07E9667-6E70-4FCB-AAE6-FF4BDE16437D}"/>
              </a:ext>
            </a:extLst>
          </p:cNvPr>
          <p:cNvSpPr>
            <a:spLocks noGrp="1" noChangeArrowheads="1"/>
          </p:cNvSpPr>
          <p:nvPr>
            <p:ph type="title"/>
          </p:nvPr>
        </p:nvSpPr>
        <p:spPr/>
        <p:txBody>
          <a:bodyPr/>
          <a:lstStyle/>
          <a:p>
            <a:pPr fontAlgn="auto">
              <a:spcAft>
                <a:spcPts val="0"/>
              </a:spcAft>
              <a:defRPr/>
            </a:pPr>
            <a:r>
              <a:rPr lang="en-US" altLang="en-US" dirty="0"/>
              <a:t>Step 5: Draw Aortic Valve</a:t>
            </a:r>
          </a:p>
        </p:txBody>
      </p:sp>
      <p:pic>
        <p:nvPicPr>
          <p:cNvPr id="41987" name="Picture 3" descr="Lf Heart-4.TIF                                                 0003B760Henrietta HD                   B7C76B29:">
            <a:extLst>
              <a:ext uri="{FF2B5EF4-FFF2-40B4-BE49-F238E27FC236}">
                <a16:creationId xmlns:a16="http://schemas.microsoft.com/office/drawing/2014/main" id="{806B0EDC-8746-4D46-A13A-6E241D08F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1" t="4796" r="3992" b="4767"/>
          <a:stretch>
            <a:fillRect/>
          </a:stretch>
        </p:blipFill>
        <p:spPr bwMode="auto">
          <a:xfrm>
            <a:off x="3448048" y="1231096"/>
            <a:ext cx="6858000" cy="533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988" name="Text Box 4">
            <a:extLst>
              <a:ext uri="{FF2B5EF4-FFF2-40B4-BE49-F238E27FC236}">
                <a16:creationId xmlns:a16="http://schemas.microsoft.com/office/drawing/2014/main" id="{AC5B6B03-CDA7-4C74-8AD5-8F54277435CD}"/>
              </a:ext>
            </a:extLst>
          </p:cNvPr>
          <p:cNvSpPr txBox="1">
            <a:spLocks noChangeArrowheads="1"/>
          </p:cNvSpPr>
          <p:nvPr/>
        </p:nvSpPr>
        <p:spPr bwMode="auto">
          <a:xfrm>
            <a:off x="5334000" y="3440896"/>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RA</a:t>
            </a:r>
          </a:p>
        </p:txBody>
      </p:sp>
      <p:sp>
        <p:nvSpPr>
          <p:cNvPr id="41989" name="Text Box 6">
            <a:extLst>
              <a:ext uri="{FF2B5EF4-FFF2-40B4-BE49-F238E27FC236}">
                <a16:creationId xmlns:a16="http://schemas.microsoft.com/office/drawing/2014/main" id="{4CF04A5E-DE02-48A5-AD26-7EAC6F52FB10}"/>
              </a:ext>
            </a:extLst>
          </p:cNvPr>
          <p:cNvSpPr txBox="1">
            <a:spLocks noChangeArrowheads="1"/>
          </p:cNvSpPr>
          <p:nvPr/>
        </p:nvSpPr>
        <p:spPr bwMode="auto">
          <a:xfrm>
            <a:off x="7239000" y="3136096"/>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1990" name="Text Box 7">
            <a:extLst>
              <a:ext uri="{FF2B5EF4-FFF2-40B4-BE49-F238E27FC236}">
                <a16:creationId xmlns:a16="http://schemas.microsoft.com/office/drawing/2014/main" id="{81F5258C-024B-4DA8-A282-E706F96D918C}"/>
              </a:ext>
            </a:extLst>
          </p:cNvPr>
          <p:cNvSpPr txBox="1">
            <a:spLocks noChangeArrowheads="1"/>
          </p:cNvSpPr>
          <p:nvPr/>
        </p:nvSpPr>
        <p:spPr bwMode="auto">
          <a:xfrm>
            <a:off x="7315200" y="5345896"/>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1991" name="Line 8">
            <a:extLst>
              <a:ext uri="{FF2B5EF4-FFF2-40B4-BE49-F238E27FC236}">
                <a16:creationId xmlns:a16="http://schemas.microsoft.com/office/drawing/2014/main" id="{FC0020F6-374B-4461-B31F-EB0F1A443F0A}"/>
              </a:ext>
            </a:extLst>
          </p:cNvPr>
          <p:cNvSpPr>
            <a:spLocks noChangeShapeType="1"/>
          </p:cNvSpPr>
          <p:nvPr/>
        </p:nvSpPr>
        <p:spPr bwMode="auto">
          <a:xfrm>
            <a:off x="7010400" y="5041096"/>
            <a:ext cx="762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1992" name="Text Box 9">
            <a:extLst>
              <a:ext uri="{FF2B5EF4-FFF2-40B4-BE49-F238E27FC236}">
                <a16:creationId xmlns:a16="http://schemas.microsoft.com/office/drawing/2014/main" id="{AAFAC4F1-8E5F-45C6-8EDB-EEA6908468A0}"/>
              </a:ext>
            </a:extLst>
          </p:cNvPr>
          <p:cNvSpPr txBox="1">
            <a:spLocks noChangeArrowheads="1"/>
          </p:cNvSpPr>
          <p:nvPr/>
        </p:nvSpPr>
        <p:spPr bwMode="auto">
          <a:xfrm>
            <a:off x="6324600" y="5498296"/>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b="1">
                <a:solidFill>
                  <a:srgbClr val="2A55AB"/>
                </a:solidFill>
                <a:latin typeface="Open Sans" panose="020B0606030504020204"/>
              </a:rPr>
              <a:t>RV</a:t>
            </a:r>
          </a:p>
        </p:txBody>
      </p:sp>
      <p:sp>
        <p:nvSpPr>
          <p:cNvPr id="41993" name="Text Box 10">
            <a:extLst>
              <a:ext uri="{FF2B5EF4-FFF2-40B4-BE49-F238E27FC236}">
                <a16:creationId xmlns:a16="http://schemas.microsoft.com/office/drawing/2014/main" id="{64EF70E5-1B6A-4EC6-ACF3-141920B43DA7}"/>
              </a:ext>
            </a:extLst>
          </p:cNvPr>
          <p:cNvSpPr txBox="1">
            <a:spLocks noChangeArrowheads="1"/>
          </p:cNvSpPr>
          <p:nvPr/>
        </p:nvSpPr>
        <p:spPr bwMode="auto">
          <a:xfrm>
            <a:off x="3839765" y="1396047"/>
            <a:ext cx="20740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b="1" dirty="0">
              <a:latin typeface="Open Sans" panose="020B0606030504020204"/>
            </a:endParaRPr>
          </a:p>
        </p:txBody>
      </p:sp>
      <p:sp>
        <p:nvSpPr>
          <p:cNvPr id="41994" name="Text Box 11">
            <a:extLst>
              <a:ext uri="{FF2B5EF4-FFF2-40B4-BE49-F238E27FC236}">
                <a16:creationId xmlns:a16="http://schemas.microsoft.com/office/drawing/2014/main" id="{A06D1C57-A677-4C7D-80C6-183A9364B4FA}"/>
              </a:ext>
            </a:extLst>
          </p:cNvPr>
          <p:cNvSpPr txBox="1">
            <a:spLocks noChangeArrowheads="1"/>
          </p:cNvSpPr>
          <p:nvPr/>
        </p:nvSpPr>
        <p:spPr bwMode="auto">
          <a:xfrm>
            <a:off x="7893844" y="1296184"/>
            <a:ext cx="1662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41995" name="Text Box 12">
            <a:extLst>
              <a:ext uri="{FF2B5EF4-FFF2-40B4-BE49-F238E27FC236}">
                <a16:creationId xmlns:a16="http://schemas.microsoft.com/office/drawing/2014/main" id="{28D1C4F5-F9B5-4711-8649-2C38385A6F43}"/>
              </a:ext>
            </a:extLst>
          </p:cNvPr>
          <p:cNvSpPr txBox="1">
            <a:spLocks noChangeArrowheads="1"/>
          </p:cNvSpPr>
          <p:nvPr/>
        </p:nvSpPr>
        <p:spPr bwMode="auto">
          <a:xfrm>
            <a:off x="3448048" y="5464955"/>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1996" name="Text Box 13">
            <a:extLst>
              <a:ext uri="{FF2B5EF4-FFF2-40B4-BE49-F238E27FC236}">
                <a16:creationId xmlns:a16="http://schemas.microsoft.com/office/drawing/2014/main" id="{DCC513DC-4CE5-4827-BF05-1602DC264B7A}"/>
              </a:ext>
            </a:extLst>
          </p:cNvPr>
          <p:cNvSpPr txBox="1">
            <a:spLocks noChangeArrowheads="1"/>
          </p:cNvSpPr>
          <p:nvPr/>
        </p:nvSpPr>
        <p:spPr bwMode="auto">
          <a:xfrm>
            <a:off x="4957760" y="6045984"/>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1997" name="Text Box 14">
            <a:extLst>
              <a:ext uri="{FF2B5EF4-FFF2-40B4-BE49-F238E27FC236}">
                <a16:creationId xmlns:a16="http://schemas.microsoft.com/office/drawing/2014/main" id="{1AC0266A-28A1-45E3-BDFB-85E3E7B7CC2F}"/>
              </a:ext>
            </a:extLst>
          </p:cNvPr>
          <p:cNvSpPr txBox="1">
            <a:spLocks noChangeArrowheads="1"/>
          </p:cNvSpPr>
          <p:nvPr/>
        </p:nvSpPr>
        <p:spPr bwMode="auto">
          <a:xfrm>
            <a:off x="8229600" y="6045984"/>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1998" name="Text Box 15">
            <a:extLst>
              <a:ext uri="{FF2B5EF4-FFF2-40B4-BE49-F238E27FC236}">
                <a16:creationId xmlns:a16="http://schemas.microsoft.com/office/drawing/2014/main" id="{AAD7FA60-3D54-4C9D-B28F-C5089E52AA5B}"/>
              </a:ext>
            </a:extLst>
          </p:cNvPr>
          <p:cNvSpPr txBox="1">
            <a:spLocks noChangeArrowheads="1"/>
          </p:cNvSpPr>
          <p:nvPr/>
        </p:nvSpPr>
        <p:spPr bwMode="auto">
          <a:xfrm>
            <a:off x="8229600" y="3517096"/>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Mitral Valve</a:t>
            </a:r>
            <a:endParaRPr lang="en-US" altLang="en-US" sz="2600" b="1" dirty="0">
              <a:solidFill>
                <a:srgbClr val="191919"/>
              </a:solidFill>
              <a:latin typeface="Open Sans" panose="020B0606030504020204"/>
            </a:endParaRPr>
          </a:p>
        </p:txBody>
      </p:sp>
      <p:sp>
        <p:nvSpPr>
          <p:cNvPr id="41999" name="Line 16">
            <a:extLst>
              <a:ext uri="{FF2B5EF4-FFF2-40B4-BE49-F238E27FC236}">
                <a16:creationId xmlns:a16="http://schemas.microsoft.com/office/drawing/2014/main" id="{4F98596A-E099-4220-9340-A6F53A51E4EE}"/>
              </a:ext>
            </a:extLst>
          </p:cNvPr>
          <p:cNvSpPr>
            <a:spLocks noChangeShapeType="1"/>
          </p:cNvSpPr>
          <p:nvPr/>
        </p:nvSpPr>
        <p:spPr bwMode="auto">
          <a:xfrm>
            <a:off x="5486400" y="5726896"/>
            <a:ext cx="3810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0" name="Line 17">
            <a:extLst>
              <a:ext uri="{FF2B5EF4-FFF2-40B4-BE49-F238E27FC236}">
                <a16:creationId xmlns:a16="http://schemas.microsoft.com/office/drawing/2014/main" id="{C1BC5D77-2926-4C32-BA1A-68E7541ECE4A}"/>
              </a:ext>
            </a:extLst>
          </p:cNvPr>
          <p:cNvSpPr>
            <a:spLocks noChangeShapeType="1"/>
          </p:cNvSpPr>
          <p:nvPr/>
        </p:nvSpPr>
        <p:spPr bwMode="auto">
          <a:xfrm flipV="1">
            <a:off x="6248400" y="6107896"/>
            <a:ext cx="1143000" cy="2286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1" name="Line 18">
            <a:extLst>
              <a:ext uri="{FF2B5EF4-FFF2-40B4-BE49-F238E27FC236}">
                <a16:creationId xmlns:a16="http://schemas.microsoft.com/office/drawing/2014/main" id="{50097C23-E23D-402B-84E1-94B3936E5ED4}"/>
              </a:ext>
            </a:extLst>
          </p:cNvPr>
          <p:cNvSpPr>
            <a:spLocks noChangeShapeType="1"/>
          </p:cNvSpPr>
          <p:nvPr/>
        </p:nvSpPr>
        <p:spPr bwMode="auto">
          <a:xfrm flipH="1" flipV="1">
            <a:off x="6934200" y="5117296"/>
            <a:ext cx="457200" cy="990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2" name="Line 19">
            <a:extLst>
              <a:ext uri="{FF2B5EF4-FFF2-40B4-BE49-F238E27FC236}">
                <a16:creationId xmlns:a16="http://schemas.microsoft.com/office/drawing/2014/main" id="{57DCCCE7-9290-4B29-8B57-E733F4E5A393}"/>
              </a:ext>
            </a:extLst>
          </p:cNvPr>
          <p:cNvSpPr>
            <a:spLocks noChangeShapeType="1"/>
          </p:cNvSpPr>
          <p:nvPr/>
        </p:nvSpPr>
        <p:spPr bwMode="auto">
          <a:xfrm flipH="1" flipV="1">
            <a:off x="8077200" y="6260296"/>
            <a:ext cx="4572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3" name="Line 20">
            <a:extLst>
              <a:ext uri="{FF2B5EF4-FFF2-40B4-BE49-F238E27FC236}">
                <a16:creationId xmlns:a16="http://schemas.microsoft.com/office/drawing/2014/main" id="{31F0DB5E-25A8-434D-867F-1F356F317EF3}"/>
              </a:ext>
            </a:extLst>
          </p:cNvPr>
          <p:cNvSpPr>
            <a:spLocks noChangeShapeType="1"/>
          </p:cNvSpPr>
          <p:nvPr/>
        </p:nvSpPr>
        <p:spPr bwMode="auto">
          <a:xfrm flipH="1">
            <a:off x="7467600" y="3821896"/>
            <a:ext cx="10668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4" name="Line 21">
            <a:extLst>
              <a:ext uri="{FF2B5EF4-FFF2-40B4-BE49-F238E27FC236}">
                <a16:creationId xmlns:a16="http://schemas.microsoft.com/office/drawing/2014/main" id="{84EEE97C-2441-4406-83BE-69D528833845}"/>
              </a:ext>
            </a:extLst>
          </p:cNvPr>
          <p:cNvSpPr>
            <a:spLocks noChangeShapeType="1"/>
          </p:cNvSpPr>
          <p:nvPr/>
        </p:nvSpPr>
        <p:spPr bwMode="auto">
          <a:xfrm flipH="1">
            <a:off x="7848600" y="3821896"/>
            <a:ext cx="6858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6" name="Text Box 23">
            <a:extLst>
              <a:ext uri="{FF2B5EF4-FFF2-40B4-BE49-F238E27FC236}">
                <a16:creationId xmlns:a16="http://schemas.microsoft.com/office/drawing/2014/main" id="{1187469F-6CE4-4926-B1FB-28C18C18262F}"/>
              </a:ext>
            </a:extLst>
          </p:cNvPr>
          <p:cNvSpPr txBox="1">
            <a:spLocks noChangeArrowheads="1"/>
          </p:cNvSpPr>
          <p:nvPr/>
        </p:nvSpPr>
        <p:spPr bwMode="auto">
          <a:xfrm>
            <a:off x="5867400" y="1612096"/>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Aorta</a:t>
            </a:r>
          </a:p>
        </p:txBody>
      </p:sp>
      <p:sp>
        <p:nvSpPr>
          <p:cNvPr id="42007" name="Line 28">
            <a:extLst>
              <a:ext uri="{FF2B5EF4-FFF2-40B4-BE49-F238E27FC236}">
                <a16:creationId xmlns:a16="http://schemas.microsoft.com/office/drawing/2014/main" id="{1B10FB60-1F4F-4182-B03F-7154CC1ED3DE}"/>
              </a:ext>
            </a:extLst>
          </p:cNvPr>
          <p:cNvSpPr>
            <a:spLocks noChangeShapeType="1"/>
          </p:cNvSpPr>
          <p:nvPr/>
        </p:nvSpPr>
        <p:spPr bwMode="auto">
          <a:xfrm flipH="1" flipV="1">
            <a:off x="7010400" y="3821896"/>
            <a:ext cx="0" cy="76200"/>
          </a:xfrm>
          <a:prstGeom prst="line">
            <a:avLst/>
          </a:prstGeom>
          <a:noFill/>
          <a:ln w="952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08" name="Text Box 29">
            <a:extLst>
              <a:ext uri="{FF2B5EF4-FFF2-40B4-BE49-F238E27FC236}">
                <a16:creationId xmlns:a16="http://schemas.microsoft.com/office/drawing/2014/main" id="{5E535CE7-8474-4534-B400-C4409E52F556}"/>
              </a:ext>
            </a:extLst>
          </p:cNvPr>
          <p:cNvSpPr txBox="1">
            <a:spLocks noChangeArrowheads="1"/>
          </p:cNvSpPr>
          <p:nvPr/>
        </p:nvSpPr>
        <p:spPr bwMode="auto">
          <a:xfrm>
            <a:off x="3657600" y="3669496"/>
            <a:ext cx="1219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Aortic Valve</a:t>
            </a:r>
          </a:p>
        </p:txBody>
      </p:sp>
      <p:sp>
        <p:nvSpPr>
          <p:cNvPr id="42009" name="Line 31">
            <a:extLst>
              <a:ext uri="{FF2B5EF4-FFF2-40B4-BE49-F238E27FC236}">
                <a16:creationId xmlns:a16="http://schemas.microsoft.com/office/drawing/2014/main" id="{A7876ADA-5E30-4B2E-A67F-2678887075E4}"/>
              </a:ext>
            </a:extLst>
          </p:cNvPr>
          <p:cNvSpPr>
            <a:spLocks noChangeShapeType="1"/>
          </p:cNvSpPr>
          <p:nvPr/>
        </p:nvSpPr>
        <p:spPr bwMode="auto">
          <a:xfrm flipV="1">
            <a:off x="4648200" y="3517096"/>
            <a:ext cx="2133600" cy="6858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2010" name="Line 32">
            <a:extLst>
              <a:ext uri="{FF2B5EF4-FFF2-40B4-BE49-F238E27FC236}">
                <a16:creationId xmlns:a16="http://schemas.microsoft.com/office/drawing/2014/main" id="{66C89DE8-C45C-46FE-97BF-778534AF540F}"/>
              </a:ext>
            </a:extLst>
          </p:cNvPr>
          <p:cNvSpPr>
            <a:spLocks noChangeShapeType="1"/>
          </p:cNvSpPr>
          <p:nvPr/>
        </p:nvSpPr>
        <p:spPr bwMode="auto">
          <a:xfrm>
            <a:off x="6781800" y="3517096"/>
            <a:ext cx="1524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990A93-99BA-418C-988D-34544E9FFA0C}"/>
              </a:ext>
            </a:extLst>
          </p:cNvPr>
          <p:cNvSpPr>
            <a:spLocks noGrp="1" noChangeArrowheads="1"/>
          </p:cNvSpPr>
          <p:nvPr>
            <p:ph type="title"/>
          </p:nvPr>
        </p:nvSpPr>
        <p:spPr/>
        <p:txBody>
          <a:bodyPr/>
          <a:lstStyle/>
          <a:p>
            <a:pPr fontAlgn="auto">
              <a:spcAft>
                <a:spcPts val="0"/>
              </a:spcAft>
              <a:defRPr/>
            </a:pPr>
            <a:r>
              <a:rPr lang="en-US" altLang="en-US" dirty="0"/>
              <a:t>Step 6: Draw Pulmonary Veins</a:t>
            </a:r>
          </a:p>
        </p:txBody>
      </p:sp>
      <p:pic>
        <p:nvPicPr>
          <p:cNvPr id="43011" name="Picture 3" descr="Lf Heart-5.TIF                                                 0003B760Henrietta HD                   B7C76B29:">
            <a:extLst>
              <a:ext uri="{FF2B5EF4-FFF2-40B4-BE49-F238E27FC236}">
                <a16:creationId xmlns:a16="http://schemas.microsoft.com/office/drawing/2014/main" id="{99988B54-92D9-4512-BDB9-6F5235C16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8" t="9572" r="-1596" b="11857"/>
          <a:stretch/>
        </p:blipFill>
        <p:spPr bwMode="auto">
          <a:xfrm>
            <a:off x="2638425" y="1377332"/>
            <a:ext cx="6934200" cy="510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a:extLst>
              <a:ext uri="{FF2B5EF4-FFF2-40B4-BE49-F238E27FC236}">
                <a16:creationId xmlns:a16="http://schemas.microsoft.com/office/drawing/2014/main" id="{E7DAB5F1-C8A5-4517-A0C7-B95CBA516239}"/>
              </a:ext>
            </a:extLst>
          </p:cNvPr>
          <p:cNvSpPr txBox="1">
            <a:spLocks noChangeArrowheads="1"/>
          </p:cNvSpPr>
          <p:nvPr/>
        </p:nvSpPr>
        <p:spPr bwMode="auto">
          <a:xfrm>
            <a:off x="2740817" y="1283509"/>
            <a:ext cx="1574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b="1" dirty="0">
              <a:latin typeface="Open Sans" panose="020B0606030504020204"/>
            </a:endParaRPr>
          </a:p>
        </p:txBody>
      </p:sp>
      <p:sp>
        <p:nvSpPr>
          <p:cNvPr id="43013" name="Text Box 5">
            <a:extLst>
              <a:ext uri="{FF2B5EF4-FFF2-40B4-BE49-F238E27FC236}">
                <a16:creationId xmlns:a16="http://schemas.microsoft.com/office/drawing/2014/main" id="{9799FC62-85B7-48D6-A2E4-F8E17B01AC2A}"/>
              </a:ext>
            </a:extLst>
          </p:cNvPr>
          <p:cNvSpPr txBox="1">
            <a:spLocks noChangeArrowheads="1"/>
          </p:cNvSpPr>
          <p:nvPr/>
        </p:nvSpPr>
        <p:spPr bwMode="auto">
          <a:xfrm>
            <a:off x="8065294" y="1283509"/>
            <a:ext cx="1431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43014" name="Text Box 6">
            <a:extLst>
              <a:ext uri="{FF2B5EF4-FFF2-40B4-BE49-F238E27FC236}">
                <a16:creationId xmlns:a16="http://schemas.microsoft.com/office/drawing/2014/main" id="{CAC6A011-8D8F-4386-961F-D94797442C92}"/>
              </a:ext>
            </a:extLst>
          </p:cNvPr>
          <p:cNvSpPr txBox="1">
            <a:spLocks noChangeArrowheads="1"/>
          </p:cNvSpPr>
          <p:nvPr/>
        </p:nvSpPr>
        <p:spPr bwMode="auto">
          <a:xfrm>
            <a:off x="5229225" y="1758331"/>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Aorta</a:t>
            </a:r>
          </a:p>
        </p:txBody>
      </p:sp>
      <p:sp>
        <p:nvSpPr>
          <p:cNvPr id="43015" name="Text Box 7">
            <a:extLst>
              <a:ext uri="{FF2B5EF4-FFF2-40B4-BE49-F238E27FC236}">
                <a16:creationId xmlns:a16="http://schemas.microsoft.com/office/drawing/2014/main" id="{49F094E9-3708-408F-9CB7-542A92116135}"/>
              </a:ext>
            </a:extLst>
          </p:cNvPr>
          <p:cNvSpPr txBox="1">
            <a:spLocks noChangeArrowheads="1"/>
          </p:cNvSpPr>
          <p:nvPr/>
        </p:nvSpPr>
        <p:spPr bwMode="auto">
          <a:xfrm>
            <a:off x="6600825" y="320613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3016" name="Text Box 8">
            <a:extLst>
              <a:ext uri="{FF2B5EF4-FFF2-40B4-BE49-F238E27FC236}">
                <a16:creationId xmlns:a16="http://schemas.microsoft.com/office/drawing/2014/main" id="{60EB8FFF-29BC-41D6-B159-A8D88ACC0F89}"/>
              </a:ext>
            </a:extLst>
          </p:cNvPr>
          <p:cNvSpPr txBox="1">
            <a:spLocks noChangeArrowheads="1"/>
          </p:cNvSpPr>
          <p:nvPr/>
        </p:nvSpPr>
        <p:spPr bwMode="auto">
          <a:xfrm>
            <a:off x="4695825" y="358713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RA</a:t>
            </a:r>
            <a:endParaRPr lang="en-US" altLang="en-US" b="1">
              <a:solidFill>
                <a:srgbClr val="2A55AB"/>
              </a:solidFill>
              <a:latin typeface="Open Sans" panose="020B0606030504020204"/>
            </a:endParaRPr>
          </a:p>
        </p:txBody>
      </p:sp>
      <p:sp>
        <p:nvSpPr>
          <p:cNvPr id="43017" name="Text Box 9">
            <a:extLst>
              <a:ext uri="{FF2B5EF4-FFF2-40B4-BE49-F238E27FC236}">
                <a16:creationId xmlns:a16="http://schemas.microsoft.com/office/drawing/2014/main" id="{BFF919E2-3C10-4F54-BC86-24337BC40885}"/>
              </a:ext>
            </a:extLst>
          </p:cNvPr>
          <p:cNvSpPr txBox="1">
            <a:spLocks noChangeArrowheads="1"/>
          </p:cNvSpPr>
          <p:nvPr/>
        </p:nvSpPr>
        <p:spPr bwMode="auto">
          <a:xfrm>
            <a:off x="5762625" y="564453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RV</a:t>
            </a:r>
            <a:endParaRPr lang="en-US" altLang="en-US" b="1">
              <a:solidFill>
                <a:srgbClr val="2A55AB"/>
              </a:solidFill>
              <a:latin typeface="Open Sans" panose="020B0606030504020204"/>
            </a:endParaRPr>
          </a:p>
        </p:txBody>
      </p:sp>
      <p:sp>
        <p:nvSpPr>
          <p:cNvPr id="43018" name="Text Box 10">
            <a:extLst>
              <a:ext uri="{FF2B5EF4-FFF2-40B4-BE49-F238E27FC236}">
                <a16:creationId xmlns:a16="http://schemas.microsoft.com/office/drawing/2014/main" id="{B67A61B7-680C-4E4D-AB58-95C1F80FFE6B}"/>
              </a:ext>
            </a:extLst>
          </p:cNvPr>
          <p:cNvSpPr txBox="1">
            <a:spLocks noChangeArrowheads="1"/>
          </p:cNvSpPr>
          <p:nvPr/>
        </p:nvSpPr>
        <p:spPr bwMode="auto">
          <a:xfrm>
            <a:off x="6677025" y="549213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3019" name="Text Box 11">
            <a:extLst>
              <a:ext uri="{FF2B5EF4-FFF2-40B4-BE49-F238E27FC236}">
                <a16:creationId xmlns:a16="http://schemas.microsoft.com/office/drawing/2014/main" id="{26498C25-C33C-4A2D-8F0D-64EF581BBB21}"/>
              </a:ext>
            </a:extLst>
          </p:cNvPr>
          <p:cNvSpPr txBox="1">
            <a:spLocks noChangeArrowheads="1"/>
          </p:cNvSpPr>
          <p:nvPr/>
        </p:nvSpPr>
        <p:spPr bwMode="auto">
          <a:xfrm>
            <a:off x="2740817" y="5474509"/>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3020" name="Text Box 12">
            <a:extLst>
              <a:ext uri="{FF2B5EF4-FFF2-40B4-BE49-F238E27FC236}">
                <a16:creationId xmlns:a16="http://schemas.microsoft.com/office/drawing/2014/main" id="{B8D244FD-B7A4-40C4-A453-CA1052AE73CF}"/>
              </a:ext>
            </a:extLst>
          </p:cNvPr>
          <p:cNvSpPr txBox="1">
            <a:spLocks noChangeArrowheads="1"/>
          </p:cNvSpPr>
          <p:nvPr/>
        </p:nvSpPr>
        <p:spPr bwMode="auto">
          <a:xfrm>
            <a:off x="4543425" y="6116019"/>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3021" name="Text Box 13">
            <a:extLst>
              <a:ext uri="{FF2B5EF4-FFF2-40B4-BE49-F238E27FC236}">
                <a16:creationId xmlns:a16="http://schemas.microsoft.com/office/drawing/2014/main" id="{01B5216E-4FAD-48FD-9847-15AAEC3E5758}"/>
              </a:ext>
            </a:extLst>
          </p:cNvPr>
          <p:cNvSpPr txBox="1">
            <a:spLocks noChangeArrowheads="1"/>
          </p:cNvSpPr>
          <p:nvPr/>
        </p:nvSpPr>
        <p:spPr bwMode="auto">
          <a:xfrm>
            <a:off x="2164555" y="3993374"/>
            <a:ext cx="194786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Aortic Valve</a:t>
            </a:r>
            <a:endParaRPr lang="en-US" altLang="en-US" sz="2600" b="1" dirty="0">
              <a:solidFill>
                <a:srgbClr val="191919"/>
              </a:solidFill>
              <a:latin typeface="Open Sans" panose="020B0606030504020204"/>
            </a:endParaRPr>
          </a:p>
        </p:txBody>
      </p:sp>
      <p:sp>
        <p:nvSpPr>
          <p:cNvPr id="43022" name="Text Box 14">
            <a:extLst>
              <a:ext uri="{FF2B5EF4-FFF2-40B4-BE49-F238E27FC236}">
                <a16:creationId xmlns:a16="http://schemas.microsoft.com/office/drawing/2014/main" id="{9C94A221-14AB-4D31-A9F7-D6E4E200C2A0}"/>
              </a:ext>
            </a:extLst>
          </p:cNvPr>
          <p:cNvSpPr txBox="1">
            <a:spLocks noChangeArrowheads="1"/>
          </p:cNvSpPr>
          <p:nvPr/>
        </p:nvSpPr>
        <p:spPr bwMode="auto">
          <a:xfrm>
            <a:off x="7591425" y="3587131"/>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Mitral Valve</a:t>
            </a:r>
            <a:endParaRPr lang="en-US" altLang="en-US" sz="2600" b="1" dirty="0">
              <a:solidFill>
                <a:srgbClr val="191919"/>
              </a:solidFill>
              <a:latin typeface="Open Sans" panose="020B0606030504020204"/>
            </a:endParaRPr>
          </a:p>
        </p:txBody>
      </p:sp>
      <p:sp>
        <p:nvSpPr>
          <p:cNvPr id="43023" name="Text Box 15">
            <a:extLst>
              <a:ext uri="{FF2B5EF4-FFF2-40B4-BE49-F238E27FC236}">
                <a16:creationId xmlns:a16="http://schemas.microsoft.com/office/drawing/2014/main" id="{F888C267-151F-414E-892A-F747B5EC51BB}"/>
              </a:ext>
            </a:extLst>
          </p:cNvPr>
          <p:cNvSpPr txBox="1">
            <a:spLocks noChangeArrowheads="1"/>
          </p:cNvSpPr>
          <p:nvPr/>
        </p:nvSpPr>
        <p:spPr bwMode="auto">
          <a:xfrm>
            <a:off x="7591425" y="6116019"/>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3024" name="Text Box 16">
            <a:extLst>
              <a:ext uri="{FF2B5EF4-FFF2-40B4-BE49-F238E27FC236}">
                <a16:creationId xmlns:a16="http://schemas.microsoft.com/office/drawing/2014/main" id="{20649EE2-6400-448A-A084-B2478C67A2B3}"/>
              </a:ext>
            </a:extLst>
          </p:cNvPr>
          <p:cNvSpPr txBox="1">
            <a:spLocks noChangeArrowheads="1"/>
          </p:cNvSpPr>
          <p:nvPr/>
        </p:nvSpPr>
        <p:spPr bwMode="auto">
          <a:xfrm>
            <a:off x="6753225" y="1740709"/>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Veins</a:t>
            </a:r>
          </a:p>
        </p:txBody>
      </p:sp>
      <p:sp>
        <p:nvSpPr>
          <p:cNvPr id="43025" name="Text Box 17">
            <a:extLst>
              <a:ext uri="{FF2B5EF4-FFF2-40B4-BE49-F238E27FC236}">
                <a16:creationId xmlns:a16="http://schemas.microsoft.com/office/drawing/2014/main" id="{F3F407A0-B743-4175-B383-61BF8C16ED09}"/>
              </a:ext>
            </a:extLst>
          </p:cNvPr>
          <p:cNvSpPr txBox="1">
            <a:spLocks noChangeArrowheads="1"/>
          </p:cNvSpPr>
          <p:nvPr/>
        </p:nvSpPr>
        <p:spPr bwMode="auto">
          <a:xfrm>
            <a:off x="3248025" y="1969309"/>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Pulmonary Veins</a:t>
            </a:r>
          </a:p>
        </p:txBody>
      </p:sp>
      <p:sp>
        <p:nvSpPr>
          <p:cNvPr id="43026" name="Freeform 21">
            <a:extLst>
              <a:ext uri="{FF2B5EF4-FFF2-40B4-BE49-F238E27FC236}">
                <a16:creationId xmlns:a16="http://schemas.microsoft.com/office/drawing/2014/main" id="{7DA47394-355E-4822-BD95-0AD7AF39FE83}"/>
              </a:ext>
            </a:extLst>
          </p:cNvPr>
          <p:cNvSpPr>
            <a:spLocks/>
          </p:cNvSpPr>
          <p:nvPr/>
        </p:nvSpPr>
        <p:spPr bwMode="auto">
          <a:xfrm>
            <a:off x="5991225" y="3701431"/>
            <a:ext cx="685800" cy="584200"/>
          </a:xfrm>
          <a:custGeom>
            <a:avLst/>
            <a:gdLst>
              <a:gd name="T0" fmla="*/ 39565 w 416"/>
              <a:gd name="T1" fmla="*/ 266700 h 368"/>
              <a:gd name="T2" fmla="*/ 39565 w 416"/>
              <a:gd name="T3" fmla="*/ 495300 h 368"/>
              <a:gd name="T4" fmla="*/ 276958 w 416"/>
              <a:gd name="T5" fmla="*/ 571500 h 368"/>
              <a:gd name="T6" fmla="*/ 435219 w 416"/>
              <a:gd name="T7" fmla="*/ 571500 h 368"/>
              <a:gd name="T8" fmla="*/ 593481 w 416"/>
              <a:gd name="T9" fmla="*/ 495300 h 368"/>
              <a:gd name="T10" fmla="*/ 672612 w 416"/>
              <a:gd name="T11" fmla="*/ 342900 h 368"/>
              <a:gd name="T12" fmla="*/ 672612 w 416"/>
              <a:gd name="T13" fmla="*/ 114300 h 368"/>
              <a:gd name="T14" fmla="*/ 593481 w 416"/>
              <a:gd name="T15" fmla="*/ 38100 h 368"/>
              <a:gd name="T16" fmla="*/ 593481 w 416"/>
              <a:gd name="T17" fmla="*/ 342900 h 368"/>
              <a:gd name="T18" fmla="*/ 356088 w 416"/>
              <a:gd name="T19" fmla="*/ 342900 h 368"/>
              <a:gd name="T20" fmla="*/ 276958 w 416"/>
              <a:gd name="T21" fmla="*/ 495300 h 368"/>
              <a:gd name="T22" fmla="*/ 39565 w 416"/>
              <a:gd name="T23" fmla="*/ 495300 h 368"/>
              <a:gd name="T24" fmla="*/ 39565 w 416"/>
              <a:gd name="T25" fmla="*/ 266700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6" h="368">
                <a:moveTo>
                  <a:pt x="24" y="168"/>
                </a:moveTo>
                <a:cubicBezTo>
                  <a:pt x="24" y="168"/>
                  <a:pt x="0" y="280"/>
                  <a:pt x="24" y="312"/>
                </a:cubicBezTo>
                <a:cubicBezTo>
                  <a:pt x="48" y="344"/>
                  <a:pt x="128" y="352"/>
                  <a:pt x="168" y="360"/>
                </a:cubicBezTo>
                <a:cubicBezTo>
                  <a:pt x="208" y="368"/>
                  <a:pt x="232" y="368"/>
                  <a:pt x="264" y="360"/>
                </a:cubicBezTo>
                <a:cubicBezTo>
                  <a:pt x="296" y="352"/>
                  <a:pt x="336" y="336"/>
                  <a:pt x="360" y="312"/>
                </a:cubicBezTo>
                <a:cubicBezTo>
                  <a:pt x="384" y="288"/>
                  <a:pt x="400" y="256"/>
                  <a:pt x="408" y="216"/>
                </a:cubicBezTo>
                <a:cubicBezTo>
                  <a:pt x="416" y="176"/>
                  <a:pt x="416" y="104"/>
                  <a:pt x="408" y="72"/>
                </a:cubicBezTo>
                <a:cubicBezTo>
                  <a:pt x="400" y="40"/>
                  <a:pt x="368" y="0"/>
                  <a:pt x="360" y="24"/>
                </a:cubicBezTo>
                <a:cubicBezTo>
                  <a:pt x="352" y="48"/>
                  <a:pt x="384" y="184"/>
                  <a:pt x="360" y="216"/>
                </a:cubicBezTo>
                <a:cubicBezTo>
                  <a:pt x="336" y="248"/>
                  <a:pt x="248" y="200"/>
                  <a:pt x="216" y="216"/>
                </a:cubicBezTo>
                <a:cubicBezTo>
                  <a:pt x="184" y="232"/>
                  <a:pt x="200" y="296"/>
                  <a:pt x="168" y="312"/>
                </a:cubicBezTo>
                <a:cubicBezTo>
                  <a:pt x="136" y="328"/>
                  <a:pt x="48" y="328"/>
                  <a:pt x="24" y="312"/>
                </a:cubicBezTo>
                <a:cubicBezTo>
                  <a:pt x="0" y="296"/>
                  <a:pt x="24" y="168"/>
                  <a:pt x="24" y="16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27" name="Rectangle 22">
            <a:extLst>
              <a:ext uri="{FF2B5EF4-FFF2-40B4-BE49-F238E27FC236}">
                <a16:creationId xmlns:a16="http://schemas.microsoft.com/office/drawing/2014/main" id="{062C0FC0-2ACE-45EE-8463-D3EFEEB8E0D0}"/>
              </a:ext>
            </a:extLst>
          </p:cNvPr>
          <p:cNvSpPr>
            <a:spLocks noChangeArrowheads="1"/>
          </p:cNvSpPr>
          <p:nvPr/>
        </p:nvSpPr>
        <p:spPr bwMode="auto">
          <a:xfrm>
            <a:off x="5991225" y="3968131"/>
            <a:ext cx="1524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Open Sans" panose="020B0606030504020204"/>
            </a:endParaRPr>
          </a:p>
        </p:txBody>
      </p:sp>
      <p:sp>
        <p:nvSpPr>
          <p:cNvPr id="43028" name="Freeform 25">
            <a:extLst>
              <a:ext uri="{FF2B5EF4-FFF2-40B4-BE49-F238E27FC236}">
                <a16:creationId xmlns:a16="http://schemas.microsoft.com/office/drawing/2014/main" id="{A94EF04B-E58D-4C8B-8C96-23BE3F4D0576}"/>
              </a:ext>
            </a:extLst>
          </p:cNvPr>
          <p:cNvSpPr>
            <a:spLocks/>
          </p:cNvSpPr>
          <p:nvPr/>
        </p:nvSpPr>
        <p:spPr bwMode="auto">
          <a:xfrm>
            <a:off x="6296025" y="3968131"/>
            <a:ext cx="254000" cy="228600"/>
          </a:xfrm>
          <a:custGeom>
            <a:avLst/>
            <a:gdLst>
              <a:gd name="T0" fmla="*/ 0 w 160"/>
              <a:gd name="T1" fmla="*/ 152400 h 144"/>
              <a:gd name="T2" fmla="*/ 76200 w 160"/>
              <a:gd name="T3" fmla="*/ 228600 h 144"/>
              <a:gd name="T4" fmla="*/ 228600 w 160"/>
              <a:gd name="T5" fmla="*/ 152400 h 144"/>
              <a:gd name="T6" fmla="*/ 228600 w 160"/>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144">
                <a:moveTo>
                  <a:pt x="0" y="96"/>
                </a:moveTo>
                <a:cubicBezTo>
                  <a:pt x="12" y="120"/>
                  <a:pt x="24" y="144"/>
                  <a:pt x="48" y="144"/>
                </a:cubicBezTo>
                <a:cubicBezTo>
                  <a:pt x="72" y="144"/>
                  <a:pt x="128" y="120"/>
                  <a:pt x="144" y="96"/>
                </a:cubicBezTo>
                <a:cubicBezTo>
                  <a:pt x="160" y="72"/>
                  <a:pt x="144" y="16"/>
                  <a:pt x="144" y="0"/>
                </a:cubicBezTo>
              </a:path>
            </a:pathLst>
          </a:custGeom>
          <a:noFill/>
          <a:ln w="28575" cmpd="sng">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29" name="Freeform 26">
            <a:extLst>
              <a:ext uri="{FF2B5EF4-FFF2-40B4-BE49-F238E27FC236}">
                <a16:creationId xmlns:a16="http://schemas.microsoft.com/office/drawing/2014/main" id="{50D37A4F-653A-4B1D-B7DC-C0768424DA3A}"/>
              </a:ext>
            </a:extLst>
          </p:cNvPr>
          <p:cNvSpPr>
            <a:spLocks/>
          </p:cNvSpPr>
          <p:nvPr/>
        </p:nvSpPr>
        <p:spPr bwMode="auto">
          <a:xfrm>
            <a:off x="6296025" y="3968131"/>
            <a:ext cx="76200" cy="228600"/>
          </a:xfrm>
          <a:custGeom>
            <a:avLst/>
            <a:gdLst>
              <a:gd name="T0" fmla="*/ 0 w 48"/>
              <a:gd name="T1" fmla="*/ 228600 h 144"/>
              <a:gd name="T2" fmla="*/ 76200 w 48"/>
              <a:gd name="T3" fmla="*/ 0 h 144"/>
              <a:gd name="T4" fmla="*/ 0 60000 65536"/>
              <a:gd name="T5" fmla="*/ 0 60000 65536"/>
            </a:gdLst>
            <a:ahLst/>
            <a:cxnLst>
              <a:cxn ang="T4">
                <a:pos x="T0" y="T1"/>
              </a:cxn>
              <a:cxn ang="T5">
                <a:pos x="T2" y="T3"/>
              </a:cxn>
            </a:cxnLst>
            <a:rect l="0" t="0" r="r" b="b"/>
            <a:pathLst>
              <a:path w="48" h="144">
                <a:moveTo>
                  <a:pt x="0" y="144"/>
                </a:moveTo>
                <a:cubicBezTo>
                  <a:pt x="20" y="84"/>
                  <a:pt x="40" y="24"/>
                  <a:pt x="48" y="0"/>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0" name="Line 29">
            <a:extLst>
              <a:ext uri="{FF2B5EF4-FFF2-40B4-BE49-F238E27FC236}">
                <a16:creationId xmlns:a16="http://schemas.microsoft.com/office/drawing/2014/main" id="{485F2B8E-429E-4587-B71C-8A09BE452981}"/>
              </a:ext>
            </a:extLst>
          </p:cNvPr>
          <p:cNvSpPr>
            <a:spLocks noChangeShapeType="1"/>
          </p:cNvSpPr>
          <p:nvPr/>
        </p:nvSpPr>
        <p:spPr bwMode="auto">
          <a:xfrm flipH="1" flipV="1">
            <a:off x="6600825" y="3663331"/>
            <a:ext cx="76200" cy="3810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1" name="Freeform 30">
            <a:extLst>
              <a:ext uri="{FF2B5EF4-FFF2-40B4-BE49-F238E27FC236}">
                <a16:creationId xmlns:a16="http://schemas.microsoft.com/office/drawing/2014/main" id="{DF4E8E80-14AB-492A-A864-65D46372FB66}"/>
              </a:ext>
            </a:extLst>
          </p:cNvPr>
          <p:cNvSpPr>
            <a:spLocks/>
          </p:cNvSpPr>
          <p:nvPr/>
        </p:nvSpPr>
        <p:spPr bwMode="auto">
          <a:xfrm>
            <a:off x="5991225" y="3891931"/>
            <a:ext cx="304800" cy="317500"/>
          </a:xfrm>
          <a:custGeom>
            <a:avLst/>
            <a:gdLst>
              <a:gd name="T0" fmla="*/ 0 w 192"/>
              <a:gd name="T1" fmla="*/ 0 h 200"/>
              <a:gd name="T2" fmla="*/ 76200 w 192"/>
              <a:gd name="T3" fmla="*/ 76200 h 200"/>
              <a:gd name="T4" fmla="*/ 76200 w 192"/>
              <a:gd name="T5" fmla="*/ 228600 h 200"/>
              <a:gd name="T6" fmla="*/ 152400 w 192"/>
              <a:gd name="T7" fmla="*/ 304800 h 200"/>
              <a:gd name="T8" fmla="*/ 304800 w 192"/>
              <a:gd name="T9" fmla="*/ 304800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00">
                <a:moveTo>
                  <a:pt x="0" y="0"/>
                </a:moveTo>
                <a:cubicBezTo>
                  <a:pt x="20" y="12"/>
                  <a:pt x="40" y="24"/>
                  <a:pt x="48" y="48"/>
                </a:cubicBezTo>
                <a:cubicBezTo>
                  <a:pt x="56" y="72"/>
                  <a:pt x="40" y="120"/>
                  <a:pt x="48" y="144"/>
                </a:cubicBezTo>
                <a:cubicBezTo>
                  <a:pt x="56" y="168"/>
                  <a:pt x="72" y="184"/>
                  <a:pt x="96" y="192"/>
                </a:cubicBezTo>
                <a:cubicBezTo>
                  <a:pt x="120" y="200"/>
                  <a:pt x="184" y="192"/>
                  <a:pt x="192" y="192"/>
                </a:cubicBezTo>
              </a:path>
            </a:pathLst>
          </a:custGeom>
          <a:noFill/>
          <a:ln w="28575" cmpd="sng">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2" name="Line 35">
            <a:extLst>
              <a:ext uri="{FF2B5EF4-FFF2-40B4-BE49-F238E27FC236}">
                <a16:creationId xmlns:a16="http://schemas.microsoft.com/office/drawing/2014/main" id="{9B30836B-6557-452B-B9D0-79444B7B8C7E}"/>
              </a:ext>
            </a:extLst>
          </p:cNvPr>
          <p:cNvSpPr>
            <a:spLocks noChangeShapeType="1"/>
          </p:cNvSpPr>
          <p:nvPr/>
        </p:nvSpPr>
        <p:spPr bwMode="auto">
          <a:xfrm flipV="1">
            <a:off x="4010025" y="3968131"/>
            <a:ext cx="22860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3" name="Line 36">
            <a:extLst>
              <a:ext uri="{FF2B5EF4-FFF2-40B4-BE49-F238E27FC236}">
                <a16:creationId xmlns:a16="http://schemas.microsoft.com/office/drawing/2014/main" id="{794EF349-E36D-4830-A308-4197E82603E4}"/>
              </a:ext>
            </a:extLst>
          </p:cNvPr>
          <p:cNvSpPr>
            <a:spLocks noChangeShapeType="1"/>
          </p:cNvSpPr>
          <p:nvPr/>
        </p:nvSpPr>
        <p:spPr bwMode="auto">
          <a:xfrm flipH="1" flipV="1">
            <a:off x="6829425" y="4044331"/>
            <a:ext cx="11430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4" name="Line 37">
            <a:extLst>
              <a:ext uri="{FF2B5EF4-FFF2-40B4-BE49-F238E27FC236}">
                <a16:creationId xmlns:a16="http://schemas.microsoft.com/office/drawing/2014/main" id="{B14FAC31-0A46-4157-AADD-8FA6F4AC2FA6}"/>
              </a:ext>
            </a:extLst>
          </p:cNvPr>
          <p:cNvSpPr>
            <a:spLocks noChangeShapeType="1"/>
          </p:cNvSpPr>
          <p:nvPr/>
        </p:nvSpPr>
        <p:spPr bwMode="auto">
          <a:xfrm flipH="1">
            <a:off x="7210425" y="4120531"/>
            <a:ext cx="7620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5" name="Line 38">
            <a:extLst>
              <a:ext uri="{FF2B5EF4-FFF2-40B4-BE49-F238E27FC236}">
                <a16:creationId xmlns:a16="http://schemas.microsoft.com/office/drawing/2014/main" id="{A61E363B-FE90-4192-AFC1-9E89545308EF}"/>
              </a:ext>
            </a:extLst>
          </p:cNvPr>
          <p:cNvSpPr>
            <a:spLocks noChangeShapeType="1"/>
          </p:cNvSpPr>
          <p:nvPr/>
        </p:nvSpPr>
        <p:spPr bwMode="auto">
          <a:xfrm flipV="1">
            <a:off x="4772025" y="5720731"/>
            <a:ext cx="5334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6" name="Line 39">
            <a:extLst>
              <a:ext uri="{FF2B5EF4-FFF2-40B4-BE49-F238E27FC236}">
                <a16:creationId xmlns:a16="http://schemas.microsoft.com/office/drawing/2014/main" id="{5DC1E341-0538-440D-8165-CDA9A2654707}"/>
              </a:ext>
            </a:extLst>
          </p:cNvPr>
          <p:cNvSpPr>
            <a:spLocks noChangeShapeType="1"/>
          </p:cNvSpPr>
          <p:nvPr/>
        </p:nvSpPr>
        <p:spPr bwMode="auto">
          <a:xfrm flipV="1">
            <a:off x="5838825" y="6254131"/>
            <a:ext cx="914400" cy="1524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7" name="Line 40">
            <a:extLst>
              <a:ext uri="{FF2B5EF4-FFF2-40B4-BE49-F238E27FC236}">
                <a16:creationId xmlns:a16="http://schemas.microsoft.com/office/drawing/2014/main" id="{23012277-B3BA-4813-B57C-063EFBD3F0AA}"/>
              </a:ext>
            </a:extLst>
          </p:cNvPr>
          <p:cNvSpPr>
            <a:spLocks noChangeShapeType="1"/>
          </p:cNvSpPr>
          <p:nvPr/>
        </p:nvSpPr>
        <p:spPr bwMode="auto">
          <a:xfrm flipH="1" flipV="1">
            <a:off x="6219825" y="5187331"/>
            <a:ext cx="533400" cy="1066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8" name="Line 41">
            <a:extLst>
              <a:ext uri="{FF2B5EF4-FFF2-40B4-BE49-F238E27FC236}">
                <a16:creationId xmlns:a16="http://schemas.microsoft.com/office/drawing/2014/main" id="{EF38EF4C-A2E0-4D28-99EB-A97C2E4FA13B}"/>
              </a:ext>
            </a:extLst>
          </p:cNvPr>
          <p:cNvSpPr>
            <a:spLocks noChangeShapeType="1"/>
          </p:cNvSpPr>
          <p:nvPr/>
        </p:nvSpPr>
        <p:spPr bwMode="auto">
          <a:xfrm flipH="1" flipV="1">
            <a:off x="7439025" y="6330331"/>
            <a:ext cx="3810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39" name="Line 42">
            <a:extLst>
              <a:ext uri="{FF2B5EF4-FFF2-40B4-BE49-F238E27FC236}">
                <a16:creationId xmlns:a16="http://schemas.microsoft.com/office/drawing/2014/main" id="{85D47FD4-C0E0-4DB4-8253-A1494AD1C918}"/>
              </a:ext>
            </a:extLst>
          </p:cNvPr>
          <p:cNvSpPr>
            <a:spLocks noChangeShapeType="1"/>
          </p:cNvSpPr>
          <p:nvPr/>
        </p:nvSpPr>
        <p:spPr bwMode="auto">
          <a:xfrm>
            <a:off x="4543425" y="2825131"/>
            <a:ext cx="4572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40" name="Line 43">
            <a:extLst>
              <a:ext uri="{FF2B5EF4-FFF2-40B4-BE49-F238E27FC236}">
                <a16:creationId xmlns:a16="http://schemas.microsoft.com/office/drawing/2014/main" id="{4CB9A439-C2B1-4BBF-A08D-5CF8702694A9}"/>
              </a:ext>
            </a:extLst>
          </p:cNvPr>
          <p:cNvSpPr>
            <a:spLocks noChangeShapeType="1"/>
          </p:cNvSpPr>
          <p:nvPr/>
        </p:nvSpPr>
        <p:spPr bwMode="auto">
          <a:xfrm flipH="1">
            <a:off x="4467225" y="2825131"/>
            <a:ext cx="0" cy="533399"/>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41" name="Line 44">
            <a:extLst>
              <a:ext uri="{FF2B5EF4-FFF2-40B4-BE49-F238E27FC236}">
                <a16:creationId xmlns:a16="http://schemas.microsoft.com/office/drawing/2014/main" id="{791EC2C3-1B76-43F5-A18E-041C1FD96914}"/>
              </a:ext>
            </a:extLst>
          </p:cNvPr>
          <p:cNvSpPr>
            <a:spLocks noChangeShapeType="1"/>
          </p:cNvSpPr>
          <p:nvPr/>
        </p:nvSpPr>
        <p:spPr bwMode="auto">
          <a:xfrm>
            <a:off x="7591425" y="2596531"/>
            <a:ext cx="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42" name="Line 45">
            <a:extLst>
              <a:ext uri="{FF2B5EF4-FFF2-40B4-BE49-F238E27FC236}">
                <a16:creationId xmlns:a16="http://schemas.microsoft.com/office/drawing/2014/main" id="{B5402EEB-6C3B-405B-B5DA-CDB1ACEAED53}"/>
              </a:ext>
            </a:extLst>
          </p:cNvPr>
          <p:cNvSpPr>
            <a:spLocks noChangeShapeType="1"/>
          </p:cNvSpPr>
          <p:nvPr/>
        </p:nvSpPr>
        <p:spPr bwMode="auto">
          <a:xfrm flipH="1">
            <a:off x="7362825" y="2596531"/>
            <a:ext cx="228600" cy="3048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3043" name="Line 46">
            <a:extLst>
              <a:ext uri="{FF2B5EF4-FFF2-40B4-BE49-F238E27FC236}">
                <a16:creationId xmlns:a16="http://schemas.microsoft.com/office/drawing/2014/main" id="{4CA8BE8C-0EFA-4F88-90B3-E241C150F94F}"/>
              </a:ext>
            </a:extLst>
          </p:cNvPr>
          <p:cNvSpPr>
            <a:spLocks noChangeShapeType="1"/>
          </p:cNvSpPr>
          <p:nvPr/>
        </p:nvSpPr>
        <p:spPr bwMode="auto">
          <a:xfrm>
            <a:off x="7362825" y="2825131"/>
            <a:ext cx="228600" cy="533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C31166-D24D-4F36-B536-527E7273B097}"/>
              </a:ext>
            </a:extLst>
          </p:cNvPr>
          <p:cNvSpPr>
            <a:spLocks noGrp="1" noChangeArrowheads="1"/>
          </p:cNvSpPr>
          <p:nvPr>
            <p:ph type="title"/>
          </p:nvPr>
        </p:nvSpPr>
        <p:spPr/>
        <p:txBody>
          <a:bodyPr/>
          <a:lstStyle/>
          <a:p>
            <a:pPr algn="ctr" fontAlgn="auto">
              <a:spcAft>
                <a:spcPts val="0"/>
              </a:spcAft>
              <a:defRPr/>
            </a:pPr>
            <a:r>
              <a:rPr lang="en-US" altLang="en-US" dirty="0"/>
              <a:t>Step 7: Outline Great Vessels &amp; Chambers in Red</a:t>
            </a:r>
          </a:p>
        </p:txBody>
      </p:sp>
      <p:pic>
        <p:nvPicPr>
          <p:cNvPr id="44035" name="Picture 37" descr="Lf Heart-6.TIF                                                 0003B760Henrietta HD                   B7C76B29:">
            <a:extLst>
              <a:ext uri="{FF2B5EF4-FFF2-40B4-BE49-F238E27FC236}">
                <a16:creationId xmlns:a16="http://schemas.microsoft.com/office/drawing/2014/main" id="{0A7DB0FE-0E3A-40CD-B55A-B3FD0C1F5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589" r="-517" b="1717"/>
          <a:stretch>
            <a:fillRect/>
          </a:stretch>
        </p:blipFill>
        <p:spPr bwMode="auto">
          <a:xfrm>
            <a:off x="3657600" y="1275716"/>
            <a:ext cx="6477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8">
            <a:extLst>
              <a:ext uri="{FF2B5EF4-FFF2-40B4-BE49-F238E27FC236}">
                <a16:creationId xmlns:a16="http://schemas.microsoft.com/office/drawing/2014/main" id="{8EBA4876-6604-4F78-8769-2F685F81BA16}"/>
              </a:ext>
            </a:extLst>
          </p:cNvPr>
          <p:cNvSpPr txBox="1">
            <a:spLocks noChangeArrowheads="1"/>
          </p:cNvSpPr>
          <p:nvPr/>
        </p:nvSpPr>
        <p:spPr bwMode="auto">
          <a:xfrm>
            <a:off x="3581400" y="15240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b="1" dirty="0">
              <a:latin typeface="Open Sans" panose="020B0606030504020204"/>
            </a:endParaRPr>
          </a:p>
        </p:txBody>
      </p:sp>
      <p:sp>
        <p:nvSpPr>
          <p:cNvPr id="44037" name="Text Box 39">
            <a:extLst>
              <a:ext uri="{FF2B5EF4-FFF2-40B4-BE49-F238E27FC236}">
                <a16:creationId xmlns:a16="http://schemas.microsoft.com/office/drawing/2014/main" id="{52C1E2CE-4E6F-4592-8C30-437994F45FA1}"/>
              </a:ext>
            </a:extLst>
          </p:cNvPr>
          <p:cNvSpPr txBox="1">
            <a:spLocks noChangeArrowheads="1"/>
          </p:cNvSpPr>
          <p:nvPr/>
        </p:nvSpPr>
        <p:spPr bwMode="auto">
          <a:xfrm>
            <a:off x="8762999" y="1524000"/>
            <a:ext cx="1566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44038" name="Text Box 40">
            <a:extLst>
              <a:ext uri="{FF2B5EF4-FFF2-40B4-BE49-F238E27FC236}">
                <a16:creationId xmlns:a16="http://schemas.microsoft.com/office/drawing/2014/main" id="{FC3DAA68-6676-4B4D-9D22-BB2536659669}"/>
              </a:ext>
            </a:extLst>
          </p:cNvPr>
          <p:cNvSpPr txBox="1">
            <a:spLocks noChangeArrowheads="1"/>
          </p:cNvSpPr>
          <p:nvPr/>
        </p:nvSpPr>
        <p:spPr bwMode="auto">
          <a:xfrm>
            <a:off x="6019796" y="1831972"/>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Aorta</a:t>
            </a:r>
          </a:p>
        </p:txBody>
      </p:sp>
      <p:sp>
        <p:nvSpPr>
          <p:cNvPr id="44039" name="Text Box 41">
            <a:extLst>
              <a:ext uri="{FF2B5EF4-FFF2-40B4-BE49-F238E27FC236}">
                <a16:creationId xmlns:a16="http://schemas.microsoft.com/office/drawing/2014/main" id="{17AFA605-C475-445A-9CA1-F24D3EBB34DD}"/>
              </a:ext>
            </a:extLst>
          </p:cNvPr>
          <p:cNvSpPr txBox="1">
            <a:spLocks noChangeArrowheads="1"/>
          </p:cNvSpPr>
          <p:nvPr/>
        </p:nvSpPr>
        <p:spPr bwMode="auto">
          <a:xfrm>
            <a:off x="3524248" y="2174558"/>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4040" name="Text Box 42">
            <a:extLst>
              <a:ext uri="{FF2B5EF4-FFF2-40B4-BE49-F238E27FC236}">
                <a16:creationId xmlns:a16="http://schemas.microsoft.com/office/drawing/2014/main" id="{63C8FAAD-8235-4928-B4D2-ED32FA9DE156}"/>
              </a:ext>
            </a:extLst>
          </p:cNvPr>
          <p:cNvSpPr txBox="1">
            <a:spLocks noChangeArrowheads="1"/>
          </p:cNvSpPr>
          <p:nvPr/>
        </p:nvSpPr>
        <p:spPr bwMode="auto">
          <a:xfrm>
            <a:off x="7658100" y="2193925"/>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4041" name="Text Box 43">
            <a:extLst>
              <a:ext uri="{FF2B5EF4-FFF2-40B4-BE49-F238E27FC236}">
                <a16:creationId xmlns:a16="http://schemas.microsoft.com/office/drawing/2014/main" id="{0EBA3024-9081-4443-B141-4B60B905E58A}"/>
              </a:ext>
            </a:extLst>
          </p:cNvPr>
          <p:cNvSpPr txBox="1">
            <a:spLocks noChangeArrowheads="1"/>
          </p:cNvSpPr>
          <p:nvPr/>
        </p:nvSpPr>
        <p:spPr bwMode="auto">
          <a:xfrm>
            <a:off x="3548062" y="4072733"/>
            <a:ext cx="1219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Aortic Valve</a:t>
            </a:r>
            <a:endParaRPr lang="en-US" altLang="en-US" sz="2600" b="1" dirty="0">
              <a:solidFill>
                <a:srgbClr val="191919"/>
              </a:solidFill>
              <a:latin typeface="Open Sans" panose="020B0606030504020204"/>
            </a:endParaRPr>
          </a:p>
        </p:txBody>
      </p:sp>
      <p:sp>
        <p:nvSpPr>
          <p:cNvPr id="44042" name="Text Box 44">
            <a:extLst>
              <a:ext uri="{FF2B5EF4-FFF2-40B4-BE49-F238E27FC236}">
                <a16:creationId xmlns:a16="http://schemas.microsoft.com/office/drawing/2014/main" id="{D8EB00B4-AAB6-45C4-A99B-DE642293DE49}"/>
              </a:ext>
            </a:extLst>
          </p:cNvPr>
          <p:cNvSpPr txBox="1">
            <a:spLocks noChangeArrowheads="1"/>
          </p:cNvSpPr>
          <p:nvPr/>
        </p:nvSpPr>
        <p:spPr bwMode="auto">
          <a:xfrm>
            <a:off x="3388515" y="5550692"/>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4043" name="Text Box 45">
            <a:extLst>
              <a:ext uri="{FF2B5EF4-FFF2-40B4-BE49-F238E27FC236}">
                <a16:creationId xmlns:a16="http://schemas.microsoft.com/office/drawing/2014/main" id="{A826C140-52CC-4E70-B979-2E7A12D08DA8}"/>
              </a:ext>
            </a:extLst>
          </p:cNvPr>
          <p:cNvSpPr txBox="1">
            <a:spLocks noChangeArrowheads="1"/>
          </p:cNvSpPr>
          <p:nvPr/>
        </p:nvSpPr>
        <p:spPr bwMode="auto">
          <a:xfrm>
            <a:off x="5372100" y="6338888"/>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4044" name="Text Box 46">
            <a:extLst>
              <a:ext uri="{FF2B5EF4-FFF2-40B4-BE49-F238E27FC236}">
                <a16:creationId xmlns:a16="http://schemas.microsoft.com/office/drawing/2014/main" id="{DBF9C7DC-B92A-4F5F-99EC-FCA6BDD28687}"/>
              </a:ext>
            </a:extLst>
          </p:cNvPr>
          <p:cNvSpPr txBox="1">
            <a:spLocks noChangeArrowheads="1"/>
          </p:cNvSpPr>
          <p:nvPr/>
        </p:nvSpPr>
        <p:spPr bwMode="auto">
          <a:xfrm>
            <a:off x="8305800" y="5974555"/>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4045" name="Text Box 47">
            <a:extLst>
              <a:ext uri="{FF2B5EF4-FFF2-40B4-BE49-F238E27FC236}">
                <a16:creationId xmlns:a16="http://schemas.microsoft.com/office/drawing/2014/main" id="{22140B9B-3A8D-4729-A8E3-D38C3DC900BF}"/>
              </a:ext>
            </a:extLst>
          </p:cNvPr>
          <p:cNvSpPr txBox="1">
            <a:spLocks noChangeArrowheads="1"/>
          </p:cNvSpPr>
          <p:nvPr/>
        </p:nvSpPr>
        <p:spPr bwMode="auto">
          <a:xfrm>
            <a:off x="8534400" y="3521864"/>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Mitral Valve</a:t>
            </a:r>
            <a:endParaRPr lang="en-US" altLang="en-US" sz="2600" b="1" dirty="0">
              <a:solidFill>
                <a:srgbClr val="191919"/>
              </a:solidFill>
              <a:latin typeface="Open Sans" panose="020B0606030504020204"/>
            </a:endParaRPr>
          </a:p>
        </p:txBody>
      </p:sp>
      <p:sp>
        <p:nvSpPr>
          <p:cNvPr id="44046" name="Text Box 48">
            <a:extLst>
              <a:ext uri="{FF2B5EF4-FFF2-40B4-BE49-F238E27FC236}">
                <a16:creationId xmlns:a16="http://schemas.microsoft.com/office/drawing/2014/main" id="{4B0B821A-BEEC-4D3A-9CBA-1BAF0A426B23}"/>
              </a:ext>
            </a:extLst>
          </p:cNvPr>
          <p:cNvSpPr txBox="1">
            <a:spLocks noChangeArrowheads="1"/>
          </p:cNvSpPr>
          <p:nvPr/>
        </p:nvSpPr>
        <p:spPr bwMode="auto">
          <a:xfrm>
            <a:off x="7391400" y="3210878"/>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4047" name="Text Box 49">
            <a:extLst>
              <a:ext uri="{FF2B5EF4-FFF2-40B4-BE49-F238E27FC236}">
                <a16:creationId xmlns:a16="http://schemas.microsoft.com/office/drawing/2014/main" id="{2FAC58A3-5FB4-47A2-8494-A367DCD8BC0F}"/>
              </a:ext>
            </a:extLst>
          </p:cNvPr>
          <p:cNvSpPr txBox="1">
            <a:spLocks noChangeArrowheads="1"/>
          </p:cNvSpPr>
          <p:nvPr/>
        </p:nvSpPr>
        <p:spPr bwMode="auto">
          <a:xfrm>
            <a:off x="7391400" y="5420678"/>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4048" name="Text Box 50">
            <a:extLst>
              <a:ext uri="{FF2B5EF4-FFF2-40B4-BE49-F238E27FC236}">
                <a16:creationId xmlns:a16="http://schemas.microsoft.com/office/drawing/2014/main" id="{508C2A6B-5FD0-4EF8-9AA3-74DB327CB034}"/>
              </a:ext>
            </a:extLst>
          </p:cNvPr>
          <p:cNvSpPr txBox="1">
            <a:spLocks noChangeArrowheads="1"/>
          </p:cNvSpPr>
          <p:nvPr/>
        </p:nvSpPr>
        <p:spPr bwMode="auto">
          <a:xfrm>
            <a:off x="5257800" y="3515678"/>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dirty="0">
                <a:solidFill>
                  <a:srgbClr val="2A55AB"/>
                </a:solidFill>
                <a:latin typeface="Open Sans" panose="020B0606030504020204"/>
              </a:rPr>
              <a:t>RA</a:t>
            </a:r>
            <a:endParaRPr lang="en-US" altLang="en-US" b="1" dirty="0">
              <a:solidFill>
                <a:srgbClr val="2A55AB"/>
              </a:solidFill>
              <a:latin typeface="Open Sans" panose="020B0606030504020204"/>
            </a:endParaRPr>
          </a:p>
        </p:txBody>
      </p:sp>
      <p:sp>
        <p:nvSpPr>
          <p:cNvPr id="44049" name="Text Box 51">
            <a:extLst>
              <a:ext uri="{FF2B5EF4-FFF2-40B4-BE49-F238E27FC236}">
                <a16:creationId xmlns:a16="http://schemas.microsoft.com/office/drawing/2014/main" id="{A4E09CED-A55C-48F9-AB47-F7D47EEB4537}"/>
              </a:ext>
            </a:extLst>
          </p:cNvPr>
          <p:cNvSpPr txBox="1">
            <a:spLocks noChangeArrowheads="1"/>
          </p:cNvSpPr>
          <p:nvPr/>
        </p:nvSpPr>
        <p:spPr bwMode="auto">
          <a:xfrm>
            <a:off x="6324600" y="5573078"/>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RV</a:t>
            </a:r>
            <a:endParaRPr lang="en-US" altLang="en-US" b="1">
              <a:solidFill>
                <a:srgbClr val="2A55AB"/>
              </a:solidFill>
              <a:latin typeface="Open Sans" panose="020B0606030504020204"/>
            </a:endParaRPr>
          </a:p>
        </p:txBody>
      </p:sp>
      <p:sp>
        <p:nvSpPr>
          <p:cNvPr id="44050" name="Line 52">
            <a:extLst>
              <a:ext uri="{FF2B5EF4-FFF2-40B4-BE49-F238E27FC236}">
                <a16:creationId xmlns:a16="http://schemas.microsoft.com/office/drawing/2014/main" id="{98F2A648-BCE5-49A1-9231-A67BB85A8463}"/>
              </a:ext>
            </a:extLst>
          </p:cNvPr>
          <p:cNvSpPr>
            <a:spLocks noChangeShapeType="1"/>
          </p:cNvSpPr>
          <p:nvPr/>
        </p:nvSpPr>
        <p:spPr bwMode="auto">
          <a:xfrm>
            <a:off x="5236365" y="2636419"/>
            <a:ext cx="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1" name="Line 53">
            <a:extLst>
              <a:ext uri="{FF2B5EF4-FFF2-40B4-BE49-F238E27FC236}">
                <a16:creationId xmlns:a16="http://schemas.microsoft.com/office/drawing/2014/main" id="{06A32812-A378-47AC-ABE1-4D4E2D1C7625}"/>
              </a:ext>
            </a:extLst>
          </p:cNvPr>
          <p:cNvSpPr>
            <a:spLocks noChangeShapeType="1"/>
          </p:cNvSpPr>
          <p:nvPr/>
        </p:nvSpPr>
        <p:spPr bwMode="auto">
          <a:xfrm>
            <a:off x="7848600" y="2514600"/>
            <a:ext cx="304800" cy="838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2" name="Line 54">
            <a:extLst>
              <a:ext uri="{FF2B5EF4-FFF2-40B4-BE49-F238E27FC236}">
                <a16:creationId xmlns:a16="http://schemas.microsoft.com/office/drawing/2014/main" id="{4DAAE113-F550-4948-9CBD-0D8B567A970F}"/>
              </a:ext>
            </a:extLst>
          </p:cNvPr>
          <p:cNvSpPr>
            <a:spLocks noChangeShapeType="1"/>
          </p:cNvSpPr>
          <p:nvPr/>
        </p:nvSpPr>
        <p:spPr bwMode="auto">
          <a:xfrm flipV="1">
            <a:off x="4648200" y="4152897"/>
            <a:ext cx="23622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3" name="Line 55">
            <a:extLst>
              <a:ext uri="{FF2B5EF4-FFF2-40B4-BE49-F238E27FC236}">
                <a16:creationId xmlns:a16="http://schemas.microsoft.com/office/drawing/2014/main" id="{06A3340B-429C-4F2C-A875-F009B3D3541F}"/>
              </a:ext>
            </a:extLst>
          </p:cNvPr>
          <p:cNvSpPr>
            <a:spLocks noChangeShapeType="1"/>
          </p:cNvSpPr>
          <p:nvPr/>
        </p:nvSpPr>
        <p:spPr bwMode="auto">
          <a:xfrm>
            <a:off x="5429248" y="5869944"/>
            <a:ext cx="514352"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4" name="Line 56">
            <a:extLst>
              <a:ext uri="{FF2B5EF4-FFF2-40B4-BE49-F238E27FC236}">
                <a16:creationId xmlns:a16="http://schemas.microsoft.com/office/drawing/2014/main" id="{DDD3E0CF-A750-4F62-AB52-DEF73D9F84D8}"/>
              </a:ext>
            </a:extLst>
          </p:cNvPr>
          <p:cNvSpPr>
            <a:spLocks noChangeShapeType="1"/>
          </p:cNvSpPr>
          <p:nvPr/>
        </p:nvSpPr>
        <p:spPr bwMode="auto">
          <a:xfrm flipH="1">
            <a:off x="8305800" y="6265067"/>
            <a:ext cx="304800" cy="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5" name="Line 57">
            <a:extLst>
              <a:ext uri="{FF2B5EF4-FFF2-40B4-BE49-F238E27FC236}">
                <a16:creationId xmlns:a16="http://schemas.microsoft.com/office/drawing/2014/main" id="{021D2509-EBF5-4A49-9573-884EAFAD2BC7}"/>
              </a:ext>
            </a:extLst>
          </p:cNvPr>
          <p:cNvSpPr>
            <a:spLocks noChangeShapeType="1"/>
          </p:cNvSpPr>
          <p:nvPr/>
        </p:nvSpPr>
        <p:spPr bwMode="auto">
          <a:xfrm flipV="1">
            <a:off x="6736560" y="6400800"/>
            <a:ext cx="762000" cy="2286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6" name="Line 58">
            <a:extLst>
              <a:ext uri="{FF2B5EF4-FFF2-40B4-BE49-F238E27FC236}">
                <a16:creationId xmlns:a16="http://schemas.microsoft.com/office/drawing/2014/main" id="{15AC5F85-2723-4063-BC1A-182BFA92371D}"/>
              </a:ext>
            </a:extLst>
          </p:cNvPr>
          <p:cNvSpPr>
            <a:spLocks noChangeShapeType="1"/>
          </p:cNvSpPr>
          <p:nvPr/>
        </p:nvSpPr>
        <p:spPr bwMode="auto">
          <a:xfrm flipH="1">
            <a:off x="7696200" y="3902864"/>
            <a:ext cx="1219200" cy="457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7" name="Line 59">
            <a:extLst>
              <a:ext uri="{FF2B5EF4-FFF2-40B4-BE49-F238E27FC236}">
                <a16:creationId xmlns:a16="http://schemas.microsoft.com/office/drawing/2014/main" id="{844EBD4F-67C3-4C07-AD3C-C8FD31E95737}"/>
              </a:ext>
            </a:extLst>
          </p:cNvPr>
          <p:cNvSpPr>
            <a:spLocks noChangeShapeType="1"/>
          </p:cNvSpPr>
          <p:nvPr/>
        </p:nvSpPr>
        <p:spPr bwMode="auto">
          <a:xfrm flipH="1" flipV="1">
            <a:off x="7077080" y="5486400"/>
            <a:ext cx="421480" cy="914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8" name="Line 60">
            <a:extLst>
              <a:ext uri="{FF2B5EF4-FFF2-40B4-BE49-F238E27FC236}">
                <a16:creationId xmlns:a16="http://schemas.microsoft.com/office/drawing/2014/main" id="{2F9C0662-FBFF-428E-82BA-66D77AA1E175}"/>
              </a:ext>
            </a:extLst>
          </p:cNvPr>
          <p:cNvSpPr>
            <a:spLocks noChangeShapeType="1"/>
          </p:cNvSpPr>
          <p:nvPr/>
        </p:nvSpPr>
        <p:spPr bwMode="auto">
          <a:xfrm>
            <a:off x="8686800" y="3992111"/>
            <a:ext cx="228600" cy="4572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4059" name="Line 61">
            <a:extLst>
              <a:ext uri="{FF2B5EF4-FFF2-40B4-BE49-F238E27FC236}">
                <a16:creationId xmlns:a16="http://schemas.microsoft.com/office/drawing/2014/main" id="{AFBD7E27-0DB0-41F0-8C74-1D9DD120C42E}"/>
              </a:ext>
            </a:extLst>
          </p:cNvPr>
          <p:cNvSpPr>
            <a:spLocks noChangeShapeType="1"/>
          </p:cNvSpPr>
          <p:nvPr/>
        </p:nvSpPr>
        <p:spPr bwMode="auto">
          <a:xfrm flipH="1">
            <a:off x="7924800" y="4436264"/>
            <a:ext cx="990600" cy="152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Open Sans" panose="020B0606030504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B58D7BC-76E0-469E-92AD-D6653B07BA43}"/>
              </a:ext>
            </a:extLst>
          </p:cNvPr>
          <p:cNvSpPr>
            <a:spLocks noGrp="1" noChangeArrowheads="1"/>
          </p:cNvSpPr>
          <p:nvPr>
            <p:ph type="title"/>
          </p:nvPr>
        </p:nvSpPr>
        <p:spPr/>
        <p:txBody>
          <a:bodyPr/>
          <a:lstStyle/>
          <a:p>
            <a:pPr fontAlgn="auto">
              <a:spcAft>
                <a:spcPts val="0"/>
              </a:spcAft>
              <a:defRPr/>
            </a:pPr>
            <a:r>
              <a:rPr lang="en-US" altLang="en-US" dirty="0"/>
              <a:t>Step 7: Outline valves in green. </a:t>
            </a:r>
            <a:br>
              <a:rPr lang="en-US" altLang="en-US" dirty="0"/>
            </a:br>
            <a:r>
              <a:rPr lang="en-US" altLang="en-US" dirty="0"/>
              <a:t> Color septum &amp; myocardium in pink.</a:t>
            </a:r>
          </a:p>
        </p:txBody>
      </p:sp>
      <p:pic>
        <p:nvPicPr>
          <p:cNvPr id="45059" name="Picture 3" descr="Lf Heart-7.TIF                                                 0003B760Henrietta HD                   B7C76B29:">
            <a:extLst>
              <a:ext uri="{FF2B5EF4-FFF2-40B4-BE49-F238E27FC236}">
                <a16:creationId xmlns:a16="http://schemas.microsoft.com/office/drawing/2014/main" id="{8592DCC8-236A-4D29-9D0D-6FD918F02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9"/>
          <a:stretch>
            <a:fillRect/>
          </a:stretch>
        </p:blipFill>
        <p:spPr bwMode="auto">
          <a:xfrm>
            <a:off x="3505200" y="1314440"/>
            <a:ext cx="6629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a:extLst>
              <a:ext uri="{FF2B5EF4-FFF2-40B4-BE49-F238E27FC236}">
                <a16:creationId xmlns:a16="http://schemas.microsoft.com/office/drawing/2014/main" id="{C0900570-9E00-4D98-8F14-7C74A291AF51}"/>
              </a:ext>
            </a:extLst>
          </p:cNvPr>
          <p:cNvSpPr txBox="1">
            <a:spLocks noChangeArrowheads="1"/>
          </p:cNvSpPr>
          <p:nvPr/>
        </p:nvSpPr>
        <p:spPr bwMode="auto">
          <a:xfrm>
            <a:off x="6019800" y="1831965"/>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Aorta</a:t>
            </a:r>
          </a:p>
        </p:txBody>
      </p:sp>
      <p:sp>
        <p:nvSpPr>
          <p:cNvPr id="45061" name="Text Box 5">
            <a:extLst>
              <a:ext uri="{FF2B5EF4-FFF2-40B4-BE49-F238E27FC236}">
                <a16:creationId xmlns:a16="http://schemas.microsoft.com/office/drawing/2014/main" id="{1880BAF3-1682-41F6-933D-8C0CB0461DA1}"/>
              </a:ext>
            </a:extLst>
          </p:cNvPr>
          <p:cNvSpPr txBox="1">
            <a:spLocks noChangeArrowheads="1"/>
          </p:cNvSpPr>
          <p:nvPr/>
        </p:nvSpPr>
        <p:spPr bwMode="auto">
          <a:xfrm>
            <a:off x="3429000" y="1298565"/>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45062" name="Text Box 6">
            <a:extLst>
              <a:ext uri="{FF2B5EF4-FFF2-40B4-BE49-F238E27FC236}">
                <a16:creationId xmlns:a16="http://schemas.microsoft.com/office/drawing/2014/main" id="{30C7C8DE-7A33-4EF6-8745-1E8C17E05307}"/>
              </a:ext>
            </a:extLst>
          </p:cNvPr>
          <p:cNvSpPr txBox="1">
            <a:spLocks noChangeArrowheads="1"/>
          </p:cNvSpPr>
          <p:nvPr/>
        </p:nvSpPr>
        <p:spPr bwMode="auto">
          <a:xfrm>
            <a:off x="8763000" y="1222365"/>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45063" name="Text Box 7">
            <a:extLst>
              <a:ext uri="{FF2B5EF4-FFF2-40B4-BE49-F238E27FC236}">
                <a16:creationId xmlns:a16="http://schemas.microsoft.com/office/drawing/2014/main" id="{366B1468-6C29-41A0-BE52-1E3292F5C401}"/>
              </a:ext>
            </a:extLst>
          </p:cNvPr>
          <p:cNvSpPr txBox="1">
            <a:spLocks noChangeArrowheads="1"/>
          </p:cNvSpPr>
          <p:nvPr/>
        </p:nvSpPr>
        <p:spPr bwMode="auto">
          <a:xfrm>
            <a:off x="4191000" y="1908165"/>
            <a:ext cx="1828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5064" name="Text Box 8">
            <a:extLst>
              <a:ext uri="{FF2B5EF4-FFF2-40B4-BE49-F238E27FC236}">
                <a16:creationId xmlns:a16="http://schemas.microsoft.com/office/drawing/2014/main" id="{7C4CFDE1-04B8-4839-BF4B-0EB20368FF97}"/>
              </a:ext>
            </a:extLst>
          </p:cNvPr>
          <p:cNvSpPr txBox="1">
            <a:spLocks noChangeArrowheads="1"/>
          </p:cNvSpPr>
          <p:nvPr/>
        </p:nvSpPr>
        <p:spPr bwMode="auto">
          <a:xfrm>
            <a:off x="7391400" y="1831965"/>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5065" name="Text Box 9">
            <a:extLst>
              <a:ext uri="{FF2B5EF4-FFF2-40B4-BE49-F238E27FC236}">
                <a16:creationId xmlns:a16="http://schemas.microsoft.com/office/drawing/2014/main" id="{CB29AB7D-F446-40B1-A5D8-CD257D428DC7}"/>
              </a:ext>
            </a:extLst>
          </p:cNvPr>
          <p:cNvSpPr txBox="1">
            <a:spLocks noChangeArrowheads="1"/>
          </p:cNvSpPr>
          <p:nvPr/>
        </p:nvSpPr>
        <p:spPr bwMode="auto">
          <a:xfrm>
            <a:off x="3505200" y="3829040"/>
            <a:ext cx="1219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Aortic Valve</a:t>
            </a:r>
          </a:p>
        </p:txBody>
      </p:sp>
      <p:sp>
        <p:nvSpPr>
          <p:cNvPr id="45066" name="Text Box 10">
            <a:extLst>
              <a:ext uri="{FF2B5EF4-FFF2-40B4-BE49-F238E27FC236}">
                <a16:creationId xmlns:a16="http://schemas.microsoft.com/office/drawing/2014/main" id="{E3DEA51E-37D5-434C-BC26-3B2CDB04761D}"/>
              </a:ext>
            </a:extLst>
          </p:cNvPr>
          <p:cNvSpPr txBox="1">
            <a:spLocks noChangeArrowheads="1"/>
          </p:cNvSpPr>
          <p:nvPr/>
        </p:nvSpPr>
        <p:spPr bwMode="auto">
          <a:xfrm>
            <a:off x="3469480" y="5429240"/>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5067" name="Text Box 11">
            <a:extLst>
              <a:ext uri="{FF2B5EF4-FFF2-40B4-BE49-F238E27FC236}">
                <a16:creationId xmlns:a16="http://schemas.microsoft.com/office/drawing/2014/main" id="{A4F34DEB-7AD5-435D-A505-7EFB8C236369}"/>
              </a:ext>
            </a:extLst>
          </p:cNvPr>
          <p:cNvSpPr txBox="1">
            <a:spLocks noChangeArrowheads="1"/>
          </p:cNvSpPr>
          <p:nvPr/>
        </p:nvSpPr>
        <p:spPr bwMode="auto">
          <a:xfrm>
            <a:off x="5257800" y="6053128"/>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5068" name="Text Box 12">
            <a:extLst>
              <a:ext uri="{FF2B5EF4-FFF2-40B4-BE49-F238E27FC236}">
                <a16:creationId xmlns:a16="http://schemas.microsoft.com/office/drawing/2014/main" id="{64239324-CE12-4FB9-AC97-8EA186AD3733}"/>
              </a:ext>
            </a:extLst>
          </p:cNvPr>
          <p:cNvSpPr txBox="1">
            <a:spLocks noChangeArrowheads="1"/>
          </p:cNvSpPr>
          <p:nvPr/>
        </p:nvSpPr>
        <p:spPr bwMode="auto">
          <a:xfrm>
            <a:off x="8610600" y="5988832"/>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5069" name="Text Box 13">
            <a:extLst>
              <a:ext uri="{FF2B5EF4-FFF2-40B4-BE49-F238E27FC236}">
                <a16:creationId xmlns:a16="http://schemas.microsoft.com/office/drawing/2014/main" id="{E618CFEA-1F2D-43DA-A2D2-02551C9AF2C0}"/>
              </a:ext>
            </a:extLst>
          </p:cNvPr>
          <p:cNvSpPr txBox="1">
            <a:spLocks noChangeArrowheads="1"/>
          </p:cNvSpPr>
          <p:nvPr/>
        </p:nvSpPr>
        <p:spPr bwMode="auto">
          <a:xfrm>
            <a:off x="8382000" y="3219440"/>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Mitral Valve</a:t>
            </a:r>
          </a:p>
        </p:txBody>
      </p:sp>
      <p:sp>
        <p:nvSpPr>
          <p:cNvPr id="45070" name="Text Box 14">
            <a:extLst>
              <a:ext uri="{FF2B5EF4-FFF2-40B4-BE49-F238E27FC236}">
                <a16:creationId xmlns:a16="http://schemas.microsoft.com/office/drawing/2014/main" id="{682174ED-FDAC-4AED-BF97-664E09042F77}"/>
              </a:ext>
            </a:extLst>
          </p:cNvPr>
          <p:cNvSpPr txBox="1">
            <a:spLocks noChangeArrowheads="1"/>
          </p:cNvSpPr>
          <p:nvPr/>
        </p:nvSpPr>
        <p:spPr bwMode="auto">
          <a:xfrm>
            <a:off x="7391400" y="314324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5071" name="Text Box 15">
            <a:extLst>
              <a:ext uri="{FF2B5EF4-FFF2-40B4-BE49-F238E27FC236}">
                <a16:creationId xmlns:a16="http://schemas.microsoft.com/office/drawing/2014/main" id="{3519F5C0-E8E7-4279-B23E-099043CB0D9A}"/>
              </a:ext>
            </a:extLst>
          </p:cNvPr>
          <p:cNvSpPr txBox="1">
            <a:spLocks noChangeArrowheads="1"/>
          </p:cNvSpPr>
          <p:nvPr/>
        </p:nvSpPr>
        <p:spPr bwMode="auto">
          <a:xfrm>
            <a:off x="5257800" y="352424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RA</a:t>
            </a:r>
            <a:endParaRPr lang="en-US" altLang="en-US" b="1">
              <a:solidFill>
                <a:srgbClr val="2A55AB"/>
              </a:solidFill>
              <a:latin typeface="Open Sans" panose="020B0606030504020204"/>
            </a:endParaRPr>
          </a:p>
        </p:txBody>
      </p:sp>
      <p:sp>
        <p:nvSpPr>
          <p:cNvPr id="45072" name="Text Box 16">
            <a:extLst>
              <a:ext uri="{FF2B5EF4-FFF2-40B4-BE49-F238E27FC236}">
                <a16:creationId xmlns:a16="http://schemas.microsoft.com/office/drawing/2014/main" id="{5EB63C64-FB18-4C85-B0BE-728E6E9EAF37}"/>
              </a:ext>
            </a:extLst>
          </p:cNvPr>
          <p:cNvSpPr txBox="1">
            <a:spLocks noChangeArrowheads="1"/>
          </p:cNvSpPr>
          <p:nvPr/>
        </p:nvSpPr>
        <p:spPr bwMode="auto">
          <a:xfrm>
            <a:off x="6324600" y="550544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RV</a:t>
            </a:r>
            <a:endParaRPr lang="en-US" altLang="en-US" b="1">
              <a:solidFill>
                <a:srgbClr val="2A55AB"/>
              </a:solidFill>
              <a:latin typeface="Open Sans" panose="020B0606030504020204"/>
            </a:endParaRPr>
          </a:p>
        </p:txBody>
      </p:sp>
      <p:sp>
        <p:nvSpPr>
          <p:cNvPr id="45073" name="Text Box 17">
            <a:extLst>
              <a:ext uri="{FF2B5EF4-FFF2-40B4-BE49-F238E27FC236}">
                <a16:creationId xmlns:a16="http://schemas.microsoft.com/office/drawing/2014/main" id="{66D5171E-9B5B-480B-B5A7-878969E54984}"/>
              </a:ext>
            </a:extLst>
          </p:cNvPr>
          <p:cNvSpPr txBox="1">
            <a:spLocks noChangeArrowheads="1"/>
          </p:cNvSpPr>
          <p:nvPr/>
        </p:nvSpPr>
        <p:spPr bwMode="auto">
          <a:xfrm>
            <a:off x="7543800" y="527684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5074" name="Line 18">
            <a:extLst>
              <a:ext uri="{FF2B5EF4-FFF2-40B4-BE49-F238E27FC236}">
                <a16:creationId xmlns:a16="http://schemas.microsoft.com/office/drawing/2014/main" id="{46A10389-01D3-4E64-9A43-038C2B1AD91F}"/>
              </a:ext>
            </a:extLst>
          </p:cNvPr>
          <p:cNvSpPr>
            <a:spLocks noChangeShapeType="1"/>
          </p:cNvSpPr>
          <p:nvPr/>
        </p:nvSpPr>
        <p:spPr bwMode="auto">
          <a:xfrm flipV="1">
            <a:off x="4648200" y="3905240"/>
            <a:ext cx="22860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75" name="Line 19">
            <a:extLst>
              <a:ext uri="{FF2B5EF4-FFF2-40B4-BE49-F238E27FC236}">
                <a16:creationId xmlns:a16="http://schemas.microsoft.com/office/drawing/2014/main" id="{A4109955-6C7B-4B69-967A-D311B926F85A}"/>
              </a:ext>
            </a:extLst>
          </p:cNvPr>
          <p:cNvSpPr>
            <a:spLocks noChangeShapeType="1"/>
          </p:cNvSpPr>
          <p:nvPr/>
        </p:nvSpPr>
        <p:spPr bwMode="auto">
          <a:xfrm flipH="1">
            <a:off x="7696200" y="3676640"/>
            <a:ext cx="1066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76" name="Line 20">
            <a:extLst>
              <a:ext uri="{FF2B5EF4-FFF2-40B4-BE49-F238E27FC236}">
                <a16:creationId xmlns:a16="http://schemas.microsoft.com/office/drawing/2014/main" id="{D70858F9-D5E2-4121-80B0-311EF4E7F570}"/>
              </a:ext>
            </a:extLst>
          </p:cNvPr>
          <p:cNvSpPr>
            <a:spLocks noChangeShapeType="1"/>
          </p:cNvSpPr>
          <p:nvPr/>
        </p:nvSpPr>
        <p:spPr bwMode="auto">
          <a:xfrm flipH="1">
            <a:off x="8001000" y="3676640"/>
            <a:ext cx="762000" cy="685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77" name="Line 21">
            <a:extLst>
              <a:ext uri="{FF2B5EF4-FFF2-40B4-BE49-F238E27FC236}">
                <a16:creationId xmlns:a16="http://schemas.microsoft.com/office/drawing/2014/main" id="{6F965242-EA24-41D2-956F-571A3CAA9F7A}"/>
              </a:ext>
            </a:extLst>
          </p:cNvPr>
          <p:cNvSpPr>
            <a:spLocks noChangeShapeType="1"/>
          </p:cNvSpPr>
          <p:nvPr/>
        </p:nvSpPr>
        <p:spPr bwMode="auto">
          <a:xfrm>
            <a:off x="5257800" y="2762240"/>
            <a:ext cx="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78" name="Line 22">
            <a:extLst>
              <a:ext uri="{FF2B5EF4-FFF2-40B4-BE49-F238E27FC236}">
                <a16:creationId xmlns:a16="http://schemas.microsoft.com/office/drawing/2014/main" id="{F246CB38-FA17-4D9A-93A8-381054970130}"/>
              </a:ext>
            </a:extLst>
          </p:cNvPr>
          <p:cNvSpPr>
            <a:spLocks noChangeShapeType="1"/>
          </p:cNvSpPr>
          <p:nvPr/>
        </p:nvSpPr>
        <p:spPr bwMode="auto">
          <a:xfrm>
            <a:off x="8153400" y="2609840"/>
            <a:ext cx="1524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79" name="Line 23">
            <a:extLst>
              <a:ext uri="{FF2B5EF4-FFF2-40B4-BE49-F238E27FC236}">
                <a16:creationId xmlns:a16="http://schemas.microsoft.com/office/drawing/2014/main" id="{50785D3E-DC66-4830-8762-B2D8F3374E21}"/>
              </a:ext>
            </a:extLst>
          </p:cNvPr>
          <p:cNvSpPr>
            <a:spLocks noChangeShapeType="1"/>
          </p:cNvSpPr>
          <p:nvPr/>
        </p:nvSpPr>
        <p:spPr bwMode="auto">
          <a:xfrm>
            <a:off x="5486400" y="5734040"/>
            <a:ext cx="6096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80" name="Line 24">
            <a:extLst>
              <a:ext uri="{FF2B5EF4-FFF2-40B4-BE49-F238E27FC236}">
                <a16:creationId xmlns:a16="http://schemas.microsoft.com/office/drawing/2014/main" id="{FBC9B1A6-F063-4F66-99E3-FF8E6B8E0ECF}"/>
              </a:ext>
            </a:extLst>
          </p:cNvPr>
          <p:cNvSpPr>
            <a:spLocks noChangeShapeType="1"/>
          </p:cNvSpPr>
          <p:nvPr/>
        </p:nvSpPr>
        <p:spPr bwMode="auto">
          <a:xfrm flipV="1">
            <a:off x="6553200" y="6115040"/>
            <a:ext cx="1066800" cy="2286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81" name="Line 25">
            <a:extLst>
              <a:ext uri="{FF2B5EF4-FFF2-40B4-BE49-F238E27FC236}">
                <a16:creationId xmlns:a16="http://schemas.microsoft.com/office/drawing/2014/main" id="{44A428B3-E682-4E7E-9D36-2F7E3C5ABC8B}"/>
              </a:ext>
            </a:extLst>
          </p:cNvPr>
          <p:cNvSpPr>
            <a:spLocks noChangeShapeType="1"/>
          </p:cNvSpPr>
          <p:nvPr/>
        </p:nvSpPr>
        <p:spPr bwMode="auto">
          <a:xfrm flipH="1" flipV="1">
            <a:off x="7086600" y="5200640"/>
            <a:ext cx="533400" cy="914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
        <p:nvSpPr>
          <p:cNvPr id="45082" name="Line 26">
            <a:extLst>
              <a:ext uri="{FF2B5EF4-FFF2-40B4-BE49-F238E27FC236}">
                <a16:creationId xmlns:a16="http://schemas.microsoft.com/office/drawing/2014/main" id="{40158046-B1A7-4C3C-B39A-9BCB483AAA5A}"/>
              </a:ext>
            </a:extLst>
          </p:cNvPr>
          <p:cNvSpPr>
            <a:spLocks noChangeShapeType="1"/>
          </p:cNvSpPr>
          <p:nvPr/>
        </p:nvSpPr>
        <p:spPr bwMode="auto">
          <a:xfrm flipH="1" flipV="1">
            <a:off x="8458200" y="6203144"/>
            <a:ext cx="4572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2BD677-6D5A-4662-BF71-91593356F0F3}"/>
              </a:ext>
            </a:extLst>
          </p:cNvPr>
          <p:cNvSpPr>
            <a:spLocks noGrp="1" noChangeArrowheads="1"/>
          </p:cNvSpPr>
          <p:nvPr>
            <p:ph type="title"/>
          </p:nvPr>
        </p:nvSpPr>
        <p:spPr/>
        <p:txBody>
          <a:bodyPr/>
          <a:lstStyle/>
          <a:p>
            <a:pPr fontAlgn="auto">
              <a:spcAft>
                <a:spcPts val="0"/>
              </a:spcAft>
              <a:defRPr/>
            </a:pPr>
            <a:r>
              <a:rPr lang="en-US" altLang="en-US" dirty="0"/>
              <a:t>Step 7: Indicate pathway of blood through left heart with arrows.</a:t>
            </a:r>
          </a:p>
        </p:txBody>
      </p:sp>
      <p:pic>
        <p:nvPicPr>
          <p:cNvPr id="46083" name="Picture 3" descr="Lf Heart-7.TIF                                                 0003B760Henrietta HD                   B7C76B29:">
            <a:extLst>
              <a:ext uri="{FF2B5EF4-FFF2-40B4-BE49-F238E27FC236}">
                <a16:creationId xmlns:a16="http://schemas.microsoft.com/office/drawing/2014/main" id="{43D2E195-5155-4502-A789-3F69DC761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9"/>
          <a:stretch>
            <a:fillRect/>
          </a:stretch>
        </p:blipFill>
        <p:spPr bwMode="auto">
          <a:xfrm>
            <a:off x="3319456" y="1343016"/>
            <a:ext cx="6629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a:extLst>
              <a:ext uri="{FF2B5EF4-FFF2-40B4-BE49-F238E27FC236}">
                <a16:creationId xmlns:a16="http://schemas.microsoft.com/office/drawing/2014/main" id="{F560B088-DA89-446A-AA22-FC947BCF4EC8}"/>
              </a:ext>
            </a:extLst>
          </p:cNvPr>
          <p:cNvSpPr txBox="1">
            <a:spLocks noChangeArrowheads="1"/>
          </p:cNvSpPr>
          <p:nvPr/>
        </p:nvSpPr>
        <p:spPr bwMode="auto">
          <a:xfrm>
            <a:off x="5834056" y="1876416"/>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Aorta</a:t>
            </a:r>
          </a:p>
        </p:txBody>
      </p:sp>
      <p:sp>
        <p:nvSpPr>
          <p:cNvPr id="46085" name="Text Box 5">
            <a:extLst>
              <a:ext uri="{FF2B5EF4-FFF2-40B4-BE49-F238E27FC236}">
                <a16:creationId xmlns:a16="http://schemas.microsoft.com/office/drawing/2014/main" id="{35B89144-D6EC-49AB-8507-BCE13A254C5C}"/>
              </a:ext>
            </a:extLst>
          </p:cNvPr>
          <p:cNvSpPr txBox="1">
            <a:spLocks noChangeArrowheads="1"/>
          </p:cNvSpPr>
          <p:nvPr/>
        </p:nvSpPr>
        <p:spPr bwMode="auto">
          <a:xfrm>
            <a:off x="3243256" y="1343016"/>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2A55AB"/>
                </a:solidFill>
                <a:latin typeface="Open Sans" panose="020B0606030504020204"/>
              </a:rPr>
              <a:t>Rt. Side</a:t>
            </a:r>
            <a:endParaRPr lang="en-US" altLang="en-US" sz="2600" b="1" dirty="0">
              <a:latin typeface="Open Sans" panose="020B0606030504020204"/>
            </a:endParaRPr>
          </a:p>
        </p:txBody>
      </p:sp>
      <p:sp>
        <p:nvSpPr>
          <p:cNvPr id="46086" name="Text Box 6">
            <a:extLst>
              <a:ext uri="{FF2B5EF4-FFF2-40B4-BE49-F238E27FC236}">
                <a16:creationId xmlns:a16="http://schemas.microsoft.com/office/drawing/2014/main" id="{37E896C9-836B-4DF3-9B11-B5466D4F2E82}"/>
              </a:ext>
            </a:extLst>
          </p:cNvPr>
          <p:cNvSpPr txBox="1">
            <a:spLocks noChangeArrowheads="1"/>
          </p:cNvSpPr>
          <p:nvPr/>
        </p:nvSpPr>
        <p:spPr bwMode="auto">
          <a:xfrm>
            <a:off x="8577256" y="1266816"/>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err="1">
                <a:solidFill>
                  <a:srgbClr val="B80B2D"/>
                </a:solidFill>
                <a:latin typeface="Open Sans" panose="020B0606030504020204"/>
              </a:rPr>
              <a:t>Lf</a:t>
            </a:r>
            <a:r>
              <a:rPr lang="en-US" altLang="en-US" sz="2600" b="1" dirty="0">
                <a:solidFill>
                  <a:srgbClr val="B80B2D"/>
                </a:solidFill>
                <a:latin typeface="Open Sans" panose="020B0606030504020204"/>
              </a:rPr>
              <a:t>. Side</a:t>
            </a:r>
          </a:p>
        </p:txBody>
      </p:sp>
      <p:sp>
        <p:nvSpPr>
          <p:cNvPr id="46087" name="Text Box 7">
            <a:extLst>
              <a:ext uri="{FF2B5EF4-FFF2-40B4-BE49-F238E27FC236}">
                <a16:creationId xmlns:a16="http://schemas.microsoft.com/office/drawing/2014/main" id="{2C09EC53-6F1A-4307-A8FB-DAB5E349FCF0}"/>
              </a:ext>
            </a:extLst>
          </p:cNvPr>
          <p:cNvSpPr txBox="1">
            <a:spLocks noChangeArrowheads="1"/>
          </p:cNvSpPr>
          <p:nvPr/>
        </p:nvSpPr>
        <p:spPr bwMode="auto">
          <a:xfrm>
            <a:off x="4005256" y="1952616"/>
            <a:ext cx="1828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6088" name="Text Box 8">
            <a:extLst>
              <a:ext uri="{FF2B5EF4-FFF2-40B4-BE49-F238E27FC236}">
                <a16:creationId xmlns:a16="http://schemas.microsoft.com/office/drawing/2014/main" id="{28DA84B2-FB22-4007-8BDA-6157477B05A7}"/>
              </a:ext>
            </a:extLst>
          </p:cNvPr>
          <p:cNvSpPr txBox="1">
            <a:spLocks noChangeArrowheads="1"/>
          </p:cNvSpPr>
          <p:nvPr/>
        </p:nvSpPr>
        <p:spPr bwMode="auto">
          <a:xfrm>
            <a:off x="7205656" y="1876416"/>
            <a:ext cx="1905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Pulmonary Veins</a:t>
            </a:r>
          </a:p>
        </p:txBody>
      </p:sp>
      <p:sp>
        <p:nvSpPr>
          <p:cNvPr id="46089" name="Text Box 9">
            <a:extLst>
              <a:ext uri="{FF2B5EF4-FFF2-40B4-BE49-F238E27FC236}">
                <a16:creationId xmlns:a16="http://schemas.microsoft.com/office/drawing/2014/main" id="{51F9DD6A-9E4C-427B-9A6A-56D4C5884EB8}"/>
              </a:ext>
            </a:extLst>
          </p:cNvPr>
          <p:cNvSpPr txBox="1">
            <a:spLocks noChangeArrowheads="1"/>
          </p:cNvSpPr>
          <p:nvPr/>
        </p:nvSpPr>
        <p:spPr bwMode="auto">
          <a:xfrm>
            <a:off x="3471856" y="3705216"/>
            <a:ext cx="1219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Aortic Valve</a:t>
            </a:r>
          </a:p>
        </p:txBody>
      </p:sp>
      <p:sp>
        <p:nvSpPr>
          <p:cNvPr id="46090" name="Text Box 10">
            <a:extLst>
              <a:ext uri="{FF2B5EF4-FFF2-40B4-BE49-F238E27FC236}">
                <a16:creationId xmlns:a16="http://schemas.microsoft.com/office/drawing/2014/main" id="{D3038F23-4D52-4E03-A6FD-48F783123841}"/>
              </a:ext>
            </a:extLst>
          </p:cNvPr>
          <p:cNvSpPr txBox="1">
            <a:spLocks noChangeArrowheads="1"/>
          </p:cNvSpPr>
          <p:nvPr/>
        </p:nvSpPr>
        <p:spPr bwMode="auto">
          <a:xfrm>
            <a:off x="3283736" y="5479248"/>
            <a:ext cx="2209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Myocardium</a:t>
            </a:r>
            <a:endParaRPr lang="en-US" altLang="en-US" sz="2600" b="1" dirty="0">
              <a:solidFill>
                <a:srgbClr val="191919"/>
              </a:solidFill>
              <a:latin typeface="Open Sans" panose="020B0606030504020204"/>
            </a:endParaRPr>
          </a:p>
        </p:txBody>
      </p:sp>
      <p:sp>
        <p:nvSpPr>
          <p:cNvPr id="46091" name="Text Box 11">
            <a:extLst>
              <a:ext uri="{FF2B5EF4-FFF2-40B4-BE49-F238E27FC236}">
                <a16:creationId xmlns:a16="http://schemas.microsoft.com/office/drawing/2014/main" id="{2786AC54-308C-49E4-BCFD-664AC4670B4D}"/>
              </a:ext>
            </a:extLst>
          </p:cNvPr>
          <p:cNvSpPr txBox="1">
            <a:spLocks noChangeArrowheads="1"/>
          </p:cNvSpPr>
          <p:nvPr/>
        </p:nvSpPr>
        <p:spPr bwMode="auto">
          <a:xfrm>
            <a:off x="5072056" y="6081704"/>
            <a:ext cx="144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Septum</a:t>
            </a:r>
            <a:endParaRPr lang="en-US" altLang="en-US" sz="2600" b="1" dirty="0">
              <a:solidFill>
                <a:srgbClr val="191919"/>
              </a:solidFill>
              <a:latin typeface="Open Sans" panose="020B0606030504020204"/>
            </a:endParaRPr>
          </a:p>
        </p:txBody>
      </p:sp>
      <p:sp>
        <p:nvSpPr>
          <p:cNvPr id="46092" name="Text Box 12">
            <a:extLst>
              <a:ext uri="{FF2B5EF4-FFF2-40B4-BE49-F238E27FC236}">
                <a16:creationId xmlns:a16="http://schemas.microsoft.com/office/drawing/2014/main" id="{58CC5812-60B2-46A2-8705-15BD19927D8D}"/>
              </a:ext>
            </a:extLst>
          </p:cNvPr>
          <p:cNvSpPr txBox="1">
            <a:spLocks noChangeArrowheads="1"/>
          </p:cNvSpPr>
          <p:nvPr/>
        </p:nvSpPr>
        <p:spPr bwMode="auto">
          <a:xfrm>
            <a:off x="8424856" y="6081704"/>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dirty="0">
                <a:solidFill>
                  <a:srgbClr val="191919"/>
                </a:solidFill>
                <a:latin typeface="Open Sans" panose="020B0606030504020204"/>
              </a:rPr>
              <a:t>Apex</a:t>
            </a:r>
          </a:p>
        </p:txBody>
      </p:sp>
      <p:sp>
        <p:nvSpPr>
          <p:cNvPr id="46093" name="Text Box 13">
            <a:extLst>
              <a:ext uri="{FF2B5EF4-FFF2-40B4-BE49-F238E27FC236}">
                <a16:creationId xmlns:a16="http://schemas.microsoft.com/office/drawing/2014/main" id="{5859286B-3B35-42CD-A4FA-B5F5531DE892}"/>
              </a:ext>
            </a:extLst>
          </p:cNvPr>
          <p:cNvSpPr txBox="1">
            <a:spLocks noChangeArrowheads="1"/>
          </p:cNvSpPr>
          <p:nvPr/>
        </p:nvSpPr>
        <p:spPr bwMode="auto">
          <a:xfrm>
            <a:off x="8196256" y="3248016"/>
            <a:ext cx="1676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600" b="1" dirty="0">
                <a:solidFill>
                  <a:srgbClr val="191919"/>
                </a:solidFill>
                <a:latin typeface="Open Sans" panose="020B0606030504020204"/>
              </a:rPr>
              <a:t>Mitral Valve</a:t>
            </a:r>
          </a:p>
        </p:txBody>
      </p:sp>
      <p:sp>
        <p:nvSpPr>
          <p:cNvPr id="46094" name="Text Box 14">
            <a:extLst>
              <a:ext uri="{FF2B5EF4-FFF2-40B4-BE49-F238E27FC236}">
                <a16:creationId xmlns:a16="http://schemas.microsoft.com/office/drawing/2014/main" id="{CB0C56A3-37F5-4936-8BC2-F509E3E892DF}"/>
              </a:ext>
            </a:extLst>
          </p:cNvPr>
          <p:cNvSpPr txBox="1">
            <a:spLocks noChangeArrowheads="1"/>
          </p:cNvSpPr>
          <p:nvPr/>
        </p:nvSpPr>
        <p:spPr bwMode="auto">
          <a:xfrm>
            <a:off x="7205656" y="3171816"/>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LA</a:t>
            </a:r>
            <a:endParaRPr lang="en-US" altLang="en-US" b="1">
              <a:solidFill>
                <a:schemeClr val="accent1"/>
              </a:solidFill>
              <a:latin typeface="Open Sans" panose="020B0606030504020204"/>
            </a:endParaRPr>
          </a:p>
        </p:txBody>
      </p:sp>
      <p:sp>
        <p:nvSpPr>
          <p:cNvPr id="46095" name="Text Box 15">
            <a:extLst>
              <a:ext uri="{FF2B5EF4-FFF2-40B4-BE49-F238E27FC236}">
                <a16:creationId xmlns:a16="http://schemas.microsoft.com/office/drawing/2014/main" id="{71FDC7C5-5DE1-467F-AB37-5061DC9DFCB5}"/>
              </a:ext>
            </a:extLst>
          </p:cNvPr>
          <p:cNvSpPr txBox="1">
            <a:spLocks noChangeArrowheads="1"/>
          </p:cNvSpPr>
          <p:nvPr/>
        </p:nvSpPr>
        <p:spPr bwMode="auto">
          <a:xfrm>
            <a:off x="5072056" y="3552816"/>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RA</a:t>
            </a:r>
            <a:endParaRPr lang="en-US" altLang="en-US" b="1">
              <a:solidFill>
                <a:schemeClr val="accent1"/>
              </a:solidFill>
              <a:latin typeface="Open Sans" panose="020B0606030504020204"/>
            </a:endParaRPr>
          </a:p>
        </p:txBody>
      </p:sp>
      <p:sp>
        <p:nvSpPr>
          <p:cNvPr id="46096" name="Text Box 16">
            <a:extLst>
              <a:ext uri="{FF2B5EF4-FFF2-40B4-BE49-F238E27FC236}">
                <a16:creationId xmlns:a16="http://schemas.microsoft.com/office/drawing/2014/main" id="{2B5BF5C7-E8F4-431A-ACD1-080E6D5D9373}"/>
              </a:ext>
            </a:extLst>
          </p:cNvPr>
          <p:cNvSpPr txBox="1">
            <a:spLocks noChangeArrowheads="1"/>
          </p:cNvSpPr>
          <p:nvPr/>
        </p:nvSpPr>
        <p:spPr bwMode="auto">
          <a:xfrm>
            <a:off x="6138856" y="5534016"/>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2A55AB"/>
                </a:solidFill>
                <a:latin typeface="Open Sans" panose="020B0606030504020204"/>
              </a:rPr>
              <a:t>RV</a:t>
            </a:r>
            <a:endParaRPr lang="en-US" altLang="en-US" b="1">
              <a:solidFill>
                <a:srgbClr val="2A55AB"/>
              </a:solidFill>
              <a:latin typeface="Open Sans" panose="020B0606030504020204"/>
            </a:endParaRPr>
          </a:p>
        </p:txBody>
      </p:sp>
      <p:sp>
        <p:nvSpPr>
          <p:cNvPr id="46097" name="Text Box 17">
            <a:extLst>
              <a:ext uri="{FF2B5EF4-FFF2-40B4-BE49-F238E27FC236}">
                <a16:creationId xmlns:a16="http://schemas.microsoft.com/office/drawing/2014/main" id="{0B2C3868-8413-47F6-B07E-33ABF2353845}"/>
              </a:ext>
            </a:extLst>
          </p:cNvPr>
          <p:cNvSpPr txBox="1">
            <a:spLocks noChangeArrowheads="1"/>
          </p:cNvSpPr>
          <p:nvPr/>
        </p:nvSpPr>
        <p:spPr bwMode="auto">
          <a:xfrm>
            <a:off x="7358056" y="5457816"/>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a:solidFill>
                  <a:srgbClr val="B80B2D"/>
                </a:solidFill>
                <a:latin typeface="Open Sans" panose="020B0606030504020204"/>
              </a:rPr>
              <a:t>LV</a:t>
            </a:r>
            <a:endParaRPr lang="en-US" altLang="en-US" b="1">
              <a:solidFill>
                <a:schemeClr val="accent1"/>
              </a:solidFill>
              <a:latin typeface="Open Sans" panose="020B0606030504020204"/>
            </a:endParaRPr>
          </a:p>
        </p:txBody>
      </p:sp>
      <p:sp>
        <p:nvSpPr>
          <p:cNvPr id="46098" name="Line 18">
            <a:extLst>
              <a:ext uri="{FF2B5EF4-FFF2-40B4-BE49-F238E27FC236}">
                <a16:creationId xmlns:a16="http://schemas.microsoft.com/office/drawing/2014/main" id="{090C15AF-8B13-484D-94F7-051794E53181}"/>
              </a:ext>
            </a:extLst>
          </p:cNvPr>
          <p:cNvSpPr>
            <a:spLocks noChangeShapeType="1"/>
          </p:cNvSpPr>
          <p:nvPr/>
        </p:nvSpPr>
        <p:spPr bwMode="auto">
          <a:xfrm flipV="1">
            <a:off x="4462456" y="3933816"/>
            <a:ext cx="228600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099" name="Line 19">
            <a:extLst>
              <a:ext uri="{FF2B5EF4-FFF2-40B4-BE49-F238E27FC236}">
                <a16:creationId xmlns:a16="http://schemas.microsoft.com/office/drawing/2014/main" id="{8C6DCA09-7F93-45A3-970F-EAF0BBD55C0E}"/>
              </a:ext>
            </a:extLst>
          </p:cNvPr>
          <p:cNvSpPr>
            <a:spLocks noChangeShapeType="1"/>
          </p:cNvSpPr>
          <p:nvPr/>
        </p:nvSpPr>
        <p:spPr bwMode="auto">
          <a:xfrm flipH="1">
            <a:off x="7358056" y="3705216"/>
            <a:ext cx="12192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0" name="Line 20">
            <a:extLst>
              <a:ext uri="{FF2B5EF4-FFF2-40B4-BE49-F238E27FC236}">
                <a16:creationId xmlns:a16="http://schemas.microsoft.com/office/drawing/2014/main" id="{CA9A3FE1-AE1D-495C-B62E-BD438438C8ED}"/>
              </a:ext>
            </a:extLst>
          </p:cNvPr>
          <p:cNvSpPr>
            <a:spLocks noChangeShapeType="1"/>
          </p:cNvSpPr>
          <p:nvPr/>
        </p:nvSpPr>
        <p:spPr bwMode="auto">
          <a:xfrm flipH="1">
            <a:off x="7815256" y="3705216"/>
            <a:ext cx="762000" cy="685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1" name="Line 21">
            <a:extLst>
              <a:ext uri="{FF2B5EF4-FFF2-40B4-BE49-F238E27FC236}">
                <a16:creationId xmlns:a16="http://schemas.microsoft.com/office/drawing/2014/main" id="{742EC803-6705-415F-BBD2-145F36463249}"/>
              </a:ext>
            </a:extLst>
          </p:cNvPr>
          <p:cNvSpPr>
            <a:spLocks noChangeShapeType="1"/>
          </p:cNvSpPr>
          <p:nvPr/>
        </p:nvSpPr>
        <p:spPr bwMode="auto">
          <a:xfrm>
            <a:off x="5072056" y="2790816"/>
            <a:ext cx="0" cy="2286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2" name="Line 22">
            <a:extLst>
              <a:ext uri="{FF2B5EF4-FFF2-40B4-BE49-F238E27FC236}">
                <a16:creationId xmlns:a16="http://schemas.microsoft.com/office/drawing/2014/main" id="{B8F4A03D-0A59-4EDC-8510-36E488A821CB}"/>
              </a:ext>
            </a:extLst>
          </p:cNvPr>
          <p:cNvSpPr>
            <a:spLocks noChangeShapeType="1"/>
          </p:cNvSpPr>
          <p:nvPr/>
        </p:nvSpPr>
        <p:spPr bwMode="auto">
          <a:xfrm>
            <a:off x="7967656" y="2638416"/>
            <a:ext cx="152400" cy="3810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3" name="Line 23">
            <a:extLst>
              <a:ext uri="{FF2B5EF4-FFF2-40B4-BE49-F238E27FC236}">
                <a16:creationId xmlns:a16="http://schemas.microsoft.com/office/drawing/2014/main" id="{FB51C22F-A151-40F0-B5BD-004BBC865A71}"/>
              </a:ext>
            </a:extLst>
          </p:cNvPr>
          <p:cNvSpPr>
            <a:spLocks noChangeShapeType="1"/>
          </p:cNvSpPr>
          <p:nvPr/>
        </p:nvSpPr>
        <p:spPr bwMode="auto">
          <a:xfrm>
            <a:off x="5300656" y="5762616"/>
            <a:ext cx="6096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4" name="Line 24">
            <a:extLst>
              <a:ext uri="{FF2B5EF4-FFF2-40B4-BE49-F238E27FC236}">
                <a16:creationId xmlns:a16="http://schemas.microsoft.com/office/drawing/2014/main" id="{D2CA9AF4-912C-4144-AA13-B450627CA2F1}"/>
              </a:ext>
            </a:extLst>
          </p:cNvPr>
          <p:cNvSpPr>
            <a:spLocks noChangeShapeType="1"/>
          </p:cNvSpPr>
          <p:nvPr/>
        </p:nvSpPr>
        <p:spPr bwMode="auto">
          <a:xfrm flipV="1">
            <a:off x="6367456" y="6143616"/>
            <a:ext cx="1066800" cy="228600"/>
          </a:xfrm>
          <a:prstGeom prst="line">
            <a:avLst/>
          </a:prstGeom>
          <a:noFill/>
          <a:ln w="28575">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5" name="Line 25">
            <a:extLst>
              <a:ext uri="{FF2B5EF4-FFF2-40B4-BE49-F238E27FC236}">
                <a16:creationId xmlns:a16="http://schemas.microsoft.com/office/drawing/2014/main" id="{DF273851-DEE6-4FF0-9829-E916481FBADF}"/>
              </a:ext>
            </a:extLst>
          </p:cNvPr>
          <p:cNvSpPr>
            <a:spLocks noChangeShapeType="1"/>
          </p:cNvSpPr>
          <p:nvPr/>
        </p:nvSpPr>
        <p:spPr bwMode="auto">
          <a:xfrm flipH="1" flipV="1">
            <a:off x="6900856" y="5229216"/>
            <a:ext cx="533400" cy="9144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6" name="Line 26">
            <a:extLst>
              <a:ext uri="{FF2B5EF4-FFF2-40B4-BE49-F238E27FC236}">
                <a16:creationId xmlns:a16="http://schemas.microsoft.com/office/drawing/2014/main" id="{F55D8FE5-C14F-4908-B004-2538A426364D}"/>
              </a:ext>
            </a:extLst>
          </p:cNvPr>
          <p:cNvSpPr>
            <a:spLocks noChangeShapeType="1"/>
          </p:cNvSpPr>
          <p:nvPr/>
        </p:nvSpPr>
        <p:spPr bwMode="auto">
          <a:xfrm flipH="1" flipV="1">
            <a:off x="8272456" y="6296016"/>
            <a:ext cx="457200" cy="762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07" name="AutoShape 27">
            <a:extLst>
              <a:ext uri="{FF2B5EF4-FFF2-40B4-BE49-F238E27FC236}">
                <a16:creationId xmlns:a16="http://schemas.microsoft.com/office/drawing/2014/main" id="{E1ECC928-5584-4E1C-AF2D-298CB4906FC2}"/>
              </a:ext>
            </a:extLst>
          </p:cNvPr>
          <p:cNvSpPr>
            <a:spLocks noChangeArrowheads="1"/>
          </p:cNvSpPr>
          <p:nvPr/>
        </p:nvSpPr>
        <p:spPr bwMode="auto">
          <a:xfrm rot="20135863">
            <a:off x="8348656" y="2790816"/>
            <a:ext cx="609600" cy="152400"/>
          </a:xfrm>
          <a:prstGeom prst="leftArrow">
            <a:avLst>
              <a:gd name="adj1" fmla="val 50000"/>
              <a:gd name="adj2" fmla="val 10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08" name="AutoShape 28">
            <a:extLst>
              <a:ext uri="{FF2B5EF4-FFF2-40B4-BE49-F238E27FC236}">
                <a16:creationId xmlns:a16="http://schemas.microsoft.com/office/drawing/2014/main" id="{02E63624-4116-429B-8B81-189342DF9422}"/>
              </a:ext>
            </a:extLst>
          </p:cNvPr>
          <p:cNvSpPr>
            <a:spLocks noChangeArrowheads="1"/>
          </p:cNvSpPr>
          <p:nvPr/>
        </p:nvSpPr>
        <p:spPr bwMode="auto">
          <a:xfrm rot="20427286">
            <a:off x="8424856" y="3095616"/>
            <a:ext cx="609600" cy="152400"/>
          </a:xfrm>
          <a:prstGeom prst="leftArrow">
            <a:avLst>
              <a:gd name="adj1" fmla="val 50000"/>
              <a:gd name="adj2" fmla="val 10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09" name="AutoShape 29">
            <a:extLst>
              <a:ext uri="{FF2B5EF4-FFF2-40B4-BE49-F238E27FC236}">
                <a16:creationId xmlns:a16="http://schemas.microsoft.com/office/drawing/2014/main" id="{60373370-D753-43E3-B496-9D2CCB37D9DE}"/>
              </a:ext>
            </a:extLst>
          </p:cNvPr>
          <p:cNvSpPr>
            <a:spLocks noChangeArrowheads="1"/>
          </p:cNvSpPr>
          <p:nvPr/>
        </p:nvSpPr>
        <p:spPr bwMode="auto">
          <a:xfrm rot="681897">
            <a:off x="4005256" y="3019416"/>
            <a:ext cx="609600" cy="152400"/>
          </a:xfrm>
          <a:prstGeom prst="rightArrow">
            <a:avLst>
              <a:gd name="adj1" fmla="val 50000"/>
              <a:gd name="adj2" fmla="val 10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0" name="AutoShape 30">
            <a:extLst>
              <a:ext uri="{FF2B5EF4-FFF2-40B4-BE49-F238E27FC236}">
                <a16:creationId xmlns:a16="http://schemas.microsoft.com/office/drawing/2014/main" id="{7B2152A5-E68A-4ED7-B552-8820DF47B5F1}"/>
              </a:ext>
            </a:extLst>
          </p:cNvPr>
          <p:cNvSpPr>
            <a:spLocks noChangeArrowheads="1"/>
          </p:cNvSpPr>
          <p:nvPr/>
        </p:nvSpPr>
        <p:spPr bwMode="auto">
          <a:xfrm rot="21011481">
            <a:off x="4005256" y="3476616"/>
            <a:ext cx="609600" cy="152400"/>
          </a:xfrm>
          <a:prstGeom prst="rightArrow">
            <a:avLst>
              <a:gd name="adj1" fmla="val 50000"/>
              <a:gd name="adj2" fmla="val 10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1" name="AutoShape 31">
            <a:extLst>
              <a:ext uri="{FF2B5EF4-FFF2-40B4-BE49-F238E27FC236}">
                <a16:creationId xmlns:a16="http://schemas.microsoft.com/office/drawing/2014/main" id="{FAFBD282-D7FB-4C2E-B62F-5D13F74976C9}"/>
              </a:ext>
            </a:extLst>
          </p:cNvPr>
          <p:cNvSpPr>
            <a:spLocks noChangeArrowheads="1"/>
          </p:cNvSpPr>
          <p:nvPr/>
        </p:nvSpPr>
        <p:spPr bwMode="auto">
          <a:xfrm rot="1021231">
            <a:off x="7281856" y="3476616"/>
            <a:ext cx="228600" cy="152400"/>
          </a:xfrm>
          <a:prstGeom prst="rightArrow">
            <a:avLst>
              <a:gd name="adj1" fmla="val 50000"/>
              <a:gd name="adj2" fmla="val 375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2" name="AutoShape 32">
            <a:extLst>
              <a:ext uri="{FF2B5EF4-FFF2-40B4-BE49-F238E27FC236}">
                <a16:creationId xmlns:a16="http://schemas.microsoft.com/office/drawing/2014/main" id="{4D0CBF59-7C70-4956-ABA8-6AB4D435C781}"/>
              </a:ext>
            </a:extLst>
          </p:cNvPr>
          <p:cNvSpPr>
            <a:spLocks noChangeArrowheads="1"/>
          </p:cNvSpPr>
          <p:nvPr/>
        </p:nvSpPr>
        <p:spPr bwMode="auto">
          <a:xfrm rot="19593132">
            <a:off x="7662856" y="3400416"/>
            <a:ext cx="228600" cy="152400"/>
          </a:xfrm>
          <a:prstGeom prst="leftArrow">
            <a:avLst>
              <a:gd name="adj1" fmla="val 50000"/>
              <a:gd name="adj2" fmla="val 375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3" name="AutoShape 33">
            <a:extLst>
              <a:ext uri="{FF2B5EF4-FFF2-40B4-BE49-F238E27FC236}">
                <a16:creationId xmlns:a16="http://schemas.microsoft.com/office/drawing/2014/main" id="{042C9E05-0308-495A-B2E3-12A8177DEDAE}"/>
              </a:ext>
            </a:extLst>
          </p:cNvPr>
          <p:cNvSpPr>
            <a:spLocks noChangeArrowheads="1"/>
          </p:cNvSpPr>
          <p:nvPr/>
        </p:nvSpPr>
        <p:spPr bwMode="auto">
          <a:xfrm>
            <a:off x="7662856" y="3781416"/>
            <a:ext cx="152400" cy="762000"/>
          </a:xfrm>
          <a:prstGeom prst="downArrow">
            <a:avLst>
              <a:gd name="adj1" fmla="val 50000"/>
              <a:gd name="adj2" fmla="val 125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4" name="AutoShape 34">
            <a:extLst>
              <a:ext uri="{FF2B5EF4-FFF2-40B4-BE49-F238E27FC236}">
                <a16:creationId xmlns:a16="http://schemas.microsoft.com/office/drawing/2014/main" id="{EDBFC48A-5269-4849-B15F-58DC07D79880}"/>
              </a:ext>
            </a:extLst>
          </p:cNvPr>
          <p:cNvSpPr>
            <a:spLocks noChangeArrowheads="1"/>
          </p:cNvSpPr>
          <p:nvPr/>
        </p:nvSpPr>
        <p:spPr bwMode="auto">
          <a:xfrm rot="20168183">
            <a:off x="7799381" y="4546591"/>
            <a:ext cx="152400" cy="228600"/>
          </a:xfrm>
          <a:prstGeom prst="downArrow">
            <a:avLst>
              <a:gd name="adj1" fmla="val 50000"/>
              <a:gd name="adj2" fmla="val 375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5" name="AutoShape 35">
            <a:extLst>
              <a:ext uri="{FF2B5EF4-FFF2-40B4-BE49-F238E27FC236}">
                <a16:creationId xmlns:a16="http://schemas.microsoft.com/office/drawing/2014/main" id="{84D15AA1-6366-44CF-9108-76AF32FB14FA}"/>
              </a:ext>
            </a:extLst>
          </p:cNvPr>
          <p:cNvSpPr>
            <a:spLocks noChangeArrowheads="1"/>
          </p:cNvSpPr>
          <p:nvPr/>
        </p:nvSpPr>
        <p:spPr bwMode="auto">
          <a:xfrm flipH="1" flipV="1">
            <a:off x="7510456" y="4924416"/>
            <a:ext cx="381000" cy="457200"/>
          </a:xfrm>
          <a:custGeom>
            <a:avLst/>
            <a:gdLst>
              <a:gd name="T0" fmla="*/ 163160 w 21600"/>
              <a:gd name="T1" fmla="*/ 0 h 21600"/>
              <a:gd name="T2" fmla="*/ 53887 w 21600"/>
              <a:gd name="T3" fmla="*/ 457200 h 21600"/>
              <a:gd name="T4" fmla="*/ 171538 w 21600"/>
              <a:gd name="T5" fmla="*/ 175895 h 21600"/>
              <a:gd name="T6" fmla="*/ 276260 w 21600"/>
              <a:gd name="T7" fmla="*/ 302366 h 21600"/>
              <a:gd name="T8" fmla="*/ 381000 w 21600"/>
              <a:gd name="T9" fmla="*/ 175895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dirty="0">
              <a:latin typeface="Open Sans" panose="020B0606030504020204"/>
            </a:endParaRPr>
          </a:p>
        </p:txBody>
      </p:sp>
      <p:sp>
        <p:nvSpPr>
          <p:cNvPr id="46116" name="AutoShape 36">
            <a:extLst>
              <a:ext uri="{FF2B5EF4-FFF2-40B4-BE49-F238E27FC236}">
                <a16:creationId xmlns:a16="http://schemas.microsoft.com/office/drawing/2014/main" id="{50BA0DF2-118C-4659-8048-1D298515AC6D}"/>
              </a:ext>
            </a:extLst>
          </p:cNvPr>
          <p:cNvSpPr>
            <a:spLocks noChangeArrowheads="1"/>
          </p:cNvSpPr>
          <p:nvPr/>
        </p:nvSpPr>
        <p:spPr bwMode="auto">
          <a:xfrm rot="20359485">
            <a:off x="6977056" y="4010016"/>
            <a:ext cx="228600" cy="457200"/>
          </a:xfrm>
          <a:prstGeom prst="upArrow">
            <a:avLst>
              <a:gd name="adj1" fmla="val 50000"/>
              <a:gd name="adj2" fmla="val 5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7" name="AutoShape 37">
            <a:extLst>
              <a:ext uri="{FF2B5EF4-FFF2-40B4-BE49-F238E27FC236}">
                <a16:creationId xmlns:a16="http://schemas.microsoft.com/office/drawing/2014/main" id="{F96EE394-C909-44E4-92D6-FBF0A9FCFE5A}"/>
              </a:ext>
            </a:extLst>
          </p:cNvPr>
          <p:cNvSpPr>
            <a:spLocks noChangeArrowheads="1"/>
          </p:cNvSpPr>
          <p:nvPr/>
        </p:nvSpPr>
        <p:spPr bwMode="auto">
          <a:xfrm rot="20359485">
            <a:off x="7205656" y="4543416"/>
            <a:ext cx="228600" cy="457200"/>
          </a:xfrm>
          <a:prstGeom prst="upArrow">
            <a:avLst>
              <a:gd name="adj1" fmla="val 50000"/>
              <a:gd name="adj2" fmla="val 5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8" name="AutoShape 38">
            <a:extLst>
              <a:ext uri="{FF2B5EF4-FFF2-40B4-BE49-F238E27FC236}">
                <a16:creationId xmlns:a16="http://schemas.microsoft.com/office/drawing/2014/main" id="{05DAD0A8-C37A-490B-A0B6-2A34E099C3C3}"/>
              </a:ext>
            </a:extLst>
          </p:cNvPr>
          <p:cNvSpPr>
            <a:spLocks noChangeArrowheads="1"/>
          </p:cNvSpPr>
          <p:nvPr/>
        </p:nvSpPr>
        <p:spPr bwMode="auto">
          <a:xfrm rot="18556794">
            <a:off x="6596056" y="3400416"/>
            <a:ext cx="228600" cy="533400"/>
          </a:xfrm>
          <a:prstGeom prst="upArrow">
            <a:avLst>
              <a:gd name="adj1" fmla="val 50000"/>
              <a:gd name="adj2" fmla="val 58333"/>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19" name="AutoShape 39">
            <a:extLst>
              <a:ext uri="{FF2B5EF4-FFF2-40B4-BE49-F238E27FC236}">
                <a16:creationId xmlns:a16="http://schemas.microsoft.com/office/drawing/2014/main" id="{7CD997C8-477F-4396-B9FA-38E34174759F}"/>
              </a:ext>
            </a:extLst>
          </p:cNvPr>
          <p:cNvSpPr>
            <a:spLocks noChangeArrowheads="1"/>
          </p:cNvSpPr>
          <p:nvPr/>
        </p:nvSpPr>
        <p:spPr bwMode="auto">
          <a:xfrm rot="19639559">
            <a:off x="5986456" y="2867016"/>
            <a:ext cx="228600" cy="533400"/>
          </a:xfrm>
          <a:prstGeom prst="upArrow">
            <a:avLst>
              <a:gd name="adj1" fmla="val 50000"/>
              <a:gd name="adj2" fmla="val 58333"/>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0" name="AutoShape 40">
            <a:extLst>
              <a:ext uri="{FF2B5EF4-FFF2-40B4-BE49-F238E27FC236}">
                <a16:creationId xmlns:a16="http://schemas.microsoft.com/office/drawing/2014/main" id="{0023FAC6-6566-474F-B355-9494D0C0977E}"/>
              </a:ext>
            </a:extLst>
          </p:cNvPr>
          <p:cNvSpPr>
            <a:spLocks noChangeArrowheads="1"/>
          </p:cNvSpPr>
          <p:nvPr/>
        </p:nvSpPr>
        <p:spPr bwMode="auto">
          <a:xfrm rot="643801">
            <a:off x="5834056" y="2181216"/>
            <a:ext cx="228600" cy="533400"/>
          </a:xfrm>
          <a:prstGeom prst="upArrow">
            <a:avLst>
              <a:gd name="adj1" fmla="val 50000"/>
              <a:gd name="adj2" fmla="val 58333"/>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1" name="AutoShape 41">
            <a:extLst>
              <a:ext uri="{FF2B5EF4-FFF2-40B4-BE49-F238E27FC236}">
                <a16:creationId xmlns:a16="http://schemas.microsoft.com/office/drawing/2014/main" id="{18B8AA3A-D54F-446C-9E3F-534B36389889}"/>
              </a:ext>
            </a:extLst>
          </p:cNvPr>
          <p:cNvSpPr>
            <a:spLocks noChangeArrowheads="1"/>
          </p:cNvSpPr>
          <p:nvPr/>
        </p:nvSpPr>
        <p:spPr bwMode="auto">
          <a:xfrm>
            <a:off x="6291256" y="1800216"/>
            <a:ext cx="457200" cy="228600"/>
          </a:xfrm>
          <a:prstGeom prst="rightArrow">
            <a:avLst>
              <a:gd name="adj1" fmla="val 50000"/>
              <a:gd name="adj2" fmla="val 5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2" name="AutoShape 42">
            <a:extLst>
              <a:ext uri="{FF2B5EF4-FFF2-40B4-BE49-F238E27FC236}">
                <a16:creationId xmlns:a16="http://schemas.microsoft.com/office/drawing/2014/main" id="{A63F168B-DEEA-4DF5-8B03-E4EFB082F1D8}"/>
              </a:ext>
            </a:extLst>
          </p:cNvPr>
          <p:cNvSpPr>
            <a:spLocks noChangeArrowheads="1"/>
          </p:cNvSpPr>
          <p:nvPr/>
        </p:nvSpPr>
        <p:spPr bwMode="auto">
          <a:xfrm>
            <a:off x="6900856" y="2028816"/>
            <a:ext cx="228600" cy="457200"/>
          </a:xfrm>
          <a:prstGeom prst="downArrow">
            <a:avLst>
              <a:gd name="adj1" fmla="val 50000"/>
              <a:gd name="adj2" fmla="val 5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3" name="AutoShape 43">
            <a:extLst>
              <a:ext uri="{FF2B5EF4-FFF2-40B4-BE49-F238E27FC236}">
                <a16:creationId xmlns:a16="http://schemas.microsoft.com/office/drawing/2014/main" id="{3B28E7CE-BAA1-4967-AA2B-A4F5BA4EFD4D}"/>
              </a:ext>
            </a:extLst>
          </p:cNvPr>
          <p:cNvSpPr>
            <a:spLocks noChangeArrowheads="1"/>
          </p:cNvSpPr>
          <p:nvPr/>
        </p:nvSpPr>
        <p:spPr bwMode="auto">
          <a:xfrm>
            <a:off x="6900856" y="2790816"/>
            <a:ext cx="228600" cy="457200"/>
          </a:xfrm>
          <a:prstGeom prst="downArrow">
            <a:avLst>
              <a:gd name="adj1" fmla="val 50000"/>
              <a:gd name="adj2" fmla="val 50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4" name="AutoShape 44">
            <a:extLst>
              <a:ext uri="{FF2B5EF4-FFF2-40B4-BE49-F238E27FC236}">
                <a16:creationId xmlns:a16="http://schemas.microsoft.com/office/drawing/2014/main" id="{150E195E-FC29-41B8-88B9-0148AD5EA3AD}"/>
              </a:ext>
            </a:extLst>
          </p:cNvPr>
          <p:cNvSpPr>
            <a:spLocks noChangeArrowheads="1"/>
          </p:cNvSpPr>
          <p:nvPr/>
        </p:nvSpPr>
        <p:spPr bwMode="auto">
          <a:xfrm rot="20676267">
            <a:off x="5910256" y="1495416"/>
            <a:ext cx="228600" cy="228600"/>
          </a:xfrm>
          <a:prstGeom prst="upArrow">
            <a:avLst>
              <a:gd name="adj1" fmla="val 50000"/>
              <a:gd name="adj2" fmla="val 25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5" name="AutoShape 45">
            <a:extLst>
              <a:ext uri="{FF2B5EF4-FFF2-40B4-BE49-F238E27FC236}">
                <a16:creationId xmlns:a16="http://schemas.microsoft.com/office/drawing/2014/main" id="{1EC1F300-8F5E-4BBA-9451-DA2101D4FFB5}"/>
              </a:ext>
            </a:extLst>
          </p:cNvPr>
          <p:cNvSpPr>
            <a:spLocks noChangeArrowheads="1"/>
          </p:cNvSpPr>
          <p:nvPr/>
        </p:nvSpPr>
        <p:spPr bwMode="auto">
          <a:xfrm rot="242670">
            <a:off x="6443656" y="1343016"/>
            <a:ext cx="228600" cy="228600"/>
          </a:xfrm>
          <a:prstGeom prst="upArrow">
            <a:avLst>
              <a:gd name="adj1" fmla="val 50000"/>
              <a:gd name="adj2" fmla="val 25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
        <p:nvSpPr>
          <p:cNvPr id="46126" name="AutoShape 46">
            <a:extLst>
              <a:ext uri="{FF2B5EF4-FFF2-40B4-BE49-F238E27FC236}">
                <a16:creationId xmlns:a16="http://schemas.microsoft.com/office/drawing/2014/main" id="{2803FAD6-B846-4660-807C-F8AB11847245}"/>
              </a:ext>
            </a:extLst>
          </p:cNvPr>
          <p:cNvSpPr>
            <a:spLocks noChangeArrowheads="1"/>
          </p:cNvSpPr>
          <p:nvPr/>
        </p:nvSpPr>
        <p:spPr bwMode="auto">
          <a:xfrm rot="3014480">
            <a:off x="6900856" y="1495416"/>
            <a:ext cx="228600" cy="228600"/>
          </a:xfrm>
          <a:prstGeom prst="upArrow">
            <a:avLst>
              <a:gd name="adj1" fmla="val 50000"/>
              <a:gd name="adj2" fmla="val 25000"/>
            </a:avLst>
          </a:prstGeom>
          <a:solidFill>
            <a:srgbClr val="B80B2D"/>
          </a:solidFill>
          <a:ln w="9525">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600" dirty="0">
              <a:latin typeface="Open Sans" panose="020B0606030504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A0A296C-F6C2-429E-9FCD-A1544BABF24A}"/>
              </a:ext>
            </a:extLst>
          </p:cNvPr>
          <p:cNvSpPr>
            <a:spLocks noGrp="1" noChangeArrowheads="1"/>
          </p:cNvSpPr>
          <p:nvPr>
            <p:ph type="title"/>
          </p:nvPr>
        </p:nvSpPr>
        <p:spPr/>
        <p:txBody>
          <a:bodyPr/>
          <a:lstStyle/>
          <a:p>
            <a:pPr fontAlgn="auto">
              <a:spcAft>
                <a:spcPts val="0"/>
              </a:spcAft>
              <a:defRPr/>
            </a:pPr>
            <a:r>
              <a:rPr lang="en-US" altLang="en-US" dirty="0"/>
              <a:t>Final Step:  Draw entire heart</a:t>
            </a:r>
          </a:p>
        </p:txBody>
      </p:sp>
      <p:pic>
        <p:nvPicPr>
          <p:cNvPr id="47107" name="Picture 3" descr="Lf Heart-8.TIF                                                 0003B760Henrietta HD                   B7C76B29:">
            <a:extLst>
              <a:ext uri="{FF2B5EF4-FFF2-40B4-BE49-F238E27FC236}">
                <a16:creationId xmlns:a16="http://schemas.microsoft.com/office/drawing/2014/main" id="{1D67EDA0-7438-4AA4-839A-C3D3DCDE8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1283509"/>
            <a:ext cx="601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Oval 4">
            <a:extLst>
              <a:ext uri="{FF2B5EF4-FFF2-40B4-BE49-F238E27FC236}">
                <a16:creationId xmlns:a16="http://schemas.microsoft.com/office/drawing/2014/main" id="{4C052757-0C4A-4651-8B66-772659324651}"/>
              </a:ext>
            </a:extLst>
          </p:cNvPr>
          <p:cNvSpPr>
            <a:spLocks noChangeArrowheads="1"/>
          </p:cNvSpPr>
          <p:nvPr/>
        </p:nvSpPr>
        <p:spPr bwMode="auto">
          <a:xfrm rot="1429955">
            <a:off x="5562600" y="6019800"/>
            <a:ext cx="838200" cy="457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1C76-A759-4729-A2D0-11C60966E0BE}"/>
              </a:ext>
            </a:extLst>
          </p:cNvPr>
          <p:cNvSpPr>
            <a:spLocks noGrp="1"/>
          </p:cNvSpPr>
          <p:nvPr>
            <p:ph type="title"/>
          </p:nvPr>
        </p:nvSpPr>
        <p:spPr/>
        <p:txBody>
          <a:bodyPr/>
          <a:lstStyle/>
          <a:p>
            <a:r>
              <a:rPr lang="en-US" dirty="0"/>
              <a:t>Cool “Heart Sites”</a:t>
            </a:r>
          </a:p>
        </p:txBody>
      </p:sp>
      <p:sp>
        <p:nvSpPr>
          <p:cNvPr id="3" name="Content Placeholder 2">
            <a:extLst>
              <a:ext uri="{FF2B5EF4-FFF2-40B4-BE49-F238E27FC236}">
                <a16:creationId xmlns:a16="http://schemas.microsoft.com/office/drawing/2014/main" id="{76E01A59-F08C-42FC-AC45-068AB37978A0}"/>
              </a:ext>
            </a:extLst>
          </p:cNvPr>
          <p:cNvSpPr>
            <a:spLocks noGrp="1"/>
          </p:cNvSpPr>
          <p:nvPr>
            <p:ph sz="half" idx="1"/>
          </p:nvPr>
        </p:nvSpPr>
        <p:spPr/>
        <p:txBody>
          <a:bodyPr/>
          <a:lstStyle/>
          <a:p>
            <a:pPr lvl="1"/>
            <a:r>
              <a:rPr lang="en-US" dirty="0"/>
              <a:t>NOVA-Cut to the Heart: http://www.pbs.org/wgbh/nova/heart/heartmap.html</a:t>
            </a:r>
          </a:p>
          <a:p>
            <a:pPr lvl="1"/>
            <a:r>
              <a:rPr lang="en-US" dirty="0"/>
              <a:t>Go With the Flow (Awesome site that includes lesson plans) http://www.smm.org/heart/lessons/lesson6.thm</a:t>
            </a:r>
          </a:p>
          <a:p>
            <a:pPr lvl="1"/>
            <a:r>
              <a:rPr lang="en-US" dirty="0"/>
              <a:t>Virtual Hospital’s Cardiac Catheterization: Introduction http://www.vh.org/Patients/IHB/IntMed/Cardio/Cath/Info.html</a:t>
            </a:r>
          </a:p>
          <a:p>
            <a:pPr lvl="1"/>
            <a:endParaRPr lang="en-US" dirty="0"/>
          </a:p>
          <a:p>
            <a:pPr lvl="1"/>
            <a:endParaRPr lang="en-US" dirty="0"/>
          </a:p>
        </p:txBody>
      </p:sp>
    </p:spTree>
    <p:extLst>
      <p:ext uri="{BB962C8B-B14F-4D97-AF65-F5344CB8AC3E}">
        <p14:creationId xmlns:p14="http://schemas.microsoft.com/office/powerpoint/2010/main" val="16502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394F1DA6-6456-46D1-ABFA-7E782F0097DA}"/>
              </a:ext>
            </a:extLst>
          </p:cNvPr>
          <p:cNvSpPr>
            <a:spLocks noGrp="1" noChangeArrowheads="1"/>
          </p:cNvSpPr>
          <p:nvPr>
            <p:ph type="title"/>
          </p:nvPr>
        </p:nvSpPr>
        <p:spPr/>
        <p:txBody>
          <a:bodyPr/>
          <a:lstStyle/>
          <a:p>
            <a:pPr fontAlgn="auto">
              <a:spcAft>
                <a:spcPts val="0"/>
              </a:spcAft>
              <a:defRPr/>
            </a:pPr>
            <a:r>
              <a:rPr lang="en-US" altLang="en-US" dirty="0"/>
              <a:t>Supplies</a:t>
            </a:r>
          </a:p>
        </p:txBody>
      </p:sp>
      <p:sp>
        <p:nvSpPr>
          <p:cNvPr id="16387" name="Rectangle 1027">
            <a:extLst>
              <a:ext uri="{FF2B5EF4-FFF2-40B4-BE49-F238E27FC236}">
                <a16:creationId xmlns:a16="http://schemas.microsoft.com/office/drawing/2014/main" id="{080B311C-A81B-4951-82DC-EAABF07BBDF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3 sheets paper</a:t>
            </a:r>
          </a:p>
          <a:p>
            <a:pPr lvl="1"/>
            <a:r>
              <a:rPr lang="en-US" altLang="en-US" dirty="0"/>
              <a:t>Pencil</a:t>
            </a:r>
          </a:p>
          <a:p>
            <a:pPr lvl="1"/>
            <a:r>
              <a:rPr lang="en-US" altLang="en-US" dirty="0"/>
              <a:t>3 fine tip colored markers (blue, red, green)</a:t>
            </a:r>
          </a:p>
          <a:p>
            <a:pPr lvl="1"/>
            <a:r>
              <a:rPr lang="en-US" altLang="en-US" dirty="0"/>
              <a:t>Optional: highlighter (pink or orange)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BA40C8-9FB7-472A-82E4-9ADBEBDC8C55}"/>
              </a:ext>
            </a:extLst>
          </p:cNvPr>
          <p:cNvSpPr>
            <a:spLocks noGrp="1" noChangeArrowheads="1"/>
          </p:cNvSpPr>
          <p:nvPr>
            <p:ph type="title"/>
          </p:nvPr>
        </p:nvSpPr>
        <p:spPr/>
        <p:txBody>
          <a:bodyPr/>
          <a:lstStyle/>
          <a:p>
            <a:pPr fontAlgn="auto">
              <a:spcAft>
                <a:spcPts val="0"/>
              </a:spcAft>
              <a:defRPr/>
            </a:pPr>
            <a:r>
              <a:rPr lang="en-US" altLang="en-US" dirty="0"/>
              <a:t>Heart is a Double Pump</a:t>
            </a:r>
          </a:p>
        </p:txBody>
      </p:sp>
      <p:sp>
        <p:nvSpPr>
          <p:cNvPr id="2" name="Content Placeholder 1">
            <a:extLst>
              <a:ext uri="{FF2B5EF4-FFF2-40B4-BE49-F238E27FC236}">
                <a16:creationId xmlns:a16="http://schemas.microsoft.com/office/drawing/2014/main" id="{7DE8F073-C6A4-446E-9E68-AE5D3E0C86E1}"/>
              </a:ext>
            </a:extLst>
          </p:cNvPr>
          <p:cNvSpPr>
            <a:spLocks noGrp="1"/>
          </p:cNvSpPr>
          <p:nvPr>
            <p:ph sz="half" idx="1"/>
          </p:nvPr>
        </p:nvSpPr>
        <p:spPr/>
        <p:txBody>
          <a:bodyPr/>
          <a:lstStyle/>
          <a:p>
            <a:endParaRPr lang="en-US"/>
          </a:p>
        </p:txBody>
      </p:sp>
      <p:sp>
        <p:nvSpPr>
          <p:cNvPr id="17411" name="AutoShape 3">
            <a:extLst>
              <a:ext uri="{FF2B5EF4-FFF2-40B4-BE49-F238E27FC236}">
                <a16:creationId xmlns:a16="http://schemas.microsoft.com/office/drawing/2014/main" id="{4DD7F10D-2FDE-440A-9BC8-EC40A1E34336}"/>
              </a:ext>
            </a:extLst>
          </p:cNvPr>
          <p:cNvSpPr>
            <a:spLocks noChangeArrowheads="1"/>
          </p:cNvSpPr>
          <p:nvPr/>
        </p:nvSpPr>
        <p:spPr bwMode="auto">
          <a:xfrm>
            <a:off x="4191000" y="1981200"/>
            <a:ext cx="4876800" cy="4419600"/>
          </a:xfrm>
          <a:custGeom>
            <a:avLst/>
            <a:gdLst>
              <a:gd name="T0" fmla="*/ 2451947 w 21600"/>
              <a:gd name="T1" fmla="*/ 447485 h 21600"/>
              <a:gd name="T2" fmla="*/ 661077 w 21600"/>
              <a:gd name="T3" fmla="*/ 2209800 h 21600"/>
              <a:gd name="T4" fmla="*/ 2451947 w 21600"/>
              <a:gd name="T5" fmla="*/ 4419600 h 21600"/>
              <a:gd name="T6" fmla="*/ 4215723 w 21600"/>
              <a:gd name="T7" fmla="*/ 2209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655E"/>
          </a:solidFill>
          <a:ln w="76200">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Line 4">
            <a:extLst>
              <a:ext uri="{FF2B5EF4-FFF2-40B4-BE49-F238E27FC236}">
                <a16:creationId xmlns:a16="http://schemas.microsoft.com/office/drawing/2014/main" id="{6CF49F57-EE0E-450C-BBDA-5710F2FA7956}"/>
              </a:ext>
            </a:extLst>
          </p:cNvPr>
          <p:cNvSpPr>
            <a:spLocks noChangeShapeType="1"/>
          </p:cNvSpPr>
          <p:nvPr/>
        </p:nvSpPr>
        <p:spPr bwMode="auto">
          <a:xfrm>
            <a:off x="6629400" y="2438400"/>
            <a:ext cx="0" cy="396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Text Box 5">
            <a:extLst>
              <a:ext uri="{FF2B5EF4-FFF2-40B4-BE49-F238E27FC236}">
                <a16:creationId xmlns:a16="http://schemas.microsoft.com/office/drawing/2014/main" id="{0248944B-061F-4742-AF47-0614444FBE5A}"/>
              </a:ext>
            </a:extLst>
          </p:cNvPr>
          <p:cNvSpPr txBox="1">
            <a:spLocks noChangeArrowheads="1"/>
          </p:cNvSpPr>
          <p:nvPr/>
        </p:nvSpPr>
        <p:spPr bwMode="auto">
          <a:xfrm>
            <a:off x="4953000"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en-US" sz="3200" b="1" dirty="0">
                <a:solidFill>
                  <a:srgbClr val="0F277F"/>
                </a:solidFill>
                <a:effectLst>
                  <a:outerShdw blurRad="38100" dist="38100" dir="2700000" algn="tl">
                    <a:srgbClr val="000000"/>
                  </a:outerShdw>
                </a:effectLst>
                <a:latin typeface="Open Sans" panose="020B0606030504020204"/>
              </a:rPr>
              <a:t>Right Heart Pump</a:t>
            </a:r>
          </a:p>
        </p:txBody>
      </p:sp>
      <p:sp>
        <p:nvSpPr>
          <p:cNvPr id="17414" name="Text Box 6">
            <a:extLst>
              <a:ext uri="{FF2B5EF4-FFF2-40B4-BE49-F238E27FC236}">
                <a16:creationId xmlns:a16="http://schemas.microsoft.com/office/drawing/2014/main" id="{70F5B227-FB9C-4B8F-B76C-2DEA97EF6AE7}"/>
              </a:ext>
            </a:extLst>
          </p:cNvPr>
          <p:cNvSpPr txBox="1">
            <a:spLocks noChangeArrowheads="1"/>
          </p:cNvSpPr>
          <p:nvPr/>
        </p:nvSpPr>
        <p:spPr bwMode="auto">
          <a:xfrm>
            <a:off x="6781800"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200" b="1">
                <a:solidFill>
                  <a:srgbClr val="B80B2D"/>
                </a:solidFill>
              </a:rPr>
              <a:t>Left Heart Pump</a:t>
            </a:r>
            <a:endParaRPr lang="en-US" altLang="en-US" sz="3200"/>
          </a:p>
        </p:txBody>
      </p:sp>
      <p:sp>
        <p:nvSpPr>
          <p:cNvPr id="17415" name="Rectangle 7">
            <a:extLst>
              <a:ext uri="{FF2B5EF4-FFF2-40B4-BE49-F238E27FC236}">
                <a16:creationId xmlns:a16="http://schemas.microsoft.com/office/drawing/2014/main" id="{A22C42D1-967D-4943-BD07-84FD39947543}"/>
              </a:ext>
            </a:extLst>
          </p:cNvPr>
          <p:cNvSpPr>
            <a:spLocks noChangeArrowheads="1"/>
          </p:cNvSpPr>
          <p:nvPr/>
        </p:nvSpPr>
        <p:spPr bwMode="auto">
          <a:xfrm>
            <a:off x="6629400" y="1600200"/>
            <a:ext cx="4038600" cy="4876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364287-891C-477C-B719-7BFBAEEE1C8F}"/>
              </a:ext>
            </a:extLst>
          </p:cNvPr>
          <p:cNvSpPr>
            <a:spLocks noGrp="1" noChangeArrowheads="1"/>
          </p:cNvSpPr>
          <p:nvPr>
            <p:ph type="title"/>
          </p:nvPr>
        </p:nvSpPr>
        <p:spPr/>
        <p:txBody>
          <a:bodyPr/>
          <a:lstStyle/>
          <a:p>
            <a:pPr fontAlgn="auto">
              <a:spcAft>
                <a:spcPts val="0"/>
              </a:spcAft>
              <a:defRPr/>
            </a:pPr>
            <a:r>
              <a:rPr lang="en-US" altLang="en-US" dirty="0"/>
              <a:t>Heart is a Double Pump</a:t>
            </a:r>
          </a:p>
        </p:txBody>
      </p:sp>
      <p:sp>
        <p:nvSpPr>
          <p:cNvPr id="2" name="Content Placeholder 1">
            <a:extLst>
              <a:ext uri="{FF2B5EF4-FFF2-40B4-BE49-F238E27FC236}">
                <a16:creationId xmlns:a16="http://schemas.microsoft.com/office/drawing/2014/main" id="{AC07B2F4-F492-410E-AEC3-FABAEC6468B5}"/>
              </a:ext>
            </a:extLst>
          </p:cNvPr>
          <p:cNvSpPr>
            <a:spLocks noGrp="1"/>
          </p:cNvSpPr>
          <p:nvPr>
            <p:ph sz="half" idx="1"/>
          </p:nvPr>
        </p:nvSpPr>
        <p:spPr/>
        <p:txBody>
          <a:bodyPr/>
          <a:lstStyle/>
          <a:p>
            <a:endParaRPr lang="en-US"/>
          </a:p>
        </p:txBody>
      </p:sp>
      <p:sp>
        <p:nvSpPr>
          <p:cNvPr id="18435" name="AutoShape 3">
            <a:extLst>
              <a:ext uri="{FF2B5EF4-FFF2-40B4-BE49-F238E27FC236}">
                <a16:creationId xmlns:a16="http://schemas.microsoft.com/office/drawing/2014/main" id="{E699825F-5510-499A-8318-E4B85813B798}"/>
              </a:ext>
            </a:extLst>
          </p:cNvPr>
          <p:cNvSpPr>
            <a:spLocks noChangeArrowheads="1"/>
          </p:cNvSpPr>
          <p:nvPr/>
        </p:nvSpPr>
        <p:spPr bwMode="auto">
          <a:xfrm>
            <a:off x="4191000" y="1981200"/>
            <a:ext cx="4876800" cy="4419600"/>
          </a:xfrm>
          <a:custGeom>
            <a:avLst/>
            <a:gdLst>
              <a:gd name="T0" fmla="*/ 2451947 w 21600"/>
              <a:gd name="T1" fmla="*/ 447485 h 21600"/>
              <a:gd name="T2" fmla="*/ 661077 w 21600"/>
              <a:gd name="T3" fmla="*/ 2209800 h 21600"/>
              <a:gd name="T4" fmla="*/ 2451947 w 21600"/>
              <a:gd name="T5" fmla="*/ 4419600 h 21600"/>
              <a:gd name="T6" fmla="*/ 4215723 w 21600"/>
              <a:gd name="T7" fmla="*/ 2209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655E"/>
          </a:solidFill>
          <a:ln w="76200">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Line 4">
            <a:extLst>
              <a:ext uri="{FF2B5EF4-FFF2-40B4-BE49-F238E27FC236}">
                <a16:creationId xmlns:a16="http://schemas.microsoft.com/office/drawing/2014/main" id="{B691BD41-D08F-4300-8DC9-DD0CE9BC7213}"/>
              </a:ext>
            </a:extLst>
          </p:cNvPr>
          <p:cNvSpPr>
            <a:spLocks noChangeShapeType="1"/>
          </p:cNvSpPr>
          <p:nvPr/>
        </p:nvSpPr>
        <p:spPr bwMode="auto">
          <a:xfrm>
            <a:off x="6629400" y="2438400"/>
            <a:ext cx="0" cy="3962400"/>
          </a:xfrm>
          <a:prstGeom prst="line">
            <a:avLst/>
          </a:prstGeom>
          <a:noFill/>
          <a:ln w="76200">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Text Box 5">
            <a:extLst>
              <a:ext uri="{FF2B5EF4-FFF2-40B4-BE49-F238E27FC236}">
                <a16:creationId xmlns:a16="http://schemas.microsoft.com/office/drawing/2014/main" id="{79344821-8571-48C6-A64D-5165BFE633E8}"/>
              </a:ext>
            </a:extLst>
          </p:cNvPr>
          <p:cNvSpPr txBox="1">
            <a:spLocks noChangeArrowheads="1"/>
          </p:cNvSpPr>
          <p:nvPr/>
        </p:nvSpPr>
        <p:spPr bwMode="auto">
          <a:xfrm>
            <a:off x="4953000"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en-US" sz="3200" b="1" dirty="0">
                <a:solidFill>
                  <a:srgbClr val="0F277F"/>
                </a:solidFill>
                <a:effectLst>
                  <a:outerShdw blurRad="38100" dist="38100" dir="2700000" algn="tl">
                    <a:srgbClr val="000000"/>
                  </a:outerShdw>
                </a:effectLst>
                <a:latin typeface="Open Sans" panose="020B0606030504020204"/>
              </a:rPr>
              <a:t>Right Heart Pump</a:t>
            </a:r>
          </a:p>
        </p:txBody>
      </p:sp>
      <p:sp>
        <p:nvSpPr>
          <p:cNvPr id="5126" name="Text Box 6">
            <a:extLst>
              <a:ext uri="{FF2B5EF4-FFF2-40B4-BE49-F238E27FC236}">
                <a16:creationId xmlns:a16="http://schemas.microsoft.com/office/drawing/2014/main" id="{8B3B1EB3-D895-493D-AF95-1BD08ED6152A}"/>
              </a:ext>
            </a:extLst>
          </p:cNvPr>
          <p:cNvSpPr txBox="1">
            <a:spLocks noChangeArrowheads="1"/>
          </p:cNvSpPr>
          <p:nvPr/>
        </p:nvSpPr>
        <p:spPr bwMode="auto">
          <a:xfrm>
            <a:off x="6781800"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en-US" sz="3200" b="1" dirty="0">
                <a:solidFill>
                  <a:schemeClr val="bg1"/>
                </a:solidFill>
                <a:effectLst>
                  <a:outerShdw blurRad="38100" dist="38100" dir="2700000" algn="tl">
                    <a:srgbClr val="000000"/>
                  </a:outerShdw>
                </a:effectLst>
                <a:latin typeface="Open Sans" panose="020B0606030504020204"/>
              </a:rPr>
              <a:t>Left Heart Pump</a:t>
            </a:r>
            <a:endParaRPr lang="en-US" altLang="en-US" sz="3200" dirty="0">
              <a:solidFill>
                <a:schemeClr val="bg1"/>
              </a:solidFill>
              <a:latin typeface="Open Sans" panose="020B0606030504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55A22F1-AD64-441D-86EB-B545CC71498B}"/>
              </a:ext>
            </a:extLst>
          </p:cNvPr>
          <p:cNvSpPr>
            <a:spLocks noGrp="1" noChangeArrowheads="1"/>
          </p:cNvSpPr>
          <p:nvPr>
            <p:ph type="title"/>
          </p:nvPr>
        </p:nvSpPr>
        <p:spPr>
          <a:xfrm>
            <a:off x="740663" y="407209"/>
            <a:ext cx="10682513" cy="876300"/>
          </a:xfrm>
        </p:spPr>
        <p:txBody>
          <a:bodyPr/>
          <a:lstStyle/>
          <a:p>
            <a:pPr fontAlgn="auto">
              <a:spcAft>
                <a:spcPts val="0"/>
              </a:spcAft>
              <a:defRPr/>
            </a:pPr>
            <a:r>
              <a:rPr lang="en-US" altLang="en-US" dirty="0"/>
              <a:t>Right Heart Pumps Venous (Deoxygenated) Blood</a:t>
            </a:r>
          </a:p>
        </p:txBody>
      </p:sp>
      <p:sp>
        <p:nvSpPr>
          <p:cNvPr id="19459" name="AutoShape 3">
            <a:extLst>
              <a:ext uri="{FF2B5EF4-FFF2-40B4-BE49-F238E27FC236}">
                <a16:creationId xmlns:a16="http://schemas.microsoft.com/office/drawing/2014/main" id="{0D751E23-011E-4A7F-97C7-14459287ECE0}"/>
              </a:ext>
            </a:extLst>
          </p:cNvPr>
          <p:cNvSpPr>
            <a:spLocks noChangeArrowheads="1"/>
          </p:cNvSpPr>
          <p:nvPr/>
        </p:nvSpPr>
        <p:spPr bwMode="auto">
          <a:xfrm>
            <a:off x="4191000" y="1981200"/>
            <a:ext cx="4876800" cy="4419600"/>
          </a:xfrm>
          <a:custGeom>
            <a:avLst/>
            <a:gdLst>
              <a:gd name="T0" fmla="*/ 2451947 w 21600"/>
              <a:gd name="T1" fmla="*/ 447485 h 21600"/>
              <a:gd name="T2" fmla="*/ 661077 w 21600"/>
              <a:gd name="T3" fmla="*/ 2209800 h 21600"/>
              <a:gd name="T4" fmla="*/ 2451947 w 21600"/>
              <a:gd name="T5" fmla="*/ 4419600 h 21600"/>
              <a:gd name="T6" fmla="*/ 4215723 w 21600"/>
              <a:gd name="T7" fmla="*/ 2209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655E"/>
          </a:solidFill>
          <a:ln w="76200">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Line 4">
            <a:extLst>
              <a:ext uri="{FF2B5EF4-FFF2-40B4-BE49-F238E27FC236}">
                <a16:creationId xmlns:a16="http://schemas.microsoft.com/office/drawing/2014/main" id="{CA16757D-97D5-4B46-B82E-6903418D4BE1}"/>
              </a:ext>
            </a:extLst>
          </p:cNvPr>
          <p:cNvSpPr>
            <a:spLocks noChangeShapeType="1"/>
          </p:cNvSpPr>
          <p:nvPr/>
        </p:nvSpPr>
        <p:spPr bwMode="auto">
          <a:xfrm>
            <a:off x="6629400" y="2438400"/>
            <a:ext cx="0" cy="3962400"/>
          </a:xfrm>
          <a:prstGeom prst="line">
            <a:avLst/>
          </a:prstGeom>
          <a:noFill/>
          <a:ln w="76200">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Text Box 5">
            <a:extLst>
              <a:ext uri="{FF2B5EF4-FFF2-40B4-BE49-F238E27FC236}">
                <a16:creationId xmlns:a16="http://schemas.microsoft.com/office/drawing/2014/main" id="{4748D8C0-FA79-4653-B7DF-1930B4CCC23C}"/>
              </a:ext>
            </a:extLst>
          </p:cNvPr>
          <p:cNvSpPr txBox="1">
            <a:spLocks noChangeArrowheads="1"/>
          </p:cNvSpPr>
          <p:nvPr/>
        </p:nvSpPr>
        <p:spPr bwMode="auto">
          <a:xfrm>
            <a:off x="4953000"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en-US" sz="3200" b="1" dirty="0">
                <a:solidFill>
                  <a:srgbClr val="0F277F"/>
                </a:solidFill>
                <a:effectLst>
                  <a:outerShdw blurRad="38100" dist="38100" dir="2700000" algn="tl">
                    <a:srgbClr val="000000"/>
                  </a:outerShdw>
                </a:effectLst>
                <a:latin typeface="Open Sans" panose="020B0606030504020204"/>
              </a:rPr>
              <a:t>Right Heart Pump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2E54459-ABC5-4A33-A3FD-CB5F2E98FFAB}"/>
              </a:ext>
            </a:extLst>
          </p:cNvPr>
          <p:cNvSpPr>
            <a:spLocks noGrp="1" noChangeArrowheads="1"/>
          </p:cNvSpPr>
          <p:nvPr>
            <p:ph type="title"/>
          </p:nvPr>
        </p:nvSpPr>
        <p:spPr/>
        <p:txBody>
          <a:bodyPr/>
          <a:lstStyle/>
          <a:p>
            <a:pPr fontAlgn="auto">
              <a:spcAft>
                <a:spcPts val="0"/>
              </a:spcAft>
              <a:defRPr/>
            </a:pPr>
            <a:r>
              <a:rPr lang="en-US" altLang="en-US" dirty="0"/>
              <a:t>Left Heart Pumps Arterial (Oxygenated) Blood</a:t>
            </a:r>
          </a:p>
        </p:txBody>
      </p:sp>
      <p:sp>
        <p:nvSpPr>
          <p:cNvPr id="21507" name="AutoShape 3">
            <a:extLst>
              <a:ext uri="{FF2B5EF4-FFF2-40B4-BE49-F238E27FC236}">
                <a16:creationId xmlns:a16="http://schemas.microsoft.com/office/drawing/2014/main" id="{FB3F0BED-0A2C-4EDF-B66B-69E7067B5403}"/>
              </a:ext>
            </a:extLst>
          </p:cNvPr>
          <p:cNvSpPr>
            <a:spLocks noChangeArrowheads="1"/>
          </p:cNvSpPr>
          <p:nvPr/>
        </p:nvSpPr>
        <p:spPr bwMode="auto">
          <a:xfrm>
            <a:off x="4191000" y="1981200"/>
            <a:ext cx="4876800" cy="4419600"/>
          </a:xfrm>
          <a:custGeom>
            <a:avLst/>
            <a:gdLst>
              <a:gd name="T0" fmla="*/ 2451947 w 21600"/>
              <a:gd name="T1" fmla="*/ 447485 h 21600"/>
              <a:gd name="T2" fmla="*/ 661077 w 21600"/>
              <a:gd name="T3" fmla="*/ 2209800 h 21600"/>
              <a:gd name="T4" fmla="*/ 2451947 w 21600"/>
              <a:gd name="T5" fmla="*/ 4419600 h 21600"/>
              <a:gd name="T6" fmla="*/ 4215723 w 21600"/>
              <a:gd name="T7" fmla="*/ 2209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655E"/>
          </a:solidFill>
          <a:ln w="76200">
            <a:solidFill>
              <a:srgbClr val="1919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Line 4">
            <a:extLst>
              <a:ext uri="{FF2B5EF4-FFF2-40B4-BE49-F238E27FC236}">
                <a16:creationId xmlns:a16="http://schemas.microsoft.com/office/drawing/2014/main" id="{B385C4F5-439F-4E2A-BFF0-3E36F8820DDA}"/>
              </a:ext>
            </a:extLst>
          </p:cNvPr>
          <p:cNvSpPr>
            <a:spLocks noChangeShapeType="1"/>
          </p:cNvSpPr>
          <p:nvPr/>
        </p:nvSpPr>
        <p:spPr bwMode="auto">
          <a:xfrm>
            <a:off x="6629400" y="2438400"/>
            <a:ext cx="0" cy="3962400"/>
          </a:xfrm>
          <a:prstGeom prst="line">
            <a:avLst/>
          </a:prstGeom>
          <a:noFill/>
          <a:ln w="76200">
            <a:solidFill>
              <a:srgbClr val="1919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Text Box 6">
            <a:extLst>
              <a:ext uri="{FF2B5EF4-FFF2-40B4-BE49-F238E27FC236}">
                <a16:creationId xmlns:a16="http://schemas.microsoft.com/office/drawing/2014/main" id="{CA2CD625-2E06-4C09-A264-F9876ACCD299}"/>
              </a:ext>
            </a:extLst>
          </p:cNvPr>
          <p:cNvSpPr txBox="1">
            <a:spLocks noChangeArrowheads="1"/>
          </p:cNvSpPr>
          <p:nvPr/>
        </p:nvSpPr>
        <p:spPr bwMode="auto">
          <a:xfrm>
            <a:off x="6727208" y="2819400"/>
            <a:ext cx="152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altLang="en-US" sz="3200" b="1" dirty="0">
                <a:solidFill>
                  <a:schemeClr val="bg1"/>
                </a:solidFill>
                <a:effectLst>
                  <a:outerShdw blurRad="38100" dist="38100" dir="2700000" algn="tl">
                    <a:srgbClr val="000000"/>
                  </a:outerShdw>
                </a:effectLst>
                <a:latin typeface="Open Sans" panose="020B0606030504020204"/>
              </a:rPr>
              <a:t>Left Heart Pump</a:t>
            </a:r>
            <a:endParaRPr lang="en-US" altLang="en-US" sz="3200" dirty="0">
              <a:solidFill>
                <a:schemeClr val="bg1"/>
              </a:solidFill>
              <a:latin typeface="Open Sans" panose="020B0606030504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07EF762-72F3-4037-A602-F8447E96D8BE}"/>
              </a:ext>
            </a:extLst>
          </p:cNvPr>
          <p:cNvSpPr>
            <a:spLocks noGrp="1" noChangeArrowheads="1"/>
          </p:cNvSpPr>
          <p:nvPr>
            <p:ph type="title"/>
          </p:nvPr>
        </p:nvSpPr>
        <p:spPr/>
        <p:txBody>
          <a:bodyPr/>
          <a:lstStyle/>
          <a:p>
            <a:pPr fontAlgn="auto">
              <a:spcAft>
                <a:spcPts val="0"/>
              </a:spcAft>
              <a:defRPr/>
            </a:pPr>
            <a:r>
              <a:rPr lang="en-US" altLang="en-US" dirty="0"/>
              <a:t>Drawing the Right Heart</a:t>
            </a:r>
          </a:p>
        </p:txBody>
      </p:sp>
      <p:pic>
        <p:nvPicPr>
          <p:cNvPr id="22531" name="Picture 3">
            <a:extLst>
              <a:ext uri="{FF2B5EF4-FFF2-40B4-BE49-F238E27FC236}">
                <a16:creationId xmlns:a16="http://schemas.microsoft.com/office/drawing/2014/main" id="{13CA10BC-587F-43F3-BF9C-BE57D3CBC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072" y="1474883"/>
            <a:ext cx="50292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Line 6">
            <a:extLst>
              <a:ext uri="{FF2B5EF4-FFF2-40B4-BE49-F238E27FC236}">
                <a16:creationId xmlns:a16="http://schemas.microsoft.com/office/drawing/2014/main" id="{F10E0031-12E8-4A84-9759-66456B451ABB}"/>
              </a:ext>
            </a:extLst>
          </p:cNvPr>
          <p:cNvSpPr>
            <a:spLocks noChangeShapeType="1"/>
          </p:cNvSpPr>
          <p:nvPr/>
        </p:nvSpPr>
        <p:spPr bwMode="auto">
          <a:xfrm flipH="1" flipV="1">
            <a:off x="8001000" y="4724400"/>
            <a:ext cx="152400" cy="76200"/>
          </a:xfrm>
          <a:prstGeom prst="line">
            <a:avLst/>
          </a:prstGeom>
          <a:noFill/>
          <a:ln w="9525">
            <a:solidFill>
              <a:srgbClr val="FF7A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7">
            <a:extLst>
              <a:ext uri="{FF2B5EF4-FFF2-40B4-BE49-F238E27FC236}">
                <a16:creationId xmlns:a16="http://schemas.microsoft.com/office/drawing/2014/main" id="{3FE1442F-F142-4E37-B543-C51FC882DE42}"/>
              </a:ext>
            </a:extLst>
          </p:cNvPr>
          <p:cNvSpPr txBox="1">
            <a:spLocks noChangeArrowheads="1"/>
          </p:cNvSpPr>
          <p:nvPr/>
        </p:nvSpPr>
        <p:spPr bwMode="auto">
          <a:xfrm rot="17193734">
            <a:off x="3562978" y="3473984"/>
            <a:ext cx="21066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a:solidFill>
                  <a:srgbClr val="191919"/>
                </a:solidFill>
                <a:latin typeface="Lucida Grande" charset="0"/>
              </a:rPr>
              <a:t>Right heart</a:t>
            </a:r>
            <a:endParaRPr lang="en-US" altLang="en-US">
              <a:solidFill>
                <a:srgbClr val="191919"/>
              </a:solidFill>
              <a:latin typeface="Lucida Grande" charset="0"/>
            </a:endParaRPr>
          </a:p>
        </p:txBody>
      </p:sp>
      <p:sp>
        <p:nvSpPr>
          <p:cNvPr id="22534" name="Freeform 8">
            <a:extLst>
              <a:ext uri="{FF2B5EF4-FFF2-40B4-BE49-F238E27FC236}">
                <a16:creationId xmlns:a16="http://schemas.microsoft.com/office/drawing/2014/main" id="{2169139A-FAEF-47D3-AAC6-E6FF7528E190}"/>
              </a:ext>
            </a:extLst>
          </p:cNvPr>
          <p:cNvSpPr>
            <a:spLocks/>
          </p:cNvSpPr>
          <p:nvPr/>
        </p:nvSpPr>
        <p:spPr bwMode="auto">
          <a:xfrm>
            <a:off x="5486400" y="4800600"/>
            <a:ext cx="2590800" cy="774700"/>
          </a:xfrm>
          <a:custGeom>
            <a:avLst/>
            <a:gdLst>
              <a:gd name="T0" fmla="*/ 0 w 1632"/>
              <a:gd name="T1" fmla="*/ 152400 h 488"/>
              <a:gd name="T2" fmla="*/ 76200 w 1632"/>
              <a:gd name="T3" fmla="*/ 457200 h 488"/>
              <a:gd name="T4" fmla="*/ 381000 w 1632"/>
              <a:gd name="T5" fmla="*/ 533400 h 488"/>
              <a:gd name="T6" fmla="*/ 685800 w 1632"/>
              <a:gd name="T7" fmla="*/ 457200 h 488"/>
              <a:gd name="T8" fmla="*/ 838200 w 1632"/>
              <a:gd name="T9" fmla="*/ 533400 h 488"/>
              <a:gd name="T10" fmla="*/ 990600 w 1632"/>
              <a:gd name="T11" fmla="*/ 685800 h 488"/>
              <a:gd name="T12" fmla="*/ 1295400 w 1632"/>
              <a:gd name="T13" fmla="*/ 762000 h 488"/>
              <a:gd name="T14" fmla="*/ 1600200 w 1632"/>
              <a:gd name="T15" fmla="*/ 762000 h 488"/>
              <a:gd name="T16" fmla="*/ 1905000 w 1632"/>
              <a:gd name="T17" fmla="*/ 685800 h 488"/>
              <a:gd name="T18" fmla="*/ 2133600 w 1632"/>
              <a:gd name="T19" fmla="*/ 533400 h 488"/>
              <a:gd name="T20" fmla="*/ 2362200 w 1632"/>
              <a:gd name="T21" fmla="*/ 381000 h 488"/>
              <a:gd name="T22" fmla="*/ 2514600 w 1632"/>
              <a:gd name="T23" fmla="*/ 152400 h 488"/>
              <a:gd name="T24" fmla="*/ 2590800 w 1632"/>
              <a:gd name="T25" fmla="*/ 0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2" h="488">
                <a:moveTo>
                  <a:pt x="0" y="96"/>
                </a:moveTo>
                <a:cubicBezTo>
                  <a:pt x="4" y="172"/>
                  <a:pt x="8" y="248"/>
                  <a:pt x="48" y="288"/>
                </a:cubicBezTo>
                <a:cubicBezTo>
                  <a:pt x="88" y="328"/>
                  <a:pt x="176" y="336"/>
                  <a:pt x="240" y="336"/>
                </a:cubicBezTo>
                <a:cubicBezTo>
                  <a:pt x="304" y="336"/>
                  <a:pt x="384" y="288"/>
                  <a:pt x="432" y="288"/>
                </a:cubicBezTo>
                <a:cubicBezTo>
                  <a:pt x="480" y="288"/>
                  <a:pt x="496" y="312"/>
                  <a:pt x="528" y="336"/>
                </a:cubicBezTo>
                <a:cubicBezTo>
                  <a:pt x="560" y="360"/>
                  <a:pt x="576" y="408"/>
                  <a:pt x="624" y="432"/>
                </a:cubicBezTo>
                <a:cubicBezTo>
                  <a:pt x="672" y="456"/>
                  <a:pt x="752" y="472"/>
                  <a:pt x="816" y="480"/>
                </a:cubicBezTo>
                <a:cubicBezTo>
                  <a:pt x="880" y="488"/>
                  <a:pt x="944" y="488"/>
                  <a:pt x="1008" y="480"/>
                </a:cubicBezTo>
                <a:cubicBezTo>
                  <a:pt x="1072" y="472"/>
                  <a:pt x="1144" y="456"/>
                  <a:pt x="1200" y="432"/>
                </a:cubicBezTo>
                <a:cubicBezTo>
                  <a:pt x="1256" y="408"/>
                  <a:pt x="1296" y="368"/>
                  <a:pt x="1344" y="336"/>
                </a:cubicBezTo>
                <a:cubicBezTo>
                  <a:pt x="1392" y="304"/>
                  <a:pt x="1448" y="280"/>
                  <a:pt x="1488" y="240"/>
                </a:cubicBezTo>
                <a:cubicBezTo>
                  <a:pt x="1528" y="200"/>
                  <a:pt x="1560" y="136"/>
                  <a:pt x="1584" y="96"/>
                </a:cubicBezTo>
                <a:cubicBezTo>
                  <a:pt x="1608" y="56"/>
                  <a:pt x="1624" y="24"/>
                  <a:pt x="1632" y="0"/>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Freeform 10">
            <a:extLst>
              <a:ext uri="{FF2B5EF4-FFF2-40B4-BE49-F238E27FC236}">
                <a16:creationId xmlns:a16="http://schemas.microsoft.com/office/drawing/2014/main" id="{DE1ECD37-C9E3-4BC4-BE08-79B7901EE8CD}"/>
              </a:ext>
            </a:extLst>
          </p:cNvPr>
          <p:cNvSpPr>
            <a:spLocks/>
          </p:cNvSpPr>
          <p:nvPr/>
        </p:nvSpPr>
        <p:spPr bwMode="auto">
          <a:xfrm>
            <a:off x="5486400" y="4800600"/>
            <a:ext cx="2286000" cy="622300"/>
          </a:xfrm>
          <a:custGeom>
            <a:avLst/>
            <a:gdLst>
              <a:gd name="T0" fmla="*/ 0 w 1440"/>
              <a:gd name="T1" fmla="*/ 152400 h 392"/>
              <a:gd name="T2" fmla="*/ 152400 w 1440"/>
              <a:gd name="T3" fmla="*/ 228600 h 392"/>
              <a:gd name="T4" fmla="*/ 228600 w 1440"/>
              <a:gd name="T5" fmla="*/ 381000 h 392"/>
              <a:gd name="T6" fmla="*/ 457200 w 1440"/>
              <a:gd name="T7" fmla="*/ 381000 h 392"/>
              <a:gd name="T8" fmla="*/ 609600 w 1440"/>
              <a:gd name="T9" fmla="*/ 381000 h 392"/>
              <a:gd name="T10" fmla="*/ 762000 w 1440"/>
              <a:gd name="T11" fmla="*/ 304800 h 392"/>
              <a:gd name="T12" fmla="*/ 990600 w 1440"/>
              <a:gd name="T13" fmla="*/ 533400 h 392"/>
              <a:gd name="T14" fmla="*/ 1219200 w 1440"/>
              <a:gd name="T15" fmla="*/ 609600 h 392"/>
              <a:gd name="T16" fmla="*/ 1371600 w 1440"/>
              <a:gd name="T17" fmla="*/ 609600 h 392"/>
              <a:gd name="T18" fmla="*/ 1524000 w 1440"/>
              <a:gd name="T19" fmla="*/ 609600 h 392"/>
              <a:gd name="T20" fmla="*/ 1828800 w 1440"/>
              <a:gd name="T21" fmla="*/ 533400 h 392"/>
              <a:gd name="T22" fmla="*/ 1981200 w 1440"/>
              <a:gd name="T23" fmla="*/ 457200 h 392"/>
              <a:gd name="T24" fmla="*/ 2133600 w 1440"/>
              <a:gd name="T25" fmla="*/ 304800 h 392"/>
              <a:gd name="T26" fmla="*/ 2209800 w 1440"/>
              <a:gd name="T27" fmla="*/ 152400 h 392"/>
              <a:gd name="T28" fmla="*/ 2286000 w 1440"/>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40" h="392">
                <a:moveTo>
                  <a:pt x="0" y="96"/>
                </a:moveTo>
                <a:cubicBezTo>
                  <a:pt x="36" y="108"/>
                  <a:pt x="72" y="120"/>
                  <a:pt x="96" y="144"/>
                </a:cubicBezTo>
                <a:cubicBezTo>
                  <a:pt x="120" y="168"/>
                  <a:pt x="112" y="224"/>
                  <a:pt x="144" y="240"/>
                </a:cubicBezTo>
                <a:cubicBezTo>
                  <a:pt x="176" y="256"/>
                  <a:pt x="248" y="240"/>
                  <a:pt x="288" y="240"/>
                </a:cubicBezTo>
                <a:cubicBezTo>
                  <a:pt x="328" y="240"/>
                  <a:pt x="352" y="248"/>
                  <a:pt x="384" y="240"/>
                </a:cubicBezTo>
                <a:cubicBezTo>
                  <a:pt x="416" y="232"/>
                  <a:pt x="440" y="176"/>
                  <a:pt x="480" y="192"/>
                </a:cubicBezTo>
                <a:cubicBezTo>
                  <a:pt x="520" y="208"/>
                  <a:pt x="576" y="304"/>
                  <a:pt x="624" y="336"/>
                </a:cubicBezTo>
                <a:cubicBezTo>
                  <a:pt x="672" y="368"/>
                  <a:pt x="728" y="376"/>
                  <a:pt x="768" y="384"/>
                </a:cubicBezTo>
                <a:cubicBezTo>
                  <a:pt x="808" y="392"/>
                  <a:pt x="832" y="384"/>
                  <a:pt x="864" y="384"/>
                </a:cubicBezTo>
                <a:cubicBezTo>
                  <a:pt x="896" y="384"/>
                  <a:pt x="912" y="392"/>
                  <a:pt x="960" y="384"/>
                </a:cubicBezTo>
                <a:cubicBezTo>
                  <a:pt x="1008" y="376"/>
                  <a:pt x="1104" y="352"/>
                  <a:pt x="1152" y="336"/>
                </a:cubicBezTo>
                <a:cubicBezTo>
                  <a:pt x="1200" y="320"/>
                  <a:pt x="1216" y="312"/>
                  <a:pt x="1248" y="288"/>
                </a:cubicBezTo>
                <a:cubicBezTo>
                  <a:pt x="1280" y="264"/>
                  <a:pt x="1320" y="224"/>
                  <a:pt x="1344" y="192"/>
                </a:cubicBezTo>
                <a:cubicBezTo>
                  <a:pt x="1368" y="160"/>
                  <a:pt x="1376" y="128"/>
                  <a:pt x="1392" y="96"/>
                </a:cubicBezTo>
                <a:cubicBezTo>
                  <a:pt x="1408" y="64"/>
                  <a:pt x="1432" y="16"/>
                  <a:pt x="1440" y="0"/>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Freeform 11">
            <a:extLst>
              <a:ext uri="{FF2B5EF4-FFF2-40B4-BE49-F238E27FC236}">
                <a16:creationId xmlns:a16="http://schemas.microsoft.com/office/drawing/2014/main" id="{660ED540-CD25-4518-8182-9801B5A7CEDC}"/>
              </a:ext>
            </a:extLst>
          </p:cNvPr>
          <p:cNvSpPr>
            <a:spLocks/>
          </p:cNvSpPr>
          <p:nvPr/>
        </p:nvSpPr>
        <p:spPr bwMode="auto">
          <a:xfrm>
            <a:off x="5105400" y="4940300"/>
            <a:ext cx="381000" cy="88900"/>
          </a:xfrm>
          <a:custGeom>
            <a:avLst/>
            <a:gdLst>
              <a:gd name="T0" fmla="*/ 381000 w 240"/>
              <a:gd name="T1" fmla="*/ 12700 h 56"/>
              <a:gd name="T2" fmla="*/ 152400 w 240"/>
              <a:gd name="T3" fmla="*/ 12700 h 56"/>
              <a:gd name="T4" fmla="*/ 0 w 240"/>
              <a:gd name="T5" fmla="*/ 88900 h 56"/>
              <a:gd name="T6" fmla="*/ 0 60000 65536"/>
              <a:gd name="T7" fmla="*/ 0 60000 65536"/>
              <a:gd name="T8" fmla="*/ 0 60000 65536"/>
            </a:gdLst>
            <a:ahLst/>
            <a:cxnLst>
              <a:cxn ang="T6">
                <a:pos x="T0" y="T1"/>
              </a:cxn>
              <a:cxn ang="T7">
                <a:pos x="T2" y="T3"/>
              </a:cxn>
              <a:cxn ang="T8">
                <a:pos x="T4" y="T5"/>
              </a:cxn>
            </a:cxnLst>
            <a:rect l="0" t="0" r="r" b="b"/>
            <a:pathLst>
              <a:path w="240" h="56">
                <a:moveTo>
                  <a:pt x="240" y="8"/>
                </a:moveTo>
                <a:cubicBezTo>
                  <a:pt x="188" y="4"/>
                  <a:pt x="136" y="0"/>
                  <a:pt x="96" y="8"/>
                </a:cubicBezTo>
                <a:cubicBezTo>
                  <a:pt x="56" y="16"/>
                  <a:pt x="16" y="48"/>
                  <a:pt x="0" y="56"/>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Freeform 12">
            <a:extLst>
              <a:ext uri="{FF2B5EF4-FFF2-40B4-BE49-F238E27FC236}">
                <a16:creationId xmlns:a16="http://schemas.microsoft.com/office/drawing/2014/main" id="{79996651-5E84-4F3A-BB6C-B166C6A4AEBD}"/>
              </a:ext>
            </a:extLst>
          </p:cNvPr>
          <p:cNvSpPr>
            <a:spLocks/>
          </p:cNvSpPr>
          <p:nvPr/>
        </p:nvSpPr>
        <p:spPr bwMode="auto">
          <a:xfrm>
            <a:off x="5029200" y="4787900"/>
            <a:ext cx="457200" cy="88900"/>
          </a:xfrm>
          <a:custGeom>
            <a:avLst/>
            <a:gdLst>
              <a:gd name="T0" fmla="*/ 0 w 288"/>
              <a:gd name="T1" fmla="*/ 88900 h 56"/>
              <a:gd name="T2" fmla="*/ 152400 w 288"/>
              <a:gd name="T3" fmla="*/ 12700 h 56"/>
              <a:gd name="T4" fmla="*/ 304800 w 288"/>
              <a:gd name="T5" fmla="*/ 12700 h 56"/>
              <a:gd name="T6" fmla="*/ 457200 w 288"/>
              <a:gd name="T7" fmla="*/ 1270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56">
                <a:moveTo>
                  <a:pt x="0" y="56"/>
                </a:moveTo>
                <a:cubicBezTo>
                  <a:pt x="32" y="36"/>
                  <a:pt x="64" y="16"/>
                  <a:pt x="96" y="8"/>
                </a:cubicBezTo>
                <a:cubicBezTo>
                  <a:pt x="128" y="0"/>
                  <a:pt x="160" y="8"/>
                  <a:pt x="192" y="8"/>
                </a:cubicBezTo>
                <a:cubicBezTo>
                  <a:pt x="224" y="8"/>
                  <a:pt x="256" y="8"/>
                  <a:pt x="288" y="8"/>
                </a:cubicBezTo>
              </a:path>
            </a:pathLst>
          </a:custGeom>
          <a:noFill/>
          <a:ln w="9525">
            <a:solidFill>
              <a:srgbClr val="19191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06DFF67-A992-46D3-B8FC-9D950FD27687}"/>
              </a:ext>
            </a:extLst>
          </p:cNvPr>
          <p:cNvSpPr>
            <a:spLocks noGrp="1" noChangeArrowheads="1"/>
          </p:cNvSpPr>
          <p:nvPr>
            <p:ph type="title"/>
          </p:nvPr>
        </p:nvSpPr>
        <p:spPr/>
        <p:txBody>
          <a:bodyPr/>
          <a:lstStyle/>
          <a:p>
            <a:pPr fontAlgn="auto">
              <a:spcAft>
                <a:spcPts val="0"/>
              </a:spcAft>
              <a:defRPr/>
            </a:pPr>
            <a:r>
              <a:rPr lang="en-US" altLang="en-US" dirty="0"/>
              <a:t>Step 1:  Draw Outline of Heart</a:t>
            </a:r>
          </a:p>
        </p:txBody>
      </p:sp>
      <p:pic>
        <p:nvPicPr>
          <p:cNvPr id="23555" name="Picture 3" descr="Rt Heart-1.TIF                                                 0003B760Henrietta HD                   B7C76B29:">
            <a:extLst>
              <a:ext uri="{FF2B5EF4-FFF2-40B4-BE49-F238E27FC236}">
                <a16:creationId xmlns:a16="http://schemas.microsoft.com/office/drawing/2014/main" id="{0B567343-ABE4-4FC1-A52D-C8DD547A7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 t="24228" r="7022" b="11937"/>
          <a:stretch>
            <a:fillRect/>
          </a:stretch>
        </p:blipFill>
        <p:spPr bwMode="auto">
          <a:xfrm>
            <a:off x="2664623" y="1630907"/>
            <a:ext cx="6463454" cy="4636826"/>
          </a:xfrm>
          <a:prstGeom prst="rect">
            <a:avLst/>
          </a:prstGeom>
          <a:noFill/>
          <a:ln w="38100">
            <a:solidFill>
              <a:srgbClr val="424242"/>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5">
            <a:extLst>
              <a:ext uri="{FF2B5EF4-FFF2-40B4-BE49-F238E27FC236}">
                <a16:creationId xmlns:a16="http://schemas.microsoft.com/office/drawing/2014/main" id="{9D10092C-6CBC-461F-9FB4-705732EF6594}"/>
              </a:ext>
            </a:extLst>
          </p:cNvPr>
          <p:cNvSpPr txBox="1">
            <a:spLocks noChangeArrowheads="1"/>
          </p:cNvSpPr>
          <p:nvPr/>
        </p:nvSpPr>
        <p:spPr bwMode="auto">
          <a:xfrm>
            <a:off x="2848350" y="175764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2A55AB"/>
                </a:solidFill>
                <a:latin typeface="Open Sans" panose="020B0606030504020204"/>
              </a:rPr>
              <a:t>Rt. side</a:t>
            </a:r>
            <a:endParaRPr lang="en-US" altLang="en-US" sz="2800" b="1" dirty="0">
              <a:latin typeface="Open Sans" panose="020B0606030504020204"/>
            </a:endParaRPr>
          </a:p>
        </p:txBody>
      </p:sp>
      <p:sp>
        <p:nvSpPr>
          <p:cNvPr id="23557" name="Text Box 6">
            <a:extLst>
              <a:ext uri="{FF2B5EF4-FFF2-40B4-BE49-F238E27FC236}">
                <a16:creationId xmlns:a16="http://schemas.microsoft.com/office/drawing/2014/main" id="{6ABB039A-EFCC-4E93-B13D-2BC5DFC61FB5}"/>
              </a:ext>
            </a:extLst>
          </p:cNvPr>
          <p:cNvSpPr txBox="1">
            <a:spLocks noChangeArrowheads="1"/>
          </p:cNvSpPr>
          <p:nvPr/>
        </p:nvSpPr>
        <p:spPr bwMode="auto">
          <a:xfrm>
            <a:off x="7535838" y="1757647"/>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err="1">
                <a:solidFill>
                  <a:srgbClr val="B80B2D"/>
                </a:solidFill>
                <a:latin typeface="Open Sans" panose="020B0606030504020204"/>
              </a:rPr>
              <a:t>Lf</a:t>
            </a:r>
            <a:r>
              <a:rPr lang="en-US" altLang="en-US" sz="2800" b="1" dirty="0">
                <a:solidFill>
                  <a:srgbClr val="B80B2D"/>
                </a:solidFill>
                <a:latin typeface="Open Sans" panose="020B0606030504020204"/>
              </a:rPr>
              <a:t>. side</a:t>
            </a:r>
          </a:p>
        </p:txBody>
      </p:sp>
      <p:sp>
        <p:nvSpPr>
          <p:cNvPr id="23558" name="Text Box 7">
            <a:extLst>
              <a:ext uri="{FF2B5EF4-FFF2-40B4-BE49-F238E27FC236}">
                <a16:creationId xmlns:a16="http://schemas.microsoft.com/office/drawing/2014/main" id="{D522E5BB-0EC5-41FB-BEEC-7CF587476A6A}"/>
              </a:ext>
            </a:extLst>
          </p:cNvPr>
          <p:cNvSpPr txBox="1">
            <a:spLocks noChangeArrowheads="1"/>
          </p:cNvSpPr>
          <p:nvPr/>
        </p:nvSpPr>
        <p:spPr bwMode="auto">
          <a:xfrm>
            <a:off x="7459638" y="5658134"/>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solidFill>
                  <a:srgbClr val="191919"/>
                </a:solidFill>
                <a:latin typeface="Open Sans" panose="020B0606030504020204"/>
              </a:rPr>
              <a:t>Apex</a:t>
            </a:r>
            <a:endParaRPr lang="en-US" altLang="en-US" dirty="0">
              <a:solidFill>
                <a:srgbClr val="191919"/>
              </a:solidFill>
              <a:latin typeface="Open Sans" panose="020B0606030504020204"/>
            </a:endParaRPr>
          </a:p>
        </p:txBody>
      </p:sp>
      <p:sp>
        <p:nvSpPr>
          <p:cNvPr id="23559" name="Line 8">
            <a:extLst>
              <a:ext uri="{FF2B5EF4-FFF2-40B4-BE49-F238E27FC236}">
                <a16:creationId xmlns:a16="http://schemas.microsoft.com/office/drawing/2014/main" id="{0EF70165-3C8A-4137-BDD2-8782FA779AA3}"/>
              </a:ext>
            </a:extLst>
          </p:cNvPr>
          <p:cNvSpPr>
            <a:spLocks noChangeShapeType="1"/>
          </p:cNvSpPr>
          <p:nvPr/>
        </p:nvSpPr>
        <p:spPr bwMode="auto">
          <a:xfrm flipH="1" flipV="1">
            <a:off x="7535838" y="5505734"/>
            <a:ext cx="304800" cy="304800"/>
          </a:xfrm>
          <a:prstGeom prst="line">
            <a:avLst/>
          </a:prstGeom>
          <a:noFill/>
          <a:ln w="28575">
            <a:solidFill>
              <a:srgbClr val="1919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05d88611-e516-4d1a-b12e-39107e78b3d0"/>
    <ds:schemaRef ds:uri="56ea17bb-c96d-4826-b465-01eec0dd23dd"/>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140</TotalTime>
  <Words>1030</Words>
  <Application>Microsoft Office PowerPoint</Application>
  <PresentationFormat>Widescreen</PresentationFormat>
  <Paragraphs>258</Paragraphs>
  <Slides>29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.AppleSystemUIFont</vt:lpstr>
      <vt:lpstr>Arial</vt:lpstr>
      <vt:lpstr>Calibri</vt:lpstr>
      <vt:lpstr>Lucida Grande</vt:lpstr>
      <vt:lpstr>Open Sans</vt:lpstr>
      <vt:lpstr>Open Sans SemiBold</vt:lpstr>
      <vt:lpstr>2_Office Theme</vt:lpstr>
      <vt:lpstr>3_Office Theme</vt:lpstr>
      <vt:lpstr>4_Office Theme</vt:lpstr>
      <vt:lpstr>PowerPoint Presentation</vt:lpstr>
      <vt:lpstr>PowerPoint Presentation</vt:lpstr>
      <vt:lpstr>Supplies</vt:lpstr>
      <vt:lpstr>Heart is a Double Pump</vt:lpstr>
      <vt:lpstr>Heart is a Double Pump</vt:lpstr>
      <vt:lpstr>Right Heart Pumps Venous (Deoxygenated) Blood</vt:lpstr>
      <vt:lpstr>Left Heart Pumps Arterial (Oxygenated) Blood</vt:lpstr>
      <vt:lpstr>Drawing the Right Heart</vt:lpstr>
      <vt:lpstr>Step 1:  Draw Outline of Heart</vt:lpstr>
      <vt:lpstr>Step 2:  Draw Myocardium &amp; Septum.  </vt:lpstr>
      <vt:lpstr>Step 3:  Draw Both Superior &amp; Inferior Vena Cavae</vt:lpstr>
      <vt:lpstr>Step 4:  Draw Tricuspid Valve</vt:lpstr>
      <vt:lpstr>Step 5:  Draw Pulmonary Artery</vt:lpstr>
      <vt:lpstr>Step 6:  Draw Pulmonary Valve</vt:lpstr>
      <vt:lpstr>Step 7: Outline Great Vessels &amp; Chambers in Blue </vt:lpstr>
      <vt:lpstr>Step 8: Outline Valves In Green, Color Septum &amp; Myocardium in Pink</vt:lpstr>
      <vt:lpstr>Step 9: Indicate Pathway of Blood Through Right Heart with Arrows</vt:lpstr>
      <vt:lpstr>Drawing the Left Heart</vt:lpstr>
      <vt:lpstr>Step 1:  Draw Outline of Heart</vt:lpstr>
      <vt:lpstr>Step 2:  Draw the myocardium and septum</vt:lpstr>
      <vt:lpstr>Step 3: Draw Mitral Valve</vt:lpstr>
      <vt:lpstr>Step 4: Draw Aorta</vt:lpstr>
      <vt:lpstr>Step 5: Draw Aortic Valve</vt:lpstr>
      <vt:lpstr>Step 6: Draw Pulmonary Veins</vt:lpstr>
      <vt:lpstr>Step 7: Outline Great Vessels &amp; Chambers in Red</vt:lpstr>
      <vt:lpstr>Step 7: Outline valves in green.   Color septum &amp; myocardium in pink.</vt:lpstr>
      <vt:lpstr>Step 7: Indicate pathway of blood through left heart with arrows.</vt:lpstr>
      <vt:lpstr>Final Step:  Draw entire heart</vt:lpstr>
      <vt:lpstr>Cool “Heart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34</cp:revision>
  <cp:lastPrinted>2017-07-07T16:17:37Z</cp:lastPrinted>
  <dcterms:created xsi:type="dcterms:W3CDTF">2017-07-11T23:58:30Z</dcterms:created>
  <dcterms:modified xsi:type="dcterms:W3CDTF">2017-07-24T20:37:18Z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