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6"/>
  </p:notesMasterIdLst>
  <p:sldIdLst>
    <p:sldId id="321" r:id="rId6"/>
    <p:sldId id="319" r:id="rId7"/>
    <p:sldId id="323" r:id="rId8"/>
    <p:sldId id="324" r:id="rId9"/>
    <p:sldId id="325" r:id="rId10"/>
    <p:sldId id="326" r:id="rId11"/>
    <p:sldId id="327" r:id="rId12"/>
    <p:sldId id="328" r:id="rId13"/>
    <p:sldId id="329" r:id="rId14"/>
    <p:sldId id="330" r:id="rId1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5190" autoAdjust="0"/>
  </p:normalViewPr>
  <p:slideViewPr>
    <p:cSldViewPr snapToGrid="0">
      <p:cViewPr varScale="1">
        <p:scale>
          <a:sx n="86" d="100"/>
          <a:sy n="86" d="100"/>
        </p:scale>
        <p:origin x="562"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7/25/2017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Skeletal Muscles</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D:\LIBRARY\CA203016.TIF">
            <a:extLst>
              <a:ext uri="{FF2B5EF4-FFF2-40B4-BE49-F238E27FC236}">
                <a16:creationId xmlns:a16="http://schemas.microsoft.com/office/drawing/2014/main" id="{9486608A-63A7-4EC9-B772-920632923B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2263" y="221202"/>
            <a:ext cx="241935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LIBRARY\CA203017.TIF">
            <a:extLst>
              <a:ext uri="{FF2B5EF4-FFF2-40B4-BE49-F238E27FC236}">
                <a16:creationId xmlns:a16="http://schemas.microsoft.com/office/drawing/2014/main" id="{2C226AE1-A96D-4574-9252-BD8094183B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1203" y="145002"/>
            <a:ext cx="2474913"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325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Muscles of the Anterior &amp; Posterior Thorax</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External intercostals</a:t>
            </a:r>
          </a:p>
          <a:p>
            <a:pPr lvl="1"/>
            <a:r>
              <a:rPr lang="en-US" dirty="0"/>
              <a:t>Internal intercostals</a:t>
            </a:r>
          </a:p>
          <a:p>
            <a:pPr lvl="1"/>
            <a:r>
              <a:rPr lang="en-US" dirty="0"/>
              <a:t>Diaphragm</a:t>
            </a:r>
          </a:p>
          <a:p>
            <a:pPr lvl="1"/>
            <a:r>
              <a:rPr lang="en-US" dirty="0"/>
              <a:t>Pectoralis minor</a:t>
            </a:r>
          </a:p>
          <a:p>
            <a:pPr lvl="1"/>
            <a:r>
              <a:rPr lang="en-US" dirty="0"/>
              <a:t>Pectoralis major</a:t>
            </a:r>
          </a:p>
          <a:p>
            <a:pPr lvl="1"/>
            <a:r>
              <a:rPr lang="en-US" dirty="0"/>
              <a:t>Trapezius</a:t>
            </a:r>
          </a:p>
          <a:p>
            <a:pPr lvl="1"/>
            <a:r>
              <a:rPr lang="en-US" dirty="0"/>
              <a:t>Rhomboids</a:t>
            </a:r>
          </a:p>
          <a:p>
            <a:pPr lvl="1"/>
            <a:r>
              <a:rPr lang="en-US" dirty="0"/>
              <a:t>Latissimus </a:t>
            </a:r>
            <a:r>
              <a:rPr lang="en-US" dirty="0" err="1"/>
              <a:t>dorsi</a:t>
            </a:r>
            <a:endParaRPr lang="en-US" dirty="0"/>
          </a:p>
          <a:p>
            <a:pPr lvl="1"/>
            <a:r>
              <a:rPr lang="en-US" dirty="0" err="1"/>
              <a:t>Scalenes</a:t>
            </a:r>
            <a:endParaRPr lang="en-US" dirty="0"/>
          </a:p>
          <a:p>
            <a:pPr lvl="1"/>
            <a:endParaRPr lang="en-US" dirty="0"/>
          </a:p>
          <a:p>
            <a:pPr lvl="1"/>
            <a:endParaRPr lang="en-US" dirty="0"/>
          </a:p>
        </p:txBody>
      </p:sp>
      <p:pic>
        <p:nvPicPr>
          <p:cNvPr id="4" name="Picture 6" descr="D:\LIBRARY\CA203020.TIF">
            <a:extLst>
              <a:ext uri="{FF2B5EF4-FFF2-40B4-BE49-F238E27FC236}">
                <a16:creationId xmlns:a16="http://schemas.microsoft.com/office/drawing/2014/main" id="{D59D7D21-9CD8-453D-BC34-8A1AD0A38D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655076" y="2011455"/>
            <a:ext cx="3924300" cy="3386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Muscles of the Abdominal Wall</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fr-FR" dirty="0" err="1"/>
              <a:t>Rectus</a:t>
            </a:r>
            <a:r>
              <a:rPr lang="fr-FR" dirty="0"/>
              <a:t> </a:t>
            </a:r>
            <a:r>
              <a:rPr lang="fr-FR" dirty="0" err="1"/>
              <a:t>abdominus</a:t>
            </a:r>
            <a:endParaRPr lang="fr-FR" dirty="0"/>
          </a:p>
          <a:p>
            <a:pPr lvl="1"/>
            <a:r>
              <a:rPr lang="fr-FR" dirty="0" err="1"/>
              <a:t>External</a:t>
            </a:r>
            <a:r>
              <a:rPr lang="fr-FR" dirty="0"/>
              <a:t> oblique</a:t>
            </a:r>
          </a:p>
          <a:p>
            <a:pPr lvl="1"/>
            <a:r>
              <a:rPr lang="fr-FR" dirty="0" err="1"/>
              <a:t>Internal</a:t>
            </a:r>
            <a:r>
              <a:rPr lang="fr-FR" dirty="0"/>
              <a:t> oblique</a:t>
            </a:r>
          </a:p>
          <a:p>
            <a:pPr lvl="1"/>
            <a:r>
              <a:rPr lang="fr-FR" dirty="0" err="1"/>
              <a:t>Transversus</a:t>
            </a:r>
            <a:r>
              <a:rPr lang="fr-FR" dirty="0"/>
              <a:t> </a:t>
            </a:r>
            <a:r>
              <a:rPr lang="fr-FR" dirty="0" err="1"/>
              <a:t>abdominus</a:t>
            </a:r>
            <a:r>
              <a:rPr lang="fr-FR" dirty="0"/>
              <a:t> </a:t>
            </a:r>
          </a:p>
          <a:p>
            <a:pPr lvl="1"/>
            <a:endParaRPr lang="en-US" dirty="0"/>
          </a:p>
        </p:txBody>
      </p:sp>
      <p:pic>
        <p:nvPicPr>
          <p:cNvPr id="4" name="Picture 6" descr="D:\LIBRARY\CA203016.TIF">
            <a:extLst>
              <a:ext uri="{FF2B5EF4-FFF2-40B4-BE49-F238E27FC236}">
                <a16:creationId xmlns:a16="http://schemas.microsoft.com/office/drawing/2014/main" id="{6217B87C-0F57-44AD-98E0-F615F0D90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462" y="1634232"/>
            <a:ext cx="1428750" cy="3733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Muscles of the Shoulder Joint &amp; Arm Movement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7275872" cy="4734318"/>
          </a:xfrm>
        </p:spPr>
        <p:txBody>
          <a:bodyPr/>
          <a:lstStyle/>
          <a:p>
            <a:pPr lvl="1"/>
            <a:r>
              <a:rPr lang="en-US" dirty="0"/>
              <a:t>Pectoralis major</a:t>
            </a:r>
          </a:p>
          <a:p>
            <a:pPr lvl="1"/>
            <a:r>
              <a:rPr lang="en-US" dirty="0"/>
              <a:t>Latissimus </a:t>
            </a:r>
            <a:r>
              <a:rPr lang="en-US" dirty="0" err="1"/>
              <a:t>dorsi</a:t>
            </a:r>
            <a:endParaRPr lang="en-US" dirty="0"/>
          </a:p>
          <a:p>
            <a:pPr lvl="1"/>
            <a:r>
              <a:rPr lang="en-US" dirty="0"/>
              <a:t>Deltoid</a:t>
            </a:r>
          </a:p>
          <a:p>
            <a:pPr lvl="1"/>
            <a:r>
              <a:rPr lang="en-US" dirty="0"/>
              <a:t>Rotator cuff: subscapularis, supraspinatus, infraspinatus, </a:t>
            </a:r>
            <a:r>
              <a:rPr lang="en-US" dirty="0" err="1"/>
              <a:t>teres</a:t>
            </a:r>
            <a:r>
              <a:rPr lang="en-US" dirty="0"/>
              <a:t> minor</a:t>
            </a:r>
          </a:p>
          <a:p>
            <a:pPr lvl="1"/>
            <a:endParaRPr lang="en-US" dirty="0"/>
          </a:p>
        </p:txBody>
      </p:sp>
      <p:pic>
        <p:nvPicPr>
          <p:cNvPr id="4" name="Picture 6" descr="D:\LIBRARY\CA203002.TIF">
            <a:extLst>
              <a:ext uri="{FF2B5EF4-FFF2-40B4-BE49-F238E27FC236}">
                <a16:creationId xmlns:a16="http://schemas.microsoft.com/office/drawing/2014/main" id="{623DC8CF-F890-4D93-89EA-63E19B8BC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102215" y="2042604"/>
            <a:ext cx="2371725" cy="3733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Muscles of the Elbow Joint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Triceps </a:t>
            </a:r>
            <a:r>
              <a:rPr lang="en-US" dirty="0" err="1"/>
              <a:t>brachii</a:t>
            </a:r>
            <a:endParaRPr lang="en-US" dirty="0"/>
          </a:p>
          <a:p>
            <a:pPr lvl="1"/>
            <a:r>
              <a:rPr lang="en-US" dirty="0"/>
              <a:t>Biceps </a:t>
            </a:r>
            <a:r>
              <a:rPr lang="en-US" dirty="0" err="1"/>
              <a:t>brachii</a:t>
            </a:r>
            <a:endParaRPr lang="en-US" dirty="0"/>
          </a:p>
          <a:p>
            <a:pPr lvl="1"/>
            <a:r>
              <a:rPr lang="en-US" dirty="0"/>
              <a:t>Brachialis</a:t>
            </a:r>
          </a:p>
          <a:p>
            <a:pPr lvl="1"/>
            <a:r>
              <a:rPr lang="en-US" dirty="0" err="1"/>
              <a:t>Brachioradialis</a:t>
            </a:r>
            <a:endParaRPr lang="en-US" dirty="0"/>
          </a:p>
          <a:p>
            <a:pPr lvl="1"/>
            <a:endParaRPr lang="en-US" dirty="0"/>
          </a:p>
        </p:txBody>
      </p:sp>
      <p:pic>
        <p:nvPicPr>
          <p:cNvPr id="4" name="Picture 6" descr="D:\LIBRARY\CA203022.TIF">
            <a:extLst>
              <a:ext uri="{FF2B5EF4-FFF2-40B4-BE49-F238E27FC236}">
                <a16:creationId xmlns:a16="http://schemas.microsoft.com/office/drawing/2014/main" id="{1366747A-C982-4A78-A619-5710F81C4D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38682" y="1714129"/>
            <a:ext cx="3444875" cy="3733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Muscles of the Wrist &amp; Hand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pt-BR" dirty="0"/>
              <a:t>Flexor carpi radialis</a:t>
            </a:r>
          </a:p>
          <a:p>
            <a:pPr lvl="1"/>
            <a:r>
              <a:rPr lang="pt-BR" dirty="0"/>
              <a:t>Flexor digitorum superficialis</a:t>
            </a:r>
          </a:p>
          <a:p>
            <a:pPr lvl="1"/>
            <a:r>
              <a:rPr lang="pt-BR" dirty="0"/>
              <a:t>Extensor carpi radialis longus</a:t>
            </a:r>
          </a:p>
          <a:p>
            <a:pPr lvl="1"/>
            <a:r>
              <a:rPr lang="pt-BR" dirty="0"/>
              <a:t>Extensor digitorum</a:t>
            </a:r>
          </a:p>
          <a:p>
            <a:pPr lvl="1"/>
            <a:r>
              <a:rPr lang="pt-BR" dirty="0"/>
              <a:t>Supinator</a:t>
            </a:r>
          </a:p>
          <a:p>
            <a:pPr lvl="1"/>
            <a:endParaRPr lang="en-US" dirty="0"/>
          </a:p>
        </p:txBody>
      </p:sp>
      <p:pic>
        <p:nvPicPr>
          <p:cNvPr id="4" name="Picture 6" descr="D:\LIBRARY\CA203009.TIF">
            <a:extLst>
              <a:ext uri="{FF2B5EF4-FFF2-40B4-BE49-F238E27FC236}">
                <a16:creationId xmlns:a16="http://schemas.microsoft.com/office/drawing/2014/main" id="{D3FB5D41-472F-4413-9A28-CB9A245CE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03554" y="1643109"/>
            <a:ext cx="2716213" cy="3733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Muscles of the Hip and Knee Joint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5" y="1420420"/>
            <a:ext cx="6743212" cy="4734318"/>
          </a:xfrm>
        </p:spPr>
        <p:txBody>
          <a:bodyPr/>
          <a:lstStyle/>
          <a:p>
            <a:pPr lvl="1"/>
            <a:r>
              <a:rPr lang="en-US" dirty="0"/>
              <a:t>Sartorius</a:t>
            </a:r>
          </a:p>
          <a:p>
            <a:pPr lvl="1"/>
            <a:r>
              <a:rPr lang="en-US" dirty="0"/>
              <a:t>Quadriceps </a:t>
            </a:r>
            <a:r>
              <a:rPr lang="en-US" dirty="0" err="1"/>
              <a:t>femoris</a:t>
            </a:r>
            <a:r>
              <a:rPr lang="en-US" dirty="0"/>
              <a:t>: rectus </a:t>
            </a:r>
            <a:r>
              <a:rPr lang="en-US" dirty="0" err="1"/>
              <a:t>femoris</a:t>
            </a:r>
            <a:r>
              <a:rPr lang="en-US" dirty="0"/>
              <a:t>, vastus lateralis, vastus </a:t>
            </a:r>
            <a:r>
              <a:rPr lang="en-US" dirty="0" err="1"/>
              <a:t>medialis</a:t>
            </a:r>
            <a:endParaRPr lang="en-US" dirty="0"/>
          </a:p>
          <a:p>
            <a:pPr lvl="1"/>
            <a:r>
              <a:rPr lang="en-US" dirty="0" err="1"/>
              <a:t>Gracilis</a:t>
            </a:r>
            <a:endParaRPr lang="en-US" dirty="0"/>
          </a:p>
          <a:p>
            <a:pPr lvl="1"/>
            <a:r>
              <a:rPr lang="en-US" dirty="0"/>
              <a:t>Adductor longus</a:t>
            </a:r>
          </a:p>
          <a:p>
            <a:pPr lvl="1"/>
            <a:r>
              <a:rPr lang="en-US" dirty="0"/>
              <a:t>Hamstrings: biceps </a:t>
            </a:r>
            <a:r>
              <a:rPr lang="en-US" dirty="0" err="1"/>
              <a:t>femoris</a:t>
            </a:r>
            <a:r>
              <a:rPr lang="en-US" dirty="0"/>
              <a:t>, semitendinosus, semimembranosus</a:t>
            </a:r>
          </a:p>
          <a:p>
            <a:pPr lvl="1"/>
            <a:r>
              <a:rPr lang="en-US" dirty="0"/>
              <a:t>Gluteus maximus</a:t>
            </a:r>
          </a:p>
          <a:p>
            <a:pPr lvl="1"/>
            <a:r>
              <a:rPr lang="en-US" dirty="0"/>
              <a:t>Gluteus </a:t>
            </a:r>
            <a:r>
              <a:rPr lang="en-US" dirty="0" err="1"/>
              <a:t>medius</a:t>
            </a:r>
            <a:endParaRPr lang="en-US" dirty="0"/>
          </a:p>
          <a:p>
            <a:pPr lvl="1"/>
            <a:r>
              <a:rPr lang="en-US" dirty="0"/>
              <a:t>Gluteus </a:t>
            </a:r>
            <a:r>
              <a:rPr lang="en-US" dirty="0" err="1"/>
              <a:t>minimus</a:t>
            </a:r>
            <a:endParaRPr lang="en-US" dirty="0"/>
          </a:p>
          <a:p>
            <a:pPr lvl="1"/>
            <a:endParaRPr lang="en-US" dirty="0"/>
          </a:p>
          <a:p>
            <a:pPr lvl="1"/>
            <a:endParaRPr lang="en-US" dirty="0"/>
          </a:p>
        </p:txBody>
      </p:sp>
      <p:pic>
        <p:nvPicPr>
          <p:cNvPr id="4" name="Picture 6" descr="D:\LIBRARY\CA203019.TIF">
            <a:extLst>
              <a:ext uri="{FF2B5EF4-FFF2-40B4-BE49-F238E27FC236}">
                <a16:creationId xmlns:a16="http://schemas.microsoft.com/office/drawing/2014/main" id="{DFA86110-A0AB-4FE0-86F1-C6EBBEF82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679139" y="1920679"/>
            <a:ext cx="1704975" cy="3733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Muscles of the Lower Leg</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Tibialis anterior</a:t>
            </a:r>
          </a:p>
          <a:p>
            <a:pPr lvl="1"/>
            <a:r>
              <a:rPr lang="en-US" dirty="0"/>
              <a:t>Gastrocnemius</a:t>
            </a:r>
          </a:p>
          <a:p>
            <a:pPr lvl="1"/>
            <a:r>
              <a:rPr lang="en-US" dirty="0"/>
              <a:t>Soleus</a:t>
            </a:r>
          </a:p>
          <a:p>
            <a:pPr lvl="1"/>
            <a:r>
              <a:rPr lang="en-US" dirty="0"/>
              <a:t>Peroneus longus</a:t>
            </a:r>
          </a:p>
          <a:p>
            <a:pPr lvl="1"/>
            <a:r>
              <a:rPr lang="en-US" dirty="0"/>
              <a:t>Extensor </a:t>
            </a:r>
            <a:r>
              <a:rPr lang="en-US" dirty="0" err="1"/>
              <a:t>digitorum</a:t>
            </a:r>
            <a:r>
              <a:rPr lang="en-US" dirty="0"/>
              <a:t> longus</a:t>
            </a:r>
          </a:p>
          <a:p>
            <a:pPr lvl="1"/>
            <a:r>
              <a:rPr lang="en-US" dirty="0"/>
              <a:t>Calcaneal tendon (Achilles)</a:t>
            </a:r>
          </a:p>
          <a:p>
            <a:pPr lvl="1"/>
            <a:endParaRPr lang="en-US" dirty="0"/>
          </a:p>
        </p:txBody>
      </p:sp>
      <p:pic>
        <p:nvPicPr>
          <p:cNvPr id="4" name="Picture 6" descr="D:\LIBRARY\CA203011.TIF">
            <a:extLst>
              <a:ext uri="{FF2B5EF4-FFF2-40B4-BE49-F238E27FC236}">
                <a16:creationId xmlns:a16="http://schemas.microsoft.com/office/drawing/2014/main" id="{3A9FB1D9-6B01-4BAF-80BA-538AE5EFF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483645" y="1785151"/>
            <a:ext cx="1971675" cy="3733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1B5C7F-2497-4FAB-9E2E-E6A7EB669C3E}">
  <ds:schemaRefs>
    <ds:schemaRef ds:uri="http://schemas.microsoft.com/sharepoint/v3"/>
    <ds:schemaRef ds:uri="http://schemas.microsoft.com/office/2006/documentManagement/types"/>
    <ds:schemaRef ds:uri="http://schemas.microsoft.com/office/2006/metadata/properties"/>
    <ds:schemaRef ds:uri="56ea17bb-c96d-4826-b465-01eec0dd23dd"/>
    <ds:schemaRef ds:uri="http://schemas.microsoft.com/office/infopath/2007/PartnerControls"/>
    <ds:schemaRef ds:uri="http://schemas.openxmlformats.org/package/2006/metadata/core-properties"/>
    <ds:schemaRef ds:uri="05d88611-e516-4d1a-b12e-39107e78b3d0"/>
    <ds:schemaRef ds:uri="http://purl.org/dc/elements/1.1/"/>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30</TotalTime>
  <Words>145</Words>
  <Application>Microsoft Office PowerPoint</Application>
  <PresentationFormat>Widescreen</PresentationFormat>
  <Paragraphs>48</Paragraphs>
  <Slides>10</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Muscles of the Anterior &amp; Posterior Thorax</vt:lpstr>
      <vt:lpstr>Muscles of the Abdominal Wall</vt:lpstr>
      <vt:lpstr>Muscles of the Shoulder Joint &amp; Arm Movement</vt:lpstr>
      <vt:lpstr>Muscles of the Elbow Joint</vt:lpstr>
      <vt:lpstr>Muscles of the Wrist &amp; Hand</vt:lpstr>
      <vt:lpstr>Muscles of the Hip and Knee Joint</vt:lpstr>
      <vt:lpstr>Muscles of the Lower Leg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Sarah Hamshari</cp:lastModifiedBy>
  <cp:revision>13</cp:revision>
  <cp:lastPrinted>2017-07-07T16:17:37Z</cp:lastPrinted>
  <dcterms:created xsi:type="dcterms:W3CDTF">2017-07-11T23:58:30Z</dcterms:created>
  <dcterms:modified xsi:type="dcterms:W3CDTF">2017-07-25T14:42:07Z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