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43"/>
  </p:notesMasterIdLst>
  <p:handoutMasterIdLst>
    <p:handoutMasterId r:id="rId44"/>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60" r:id="rId33"/>
    <p:sldId id="349" r:id="rId34"/>
    <p:sldId id="350" r:id="rId35"/>
    <p:sldId id="351" r:id="rId36"/>
    <p:sldId id="352" r:id="rId37"/>
    <p:sldId id="353" r:id="rId38"/>
    <p:sldId id="354" r:id="rId39"/>
    <p:sldId id="355" r:id="rId40"/>
    <p:sldId id="356" r:id="rId41"/>
    <p:sldId id="357" r:id="rId4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56724" autoAdjust="0"/>
  </p:normalViewPr>
  <p:slideViewPr>
    <p:cSldViewPr snapToGrid="0">
      <p:cViewPr>
        <p:scale>
          <a:sx n="38" d="100"/>
          <a:sy n="38" d="100"/>
        </p:scale>
        <p:origin x="1780" y="44"/>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27-Nov-17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27-Nov-17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last reason we date is mate selection.  Dating helps us prepare for marriage by gaining communication skills and learning to give and take while in a relationship with others.  Dating also allows us to see others in a different light that we might not otherwise get a chance to observe.  It also helps us learn about others’ personalities and characteristics so we can discover what type of mate we are looking for. All of these things are important to explore when selecting a mate.</a:t>
            </a:r>
          </a:p>
          <a:p>
            <a:r>
              <a:rPr lang="en-US" altLang="en-US" dirty="0"/>
              <a:t> </a:t>
            </a:r>
          </a:p>
          <a:p>
            <a:r>
              <a:rPr lang="en-US" altLang="en-US" dirty="0"/>
              <a:t>What type of personality and characteristics are you looking for in a mate? Why are these two components important?</a:t>
            </a:r>
          </a:p>
          <a:p>
            <a:r>
              <a:rPr lang="en-US" altLang="en-US" dirty="0"/>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2786191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cs typeface="Arial" panose="020B0604020202020204" pitchFamily="34" charset="0"/>
              </a:rPr>
              <a:t>Now, let’s discuss types of dating.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2458997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As you mature, you will most likely find yourself experiencing these different types of dating.  They are group dating, pair dating and steady dating.</a:t>
            </a:r>
          </a:p>
          <a:p>
            <a:r>
              <a:rPr lang="en-US" altLang="en-US" dirty="0"/>
              <a:t> </a:t>
            </a:r>
          </a:p>
          <a:p>
            <a:r>
              <a:rPr lang="en-US" altLang="en-US" dirty="0"/>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3241599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Group dating is also known as “hanging out.”</a:t>
            </a:r>
          </a:p>
          <a:p>
            <a:endParaRPr lang="en-US" altLang="en-US" dirty="0"/>
          </a:p>
          <a:p>
            <a:r>
              <a:rPr lang="en-US" altLang="en-US" dirty="0"/>
              <a:t>During this type of dating, activities are planned by both boys and girls such as seeing a movie, going to the mall or visiting any other local hangout.</a:t>
            </a:r>
          </a:p>
          <a:p>
            <a:r>
              <a:rPr lang="en-US" altLang="en-US" dirty="0"/>
              <a:t> </a:t>
            </a:r>
          </a:p>
          <a:p>
            <a:r>
              <a:rPr lang="en-US" altLang="en-US" dirty="0"/>
              <a:t> </a:t>
            </a:r>
          </a:p>
          <a:p>
            <a:r>
              <a:rPr lang="en-US" altLang="en-US" dirty="0"/>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3038433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Group dating is an easy way to begin dating and talking to different people without the pressure of a one-on-one date.</a:t>
            </a:r>
          </a:p>
          <a:p>
            <a:r>
              <a:rPr lang="en-US" altLang="en-US" dirty="0"/>
              <a:t>Group dating also gives you the opportunity to learn about many other types of people.</a:t>
            </a:r>
          </a:p>
          <a:p>
            <a:r>
              <a:rPr lang="en-US" altLang="en-US" dirty="0"/>
              <a:t> </a:t>
            </a:r>
          </a:p>
          <a:p>
            <a:r>
              <a:rPr lang="en-US" altLang="en-US" dirty="0"/>
              <a:t> </a:t>
            </a:r>
          </a:p>
          <a:p>
            <a:r>
              <a:rPr lang="en-US" altLang="en-US" dirty="0"/>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4167532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Next, there is pair dating, also known as casual dating. With this type of dating there is no long-term commitment involved.</a:t>
            </a:r>
          </a:p>
          <a:p>
            <a:r>
              <a:rPr lang="en-US" altLang="en-US" dirty="0"/>
              <a:t>People get a chance to grow socially, and no one feels disloyal or jealous.</a:t>
            </a:r>
          </a:p>
          <a:p>
            <a:r>
              <a:rPr lang="en-US" altLang="en-US" dirty="0"/>
              <a:t>Pair dating may lead to a more serious relationship.</a:t>
            </a:r>
          </a:p>
          <a:p>
            <a:r>
              <a:rPr lang="en-US" altLang="en-US" dirty="0"/>
              <a:t> </a:t>
            </a:r>
          </a:p>
          <a:p>
            <a:r>
              <a:rPr lang="en-US" altLang="en-US" dirty="0"/>
              <a:t> </a:t>
            </a:r>
          </a:p>
          <a:p>
            <a:r>
              <a:rPr lang="en-US" altLang="en-US" dirty="0"/>
              <a:t> </a:t>
            </a:r>
          </a:p>
          <a:p>
            <a:r>
              <a:rPr lang="en-US" altLang="en-US" dirty="0"/>
              <a:t> </a:t>
            </a:r>
          </a:p>
          <a:p>
            <a:pPr eaLnBrk="1" hangingPunct="1"/>
            <a:endParaRPr lang="en-US" alt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2060340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last type of dating is steady dating, also known as “going out.” This occurs when two people agree to date exclusively.</a:t>
            </a:r>
          </a:p>
          <a:p>
            <a:r>
              <a:rPr lang="en-US" altLang="en-US" dirty="0"/>
              <a:t> </a:t>
            </a:r>
          </a:p>
          <a:p>
            <a:r>
              <a:rPr lang="en-US" altLang="en-US" dirty="0"/>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4273704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Steady dating provides security.  People will have a date when they need one and will know what to expect from the other person when they go somewhere.</a:t>
            </a:r>
          </a:p>
          <a:p>
            <a:r>
              <a:rPr lang="en-US" altLang="en-US" dirty="0"/>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3293798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1041437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2805362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What are realistic expectations pertaining to a healthy relationship?</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1603092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Realistic Expectations</a:t>
            </a:r>
          </a:p>
          <a:p>
            <a:r>
              <a:rPr lang="en-US" altLang="en-US" dirty="0"/>
              <a:t> </a:t>
            </a:r>
          </a:p>
          <a:p>
            <a:r>
              <a:rPr lang="en-US" altLang="en-US" dirty="0"/>
              <a:t>No one’s life is perfect and happy all the time.</a:t>
            </a:r>
          </a:p>
          <a:p>
            <a:r>
              <a:rPr lang="en-US" altLang="en-US" dirty="0"/>
              <a:t>Problems will arise, and what is important is how well you and your partner handle difficult situations together.</a:t>
            </a:r>
          </a:p>
          <a:p>
            <a:r>
              <a:rPr lang="en-US" altLang="en-US" dirty="0"/>
              <a:t> </a:t>
            </a:r>
          </a:p>
          <a:p>
            <a:r>
              <a:rPr lang="en-US" altLang="en-US" dirty="0"/>
              <a:t>Why is it important for partners to have realistic expectations of each other in a relationship?</a:t>
            </a:r>
          </a:p>
          <a:p>
            <a:r>
              <a:rPr lang="en-US" altLang="en-US" dirty="0"/>
              <a:t> </a:t>
            </a:r>
          </a:p>
          <a:p>
            <a:r>
              <a:rPr lang="en-US" altLang="en-US" dirty="0"/>
              <a:t> </a:t>
            </a:r>
          </a:p>
          <a:p>
            <a:r>
              <a:rPr lang="en-US" altLang="en-US" dirty="0"/>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3810535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Is being financially supportive a realistic expectation?</a:t>
            </a:r>
          </a:p>
          <a:p>
            <a:r>
              <a:rPr lang="en-US" altLang="en-US" dirty="0"/>
              <a:t>Is being financially supportive important in a relationship? Why or why not? </a:t>
            </a:r>
          </a:p>
          <a:p>
            <a:r>
              <a:rPr lang="en-US" altLang="en-US" dirty="0"/>
              <a:t>Are financial support and financial stability important in a marriage? Is it important to have a job before you get married? Why or why not?</a:t>
            </a:r>
          </a:p>
          <a:p>
            <a:r>
              <a:rPr lang="en-US" altLang="en-US" dirty="0"/>
              <a:t> </a:t>
            </a:r>
          </a:p>
          <a:p>
            <a:r>
              <a:rPr lang="en-US" altLang="en-US" dirty="0"/>
              <a:t> </a:t>
            </a:r>
          </a:p>
          <a:p>
            <a:r>
              <a:rPr lang="en-US" altLang="en-US" dirty="0"/>
              <a:t>5 Year Old Needs a Job before Getting Married</a:t>
            </a:r>
          </a:p>
          <a:p>
            <a:r>
              <a:rPr lang="en-US" altLang="en-US" dirty="0"/>
              <a:t>http://youtu.be/0rbMHLDY1pA</a:t>
            </a:r>
          </a:p>
          <a:p>
            <a:r>
              <a:rPr lang="en-US" altLang="en-US" dirty="0"/>
              <a:t> </a:t>
            </a:r>
          </a:p>
          <a:p>
            <a:r>
              <a:rPr lang="en-US" altLang="en-US" dirty="0"/>
              <a:t> </a:t>
            </a:r>
          </a:p>
          <a:p>
            <a:r>
              <a:rPr lang="en-US" altLang="en-US" dirty="0"/>
              <a:t> </a:t>
            </a:r>
          </a:p>
          <a:p>
            <a:r>
              <a:rPr lang="en-US" altLang="en-US" dirty="0"/>
              <a:t> </a:t>
            </a:r>
          </a:p>
          <a:p>
            <a:r>
              <a:rPr lang="en-US" altLang="en-US" dirty="0"/>
              <a:t> </a:t>
            </a:r>
          </a:p>
          <a:p>
            <a:r>
              <a:rPr lang="en-US" altLang="en-US" dirty="0"/>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565431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Engagement is the end of courtship and the beginning of plans to be married. It is a couple’s sign of intentions to marry.</a:t>
            </a:r>
          </a:p>
          <a:p>
            <a:pPr>
              <a:defRPr/>
            </a:pPr>
            <a:r>
              <a:rPr lang="en-US" dirty="0"/>
              <a:t> </a:t>
            </a:r>
          </a:p>
          <a:p>
            <a:pPr>
              <a:defRPr/>
            </a:pPr>
            <a:r>
              <a:rPr lang="en-US" dirty="0"/>
              <a:t>An engagement serves three purposes:</a:t>
            </a:r>
          </a:p>
          <a:p>
            <a:pPr>
              <a:defRPr/>
            </a:pPr>
            <a:endParaRPr lang="en-US" dirty="0"/>
          </a:p>
          <a:p>
            <a:pPr marL="171450" indent="-171450">
              <a:buFont typeface="Arial" panose="020B0604020202020204" pitchFamily="34" charset="0"/>
              <a:buChar char="•"/>
              <a:defRPr/>
            </a:pPr>
            <a:r>
              <a:rPr lang="en-US" dirty="0"/>
              <a:t>to announce to the respected families and friends a couple’s  intentions to marry</a:t>
            </a:r>
          </a:p>
          <a:p>
            <a:pPr marL="171450" indent="-171450">
              <a:buFont typeface="Arial" panose="020B0604020202020204" pitchFamily="34" charset="0"/>
              <a:buChar char="•"/>
              <a:defRPr/>
            </a:pPr>
            <a:r>
              <a:rPr lang="en-US" dirty="0"/>
              <a:t>to test the relationship by evaluating compatibility</a:t>
            </a:r>
          </a:p>
          <a:p>
            <a:pPr marL="171450" indent="-171450">
              <a:buFont typeface="Arial" panose="020B0604020202020204" pitchFamily="34" charset="0"/>
              <a:buChar char="•"/>
              <a:defRPr/>
            </a:pPr>
            <a:r>
              <a:rPr lang="en-US" dirty="0"/>
              <a:t>to give a couple time to plan the wedding, where they will live,  finances and their future as husband and wife</a:t>
            </a:r>
          </a:p>
          <a:p>
            <a:pPr>
              <a:buFont typeface="Arial" panose="020B0604020202020204" pitchFamily="34" charset="0"/>
              <a:buNone/>
              <a:defRPr/>
            </a:pPr>
            <a:endParaRPr lang="en-US" dirty="0"/>
          </a:p>
          <a:p>
            <a:pPr>
              <a:defRPr/>
            </a:pPr>
            <a:r>
              <a:rPr lang="en-US" dirty="0"/>
              <a:t>The period of engagement allows a couple to seriously think about their future together. Communication is very important during the engagement period. What are some key issues that should be discussed at this time?</a:t>
            </a:r>
          </a:p>
          <a:p>
            <a:pPr>
              <a:defRPr/>
            </a:pPr>
            <a:r>
              <a:rPr lang="en-US" dirty="0"/>
              <a:t> </a:t>
            </a:r>
          </a:p>
          <a:p>
            <a:pPr>
              <a:defRPr/>
            </a:pPr>
            <a:r>
              <a:rPr lang="en-US" dirty="0"/>
              <a:t>Things that should be discussed are:</a:t>
            </a:r>
          </a:p>
          <a:p>
            <a:pPr>
              <a:defRPr/>
            </a:pPr>
            <a:r>
              <a:rPr lang="en-US" dirty="0"/>
              <a:t> </a:t>
            </a:r>
          </a:p>
          <a:p>
            <a:pPr marL="171450" indent="-171450">
              <a:buFont typeface="Arial" panose="020B0604020202020204" pitchFamily="34" charset="0"/>
              <a:buChar char="•"/>
              <a:defRPr/>
            </a:pPr>
            <a:r>
              <a:rPr lang="en-US" dirty="0"/>
              <a:t>Career goals</a:t>
            </a:r>
          </a:p>
          <a:p>
            <a:pPr marL="171450" indent="-171450">
              <a:buFont typeface="Arial" panose="020B0604020202020204" pitchFamily="34" charset="0"/>
              <a:buChar char="•"/>
              <a:defRPr/>
            </a:pPr>
            <a:r>
              <a:rPr lang="en-US" dirty="0"/>
              <a:t>Family courtesies</a:t>
            </a:r>
          </a:p>
          <a:p>
            <a:pPr marL="171450" indent="-171450">
              <a:buFont typeface="Arial" panose="020B0604020202020204" pitchFamily="34" charset="0"/>
              <a:buChar char="•"/>
              <a:defRPr/>
            </a:pPr>
            <a:r>
              <a:rPr lang="en-US" dirty="0"/>
              <a:t>Friendships</a:t>
            </a:r>
          </a:p>
          <a:p>
            <a:pPr marL="171450" indent="-171450">
              <a:buFont typeface="Arial" panose="020B0604020202020204" pitchFamily="34" charset="0"/>
              <a:buChar char="•"/>
              <a:defRPr/>
            </a:pPr>
            <a:r>
              <a:rPr lang="en-US" dirty="0"/>
              <a:t>Future living arrangements</a:t>
            </a:r>
          </a:p>
          <a:p>
            <a:pPr marL="171450" indent="-171450">
              <a:buFont typeface="Arial" panose="020B0604020202020204" pitchFamily="34" charset="0"/>
              <a:buChar char="•"/>
              <a:defRPr/>
            </a:pPr>
            <a:r>
              <a:rPr lang="en-US" dirty="0"/>
              <a:t>Issue of children</a:t>
            </a:r>
          </a:p>
          <a:p>
            <a:pPr marL="171450" indent="-171450">
              <a:buFont typeface="Arial" panose="020B0604020202020204" pitchFamily="34" charset="0"/>
              <a:buChar char="•"/>
              <a:defRPr/>
            </a:pPr>
            <a:r>
              <a:rPr lang="en-US" dirty="0"/>
              <a:t>Money management</a:t>
            </a:r>
          </a:p>
          <a:p>
            <a:pPr marL="171450" indent="-171450">
              <a:buFont typeface="Arial" panose="020B0604020202020204" pitchFamily="34" charset="0"/>
              <a:buChar char="•"/>
              <a:defRPr/>
            </a:pPr>
            <a:r>
              <a:rPr lang="en-US" dirty="0"/>
              <a:t>Personal habits</a:t>
            </a:r>
          </a:p>
          <a:p>
            <a:pPr marL="171450" indent="-171450">
              <a:buFont typeface="Arial" panose="020B0604020202020204" pitchFamily="34" charset="0"/>
              <a:buChar char="•"/>
              <a:defRPr/>
            </a:pPr>
            <a:r>
              <a:rPr lang="en-US" dirty="0"/>
              <a:t>Personal priorities and goals</a:t>
            </a:r>
          </a:p>
          <a:p>
            <a:pPr marL="171450" indent="-171450">
              <a:buFont typeface="Arial" panose="020B0604020202020204" pitchFamily="34" charset="0"/>
              <a:buChar char="•"/>
              <a:defRPr/>
            </a:pPr>
            <a:r>
              <a:rPr lang="en-US" dirty="0"/>
              <a:t>Religious preferences</a:t>
            </a:r>
          </a:p>
          <a:p>
            <a:pPr>
              <a:defRPr/>
            </a:pPr>
            <a:r>
              <a:rPr lang="en-US" dirty="0"/>
              <a:t> </a:t>
            </a:r>
          </a:p>
          <a:p>
            <a:pPr>
              <a:defRPr/>
            </a:pPr>
            <a:r>
              <a:rPr lang="en-US" dirty="0"/>
              <a:t>Why are these important topics in a relationship?</a:t>
            </a:r>
          </a:p>
          <a:p>
            <a:pPr>
              <a:defRPr/>
            </a:pPr>
            <a:r>
              <a:rPr lang="en-US" dirty="0"/>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22628054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Sense of Humor</a:t>
            </a:r>
          </a:p>
          <a:p>
            <a:r>
              <a:rPr lang="en-US" altLang="en-US" dirty="0"/>
              <a:t> </a:t>
            </a:r>
          </a:p>
          <a:p>
            <a:r>
              <a:rPr lang="en-US" altLang="en-US" dirty="0"/>
              <a:t>A sense of humor is another component to a successful relationship.   Laughing with--but not at--your partner is a healthy component to a relationship.</a:t>
            </a:r>
          </a:p>
          <a:p>
            <a:r>
              <a:rPr lang="en-US" altLang="en-US" dirty="0"/>
              <a:t> </a:t>
            </a:r>
          </a:p>
          <a:p>
            <a:r>
              <a:rPr lang="en-US" altLang="en-US" dirty="0"/>
              <a:t>Do you think a sense of humor is an important component to a relationship?</a:t>
            </a:r>
          </a:p>
          <a:p>
            <a:endParaRPr lang="en-US" altLang="en-US" dirty="0"/>
          </a:p>
          <a:p>
            <a:r>
              <a:rPr lang="en-US" altLang="en-US" dirty="0"/>
              <a:t>What is the funniest thing that happened to you on a date?</a:t>
            </a:r>
          </a:p>
          <a:p>
            <a:r>
              <a:rPr lang="en-US" altLang="en-US" dirty="0"/>
              <a:t> </a:t>
            </a:r>
          </a:p>
          <a:p>
            <a:r>
              <a:rPr lang="en-US" altLang="en-US" dirty="0"/>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25</a:t>
            </a:fld>
            <a:endParaRPr lang="en-US"/>
          </a:p>
        </p:txBody>
      </p:sp>
    </p:spTree>
    <p:extLst>
      <p:ext uri="{BB962C8B-B14F-4D97-AF65-F5344CB8AC3E}">
        <p14:creationId xmlns:p14="http://schemas.microsoft.com/office/powerpoint/2010/main" val="11242450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What are the components of a healthy relationship?</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26</a:t>
            </a:fld>
            <a:endParaRPr lang="en-US"/>
          </a:p>
        </p:txBody>
      </p:sp>
    </p:spTree>
    <p:extLst>
      <p:ext uri="{BB962C8B-B14F-4D97-AF65-F5344CB8AC3E}">
        <p14:creationId xmlns:p14="http://schemas.microsoft.com/office/powerpoint/2010/main" val="21702291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What are the four ingredients to successful communication?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27</a:t>
            </a:fld>
            <a:endParaRPr lang="en-US"/>
          </a:p>
        </p:txBody>
      </p:sp>
    </p:spTree>
    <p:extLst>
      <p:ext uri="{BB962C8B-B14F-4D97-AF65-F5344CB8AC3E}">
        <p14:creationId xmlns:p14="http://schemas.microsoft.com/office/powerpoint/2010/main" val="36207493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Good Communication </a:t>
            </a:r>
          </a:p>
          <a:p>
            <a:r>
              <a:rPr lang="en-US" altLang="en-US" dirty="0"/>
              <a:t>Four Ingredients to Successful Communication</a:t>
            </a:r>
          </a:p>
          <a:p>
            <a:r>
              <a:rPr lang="en-US" altLang="en-US" dirty="0"/>
              <a:t> </a:t>
            </a:r>
          </a:p>
          <a:p>
            <a:r>
              <a:rPr lang="en-US" altLang="en-US" dirty="0"/>
              <a:t>What is empathy? Empathy allows you to understand how your significant other feels without sharing the same feelings at the moment.</a:t>
            </a:r>
          </a:p>
          <a:p>
            <a:r>
              <a:rPr lang="en-US" altLang="en-US" dirty="0"/>
              <a:t> </a:t>
            </a:r>
          </a:p>
          <a:p>
            <a:r>
              <a:rPr lang="en-US" altLang="en-US" dirty="0"/>
              <a:t>Keeping in touch means talking about thoughts or feelings to keep up to date if your partner’s view has changed as well as recounting your day with each other.</a:t>
            </a:r>
          </a:p>
          <a:p>
            <a:r>
              <a:rPr lang="en-US" altLang="en-US" dirty="0"/>
              <a:t> </a:t>
            </a:r>
          </a:p>
          <a:p>
            <a:r>
              <a:rPr lang="en-US" altLang="en-US" dirty="0"/>
              <a:t>Sharing your ups and downs is a way of sharing support and guidance.</a:t>
            </a:r>
          </a:p>
          <a:p>
            <a:r>
              <a:rPr lang="en-US" altLang="en-US" dirty="0"/>
              <a:t> </a:t>
            </a:r>
          </a:p>
          <a:p>
            <a:r>
              <a:rPr lang="en-US" altLang="en-US" dirty="0"/>
              <a:t>Listening involves listening carefully and providing honest feedback to aid effective communication.</a:t>
            </a:r>
          </a:p>
          <a:p>
            <a:r>
              <a:rPr lang="en-US" altLang="en-US" dirty="0"/>
              <a:t> </a:t>
            </a:r>
          </a:p>
          <a:p>
            <a:r>
              <a:rPr lang="en-US" altLang="en-US" dirty="0"/>
              <a:t>What are some other tips which help promote good communication between couples?</a:t>
            </a:r>
          </a:p>
          <a:p>
            <a:r>
              <a:rPr lang="en-US" altLang="en-US" dirty="0"/>
              <a:t> </a:t>
            </a:r>
          </a:p>
          <a:p>
            <a:r>
              <a:rPr lang="en-US" altLang="en-US" dirty="0"/>
              <a:t> </a:t>
            </a:r>
          </a:p>
        </p:txBody>
      </p:sp>
      <p:sp>
        <p:nvSpPr>
          <p:cNvPr id="4" name="Slide Number Placeholder 3"/>
          <p:cNvSpPr>
            <a:spLocks noGrp="1"/>
          </p:cNvSpPr>
          <p:nvPr>
            <p:ph type="sldNum" sz="quarter" idx="10"/>
          </p:nvPr>
        </p:nvSpPr>
        <p:spPr/>
        <p:txBody>
          <a:bodyPr/>
          <a:lstStyle/>
          <a:p>
            <a:fld id="{B36392A5-00F8-4B40-B46C-7CA31B660224}" type="slidenum">
              <a:rPr lang="en-US" smtClean="0"/>
              <a:t>28</a:t>
            </a:fld>
            <a:endParaRPr lang="en-US"/>
          </a:p>
        </p:txBody>
      </p:sp>
    </p:spTree>
    <p:extLst>
      <p:ext uri="{BB962C8B-B14F-4D97-AF65-F5344CB8AC3E}">
        <p14:creationId xmlns:p14="http://schemas.microsoft.com/office/powerpoint/2010/main" val="35088435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There is a saying that goes “We cannot help but communicate.”  Even if our intent is to say nothing and to provide no feedback to other people, we are constantly communicating non-verbally through our facial expressions, eye contact and body language.  When the verbal messages we send are not congruent with our body language, the listener may be unsure of the meaning of the spoken words. In other words, messages sent are often a messages not received because our words do not match our body language; we are sending a mixed messages.</a:t>
            </a:r>
          </a:p>
          <a:p>
            <a:r>
              <a:rPr lang="en-US" altLang="en-US" dirty="0"/>
              <a:t> </a:t>
            </a:r>
          </a:p>
          <a:p>
            <a:r>
              <a:rPr lang="en-US" altLang="en-US" dirty="0"/>
              <a:t>Good listening is fundamental to a satisfying relationship. Some examples of principles and techniques of effective communication are the attitude of listening, avoiding interruption and criticism, discovering how things look from your partner’s point of view and listening sympathetically. Active listening involves paying close attention to what the other person is saying and is coupled with giving feedback.</a:t>
            </a:r>
          </a:p>
          <a:p>
            <a:r>
              <a:rPr lang="en-US" altLang="en-US" dirty="0"/>
              <a:t>Good communication fosters couple satisfaction and is an important component of family cohesion (emotional bonding of family members). Some characteristics of strong families include an appreciation for one another, positive communication, a high degree  of commitment, a spiritual orientation and how family members can foster positive feelings for other family members.</a:t>
            </a:r>
          </a:p>
          <a:p>
            <a:r>
              <a:rPr lang="en-US" altLang="en-US" dirty="0"/>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29</a:t>
            </a:fld>
            <a:endParaRPr lang="en-US"/>
          </a:p>
        </p:txBody>
      </p:sp>
    </p:spTree>
    <p:extLst>
      <p:ext uri="{BB962C8B-B14F-4D97-AF65-F5344CB8AC3E}">
        <p14:creationId xmlns:p14="http://schemas.microsoft.com/office/powerpoint/2010/main" val="38644929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Appreciation is shown through compliments, praise and thoughtfulness.  A simple “thank you” or a hug are ways to show appreciation.  Presents are not necessary to show your partner that you appreciate him or her.</a:t>
            </a:r>
          </a:p>
          <a:p>
            <a:r>
              <a:rPr lang="en-US" altLang="en-US" dirty="0"/>
              <a:t> </a:t>
            </a:r>
          </a:p>
          <a:p>
            <a:r>
              <a:rPr lang="en-US" altLang="en-US" dirty="0"/>
              <a:t>What are some other ways to show appreciation to your partner?</a:t>
            </a:r>
          </a:p>
          <a:p>
            <a:r>
              <a:rPr lang="en-US" altLang="en-US" dirty="0"/>
              <a:t> </a:t>
            </a:r>
          </a:p>
          <a:p>
            <a:r>
              <a:rPr lang="en-US" altLang="en-US" dirty="0"/>
              <a:t> </a:t>
            </a:r>
          </a:p>
          <a:p>
            <a:r>
              <a:rPr lang="en-US" altLang="en-US" dirty="0"/>
              <a:t> </a:t>
            </a:r>
          </a:p>
          <a:p>
            <a:r>
              <a:rPr lang="en-US" altLang="en-US" dirty="0"/>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30</a:t>
            </a:fld>
            <a:endParaRPr lang="en-US"/>
          </a:p>
        </p:txBody>
      </p:sp>
    </p:spTree>
    <p:extLst>
      <p:ext uri="{BB962C8B-B14F-4D97-AF65-F5344CB8AC3E}">
        <p14:creationId xmlns:p14="http://schemas.microsoft.com/office/powerpoint/2010/main" val="860712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cs typeface="Arial" panose="020B0604020202020204" pitchFamily="34" charset="0"/>
              </a:rPr>
              <a:t>Ask the students, “Why do people date?”</a:t>
            </a:r>
          </a:p>
          <a:p>
            <a:pPr eaLnBrk="1" hangingPunct="1"/>
            <a:endParaRPr lang="en-US" altLang="en-US" dirty="0">
              <a:latin typeface="Arial" panose="020B0604020202020204" pitchFamily="34" charset="0"/>
              <a:cs typeface="Arial" panose="020B0604020202020204" pitchFamily="34" charset="0"/>
            </a:endParaRPr>
          </a:p>
          <a:p>
            <a:pPr eaLnBrk="1" hangingPunct="1"/>
            <a:endParaRPr lang="en-US" alt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7659132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Ask the students what they think trust is.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31</a:t>
            </a:fld>
            <a:endParaRPr lang="en-US"/>
          </a:p>
        </p:txBody>
      </p:sp>
    </p:spTree>
    <p:extLst>
      <p:ext uri="{BB962C8B-B14F-4D97-AF65-F5344CB8AC3E}">
        <p14:creationId xmlns:p14="http://schemas.microsoft.com/office/powerpoint/2010/main" val="29059902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Trust is an additional component to a successful relationship.  Trust makes for a secure foundation. To establish trust, one does not use or need power or force to hold the relationship together. Trust grows with a relationship.</a:t>
            </a:r>
          </a:p>
          <a:p>
            <a:r>
              <a:rPr lang="en-US" altLang="en-US" dirty="0"/>
              <a:t> </a:t>
            </a:r>
          </a:p>
          <a:p>
            <a:r>
              <a:rPr lang="en-US" altLang="en-US" dirty="0"/>
              <a:t>What happens if that trust is challenged, broken or destroyed?</a:t>
            </a:r>
          </a:p>
          <a:p>
            <a:r>
              <a:rPr lang="en-US" altLang="en-US" dirty="0"/>
              <a:t> </a:t>
            </a:r>
          </a:p>
          <a:p>
            <a:r>
              <a:rPr lang="en-US" altLang="en-US" dirty="0"/>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32</a:t>
            </a:fld>
            <a:endParaRPr lang="en-US"/>
          </a:p>
        </p:txBody>
      </p:sp>
    </p:spTree>
    <p:extLst>
      <p:ext uri="{BB962C8B-B14F-4D97-AF65-F5344CB8AC3E}">
        <p14:creationId xmlns:p14="http://schemas.microsoft.com/office/powerpoint/2010/main" val="7187962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What is Love?</a:t>
            </a:r>
          </a:p>
          <a:p>
            <a:r>
              <a:rPr lang="en-US" altLang="en-US" dirty="0"/>
              <a:t>Do marriage vows seem to mean as much today as they used to? If you've heard anything about the increase in divorce rates, you may wonder. Bill and Glad are ignoring the trends. More than ever the vows they made 50 years ago are being tested. In sickness and in health, in good times and in bad, the promise they are keeping is a true example of what love is.</a:t>
            </a:r>
          </a:p>
          <a:p>
            <a:r>
              <a:rPr lang="en-US" altLang="en-US" dirty="0"/>
              <a:t>http://youtu.be/GH5n9lVZcM4</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33</a:t>
            </a:fld>
            <a:endParaRPr lang="en-US"/>
          </a:p>
        </p:txBody>
      </p:sp>
    </p:spTree>
    <p:extLst>
      <p:ext uri="{BB962C8B-B14F-4D97-AF65-F5344CB8AC3E}">
        <p14:creationId xmlns:p14="http://schemas.microsoft.com/office/powerpoint/2010/main" val="42315941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Teacher note: Please discuss the station activities which will occur during Guided Practice and Independent Practice.</a:t>
            </a:r>
          </a:p>
          <a:p>
            <a:r>
              <a:rPr lang="en-US" altLang="en-US" dirty="0"/>
              <a:t> </a:t>
            </a:r>
          </a:p>
          <a:p>
            <a:r>
              <a:rPr lang="en-US" altLang="en-US" dirty="0"/>
              <a:t>Five labeled file folders with each of the separate Healthy Relationships Station Activities will be set-up throughout the classroom. Each file folder contains specific instructions and activities. Students will rotate among all the stations and complete the required activities.	</a:t>
            </a:r>
          </a:p>
          <a:p>
            <a:r>
              <a:rPr lang="en-US" altLang="en-US" dirty="0"/>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34</a:t>
            </a:fld>
            <a:endParaRPr lang="en-US"/>
          </a:p>
        </p:txBody>
      </p:sp>
    </p:spTree>
    <p:extLst>
      <p:ext uri="{BB962C8B-B14F-4D97-AF65-F5344CB8AC3E}">
        <p14:creationId xmlns:p14="http://schemas.microsoft.com/office/powerpoint/2010/main" val="4153398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You will be placed into groups of 3-5 members, depending on the size of your class. This will help to make sure that not too many students congregate at any one particular station while leaving the others empty.</a:t>
            </a:r>
          </a:p>
          <a:p>
            <a:r>
              <a:rPr lang="en-US" altLang="en-US" dirty="0"/>
              <a:t> </a:t>
            </a:r>
          </a:p>
          <a:p>
            <a:r>
              <a:rPr lang="en-US" altLang="en-US" dirty="0"/>
              <a:t>There will be five stations set up around the room, and each station has its own activity. You are to move through the stations in your group as you complete the activity for each station. You will be turning in all of the individual station activities as you leave each day. The due date is two or three class periods from now.</a:t>
            </a:r>
          </a:p>
          <a:p>
            <a:r>
              <a:rPr lang="en-US" altLang="en-US" dirty="0"/>
              <a:t> </a:t>
            </a:r>
          </a:p>
          <a:p>
            <a:r>
              <a:rPr lang="en-US" altLang="en-US" dirty="0"/>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35</a:t>
            </a:fld>
            <a:endParaRPr lang="en-US"/>
          </a:p>
        </p:txBody>
      </p:sp>
    </p:spTree>
    <p:extLst>
      <p:ext uri="{BB962C8B-B14F-4D97-AF65-F5344CB8AC3E}">
        <p14:creationId xmlns:p14="http://schemas.microsoft.com/office/powerpoint/2010/main" val="13183515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36</a:t>
            </a:fld>
            <a:endParaRPr lang="en-US"/>
          </a:p>
        </p:txBody>
      </p:sp>
    </p:spTree>
    <p:extLst>
      <p:ext uri="{BB962C8B-B14F-4D97-AF65-F5344CB8AC3E}">
        <p14:creationId xmlns:p14="http://schemas.microsoft.com/office/powerpoint/2010/main" val="28110734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37</a:t>
            </a:fld>
            <a:endParaRPr lang="en-US"/>
          </a:p>
        </p:txBody>
      </p:sp>
    </p:spTree>
    <p:extLst>
      <p:ext uri="{BB962C8B-B14F-4D97-AF65-F5344CB8AC3E}">
        <p14:creationId xmlns:p14="http://schemas.microsoft.com/office/powerpoint/2010/main" val="1458731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What is dating? </a:t>
            </a:r>
          </a:p>
          <a:p>
            <a:r>
              <a:rPr lang="en-US" altLang="en-US" dirty="0"/>
              <a:t> </a:t>
            </a:r>
          </a:p>
          <a:p>
            <a:r>
              <a:rPr lang="en-US" altLang="en-US" dirty="0"/>
              <a:t>One definition is the activity of going out regularly with somebody as a social or romantic partner. </a:t>
            </a:r>
          </a:p>
          <a:p>
            <a:r>
              <a:rPr lang="en-US" altLang="en-US" dirty="0"/>
              <a:t> </a:t>
            </a:r>
          </a:p>
          <a:p>
            <a:r>
              <a:rPr lang="en-US" altLang="en-US" dirty="0"/>
              <a:t>Why do we date? </a:t>
            </a:r>
          </a:p>
          <a:p>
            <a:r>
              <a:rPr lang="en-US" altLang="en-US" dirty="0"/>
              <a:t> </a:t>
            </a:r>
          </a:p>
          <a:p>
            <a:r>
              <a:rPr lang="en-US" altLang="en-US" dirty="0"/>
              <a:t>Dating helps us discover ourselves and learn about others in a variety of settings. We do this for several reasons: for socialization, recreation and mate selection.</a:t>
            </a:r>
          </a:p>
          <a:p>
            <a:endParaRPr lang="en-US" altLang="en-US" dirty="0"/>
          </a:p>
          <a:p>
            <a:r>
              <a:rPr lang="en-US" altLang="en-US" dirty="0"/>
              <a:t> </a:t>
            </a:r>
          </a:p>
          <a:p>
            <a:r>
              <a:rPr lang="en-US" altLang="en-US" dirty="0"/>
              <a:t> </a:t>
            </a:r>
          </a:p>
          <a:p>
            <a:r>
              <a:rPr lang="en-US" altLang="en-US" dirty="0"/>
              <a:t> </a:t>
            </a:r>
          </a:p>
          <a:p>
            <a:r>
              <a:rPr lang="en-US" altLang="en-US" dirty="0"/>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2763574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Discuss the students' responses.</a:t>
            </a:r>
          </a:p>
          <a:p>
            <a:r>
              <a:rPr lang="en-US" altLang="en-US" dirty="0"/>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3322342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Socialization is one of the reasons we date.  Socialization means developing appropriate social skills.  Other things that we gain from socialization are: </a:t>
            </a:r>
          </a:p>
          <a:p>
            <a:pPr>
              <a:defRPr/>
            </a:pPr>
            <a:endParaRPr lang="en-US" dirty="0"/>
          </a:p>
          <a:p>
            <a:pPr marL="171450" indent="-171450">
              <a:buFont typeface="Arial" panose="020B0604020202020204" pitchFamily="34" charset="0"/>
              <a:buChar char="•"/>
              <a:defRPr/>
            </a:pPr>
            <a:r>
              <a:rPr lang="en-US" dirty="0"/>
              <a:t>Learning how to get along with others</a:t>
            </a:r>
          </a:p>
          <a:p>
            <a:pPr marL="171450" indent="-171450">
              <a:buFont typeface="Arial" panose="020B0604020202020204" pitchFamily="34" charset="0"/>
              <a:buChar char="•"/>
              <a:defRPr/>
            </a:pPr>
            <a:r>
              <a:rPr lang="en-US" dirty="0"/>
              <a:t>Recognizing the impact our words and actions have on others</a:t>
            </a:r>
          </a:p>
          <a:p>
            <a:pPr marL="171450" indent="-171450">
              <a:buFont typeface="Arial" panose="020B0604020202020204" pitchFamily="34" charset="0"/>
              <a:buChar char="•"/>
              <a:defRPr/>
            </a:pPr>
            <a:r>
              <a:rPr lang="en-US" dirty="0"/>
              <a:t>Learning about ourselves</a:t>
            </a:r>
          </a:p>
          <a:p>
            <a:pPr marL="171450" indent="-171450">
              <a:buFont typeface="Arial" panose="020B0604020202020204" pitchFamily="34" charset="0"/>
              <a:buChar char="•"/>
              <a:defRPr/>
            </a:pPr>
            <a:r>
              <a:rPr lang="en-US" dirty="0"/>
              <a:t>Learning how to give and take in relationships</a:t>
            </a:r>
          </a:p>
          <a:p>
            <a:pPr>
              <a:defRPr/>
            </a:pPr>
            <a:r>
              <a:rPr lang="en-US" dirty="0"/>
              <a:t> </a:t>
            </a:r>
          </a:p>
          <a:p>
            <a:pPr>
              <a:defRPr/>
            </a:pPr>
            <a:r>
              <a:rPr lang="en-US" dirty="0"/>
              <a:t>Why are socialization skills important? Where do you learn socialization skills?</a:t>
            </a:r>
          </a:p>
          <a:p>
            <a:pPr>
              <a:defRPr/>
            </a:pPr>
            <a:r>
              <a:rPr lang="en-US" dirty="0"/>
              <a:t> </a:t>
            </a:r>
          </a:p>
          <a:p>
            <a:pPr>
              <a:defRPr/>
            </a:pPr>
            <a:r>
              <a:rPr lang="en-US" dirty="0"/>
              <a:t> </a:t>
            </a:r>
          </a:p>
          <a:p>
            <a:pPr eaLnBrk="1" hangingPunct="1">
              <a:spcBef>
                <a:spcPct val="0"/>
              </a:spcBef>
              <a:defRPr/>
            </a:pP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122054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Discuss the students' responses.</a:t>
            </a:r>
          </a:p>
          <a:p>
            <a:r>
              <a:rPr lang="en-US" altLang="en-US" dirty="0"/>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2016106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Recreation is another reason we date.  This allows us to have fun and enjoy the companionship of others.  It also gives us a chance to try new and different activities.</a:t>
            </a:r>
          </a:p>
          <a:p>
            <a:r>
              <a:rPr lang="en-US" altLang="en-US" dirty="0"/>
              <a:t> </a:t>
            </a:r>
          </a:p>
          <a:p>
            <a:r>
              <a:rPr lang="en-US" altLang="en-US" dirty="0"/>
              <a:t> </a:t>
            </a:r>
          </a:p>
          <a:p>
            <a:r>
              <a:rPr lang="en-US" altLang="en-US" dirty="0"/>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2467129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Discuss students' responses.</a:t>
            </a:r>
          </a:p>
          <a:p>
            <a:r>
              <a:rPr lang="en-US" altLang="en-US" dirty="0"/>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28548988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youtu.be/0rbMHLDY1pA"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youtu.be/GH5n9lVZcM4"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altLang="en-US" dirty="0"/>
              <a:t>Building Healthy Lifelong Relationships</a:t>
            </a:r>
            <a:endParaRPr lang="en-US" dirty="0"/>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Mate Selection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How does dating help you with selecting a mate?</a:t>
            </a:r>
          </a:p>
        </p:txBody>
      </p:sp>
    </p:spTree>
    <p:extLst>
      <p:ext uri="{BB962C8B-B14F-4D97-AF65-F5344CB8AC3E}">
        <p14:creationId xmlns:p14="http://schemas.microsoft.com/office/powerpoint/2010/main" val="4174165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Purpose of Dating</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Mate Selection</a:t>
            </a:r>
          </a:p>
          <a:p>
            <a:pPr lvl="2"/>
            <a:r>
              <a:rPr lang="en-US" sz="2400" dirty="0"/>
              <a:t>Helps you prepare for healthy relationships</a:t>
            </a:r>
          </a:p>
          <a:p>
            <a:pPr lvl="2"/>
            <a:r>
              <a:rPr lang="en-US" sz="2400" dirty="0"/>
              <a:t>Lets you see others in different settings</a:t>
            </a:r>
          </a:p>
          <a:p>
            <a:pPr lvl="2"/>
            <a:r>
              <a:rPr lang="en-US" sz="2400" dirty="0"/>
              <a:t>Helps you learn about others’ personalities and characteristics</a:t>
            </a:r>
          </a:p>
        </p:txBody>
      </p:sp>
    </p:spTree>
    <p:extLst>
      <p:ext uri="{BB962C8B-B14F-4D97-AF65-F5344CB8AC3E}">
        <p14:creationId xmlns:p14="http://schemas.microsoft.com/office/powerpoint/2010/main" val="3767016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altLang="en-US" dirty="0">
                <a:cs typeface="Arial" panose="020B0604020202020204" pitchFamily="34" charset="0"/>
              </a:rPr>
              <a:t>Types of Dating</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What are different types of dating situations?</a:t>
            </a:r>
          </a:p>
        </p:txBody>
      </p:sp>
    </p:spTree>
    <p:extLst>
      <p:ext uri="{BB962C8B-B14F-4D97-AF65-F5344CB8AC3E}">
        <p14:creationId xmlns:p14="http://schemas.microsoft.com/office/powerpoint/2010/main" val="206212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altLang="en-US" dirty="0">
                <a:cs typeface="Arial" panose="020B0604020202020204" pitchFamily="34" charset="0"/>
              </a:rPr>
              <a:t>Types of Dating</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Group Dating</a:t>
            </a:r>
          </a:p>
          <a:p>
            <a:pPr lvl="1"/>
            <a:r>
              <a:rPr lang="en-US" dirty="0"/>
              <a:t>Pair Dating</a:t>
            </a:r>
          </a:p>
          <a:p>
            <a:pPr lvl="1"/>
            <a:r>
              <a:rPr lang="en-US" dirty="0"/>
              <a:t>Steady Dating</a:t>
            </a:r>
          </a:p>
        </p:txBody>
      </p:sp>
      <p:pic>
        <p:nvPicPr>
          <p:cNvPr id="4" name="Picture 6" descr="C:\Users\CTE\Downloads\MP900446460.JPG">
            <a:extLst>
              <a:ext uri="{FF2B5EF4-FFF2-40B4-BE49-F238E27FC236}">
                <a16:creationId xmlns:a16="http://schemas.microsoft.com/office/drawing/2014/main" id="{D5FB4651-FE68-459E-B99D-2DE0B81F44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4116" y="2008580"/>
            <a:ext cx="228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0070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altLang="en-US" dirty="0">
                <a:cs typeface="Arial" panose="020B0604020202020204" pitchFamily="34" charset="0"/>
              </a:rPr>
              <a:t>Group Dating</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Also known as “hanging out”.</a:t>
            </a:r>
          </a:p>
          <a:p>
            <a:pPr lvl="1"/>
            <a:r>
              <a:rPr lang="en-US" dirty="0"/>
              <a:t>Activities are planned by both boys and girls such as:</a:t>
            </a:r>
          </a:p>
          <a:p>
            <a:pPr lvl="2"/>
            <a:r>
              <a:rPr lang="en-US" sz="2400" dirty="0"/>
              <a:t>going to the movies, the mall, or any other local hangout</a:t>
            </a:r>
          </a:p>
        </p:txBody>
      </p:sp>
    </p:spTree>
    <p:extLst>
      <p:ext uri="{BB962C8B-B14F-4D97-AF65-F5344CB8AC3E}">
        <p14:creationId xmlns:p14="http://schemas.microsoft.com/office/powerpoint/2010/main" val="3337748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altLang="en-US" dirty="0">
                <a:cs typeface="Arial" panose="020B0604020202020204" pitchFamily="34" charset="0"/>
              </a:rPr>
              <a:t>Group Dating</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Easy way to begin dating. You can begin talking to different people without the pressure</a:t>
            </a:r>
          </a:p>
          <a:p>
            <a:pPr lvl="1"/>
            <a:r>
              <a:rPr lang="en-US" dirty="0"/>
              <a:t>Gives you the opportunity to learn about many other types of people</a:t>
            </a:r>
          </a:p>
        </p:txBody>
      </p:sp>
    </p:spTree>
    <p:extLst>
      <p:ext uri="{BB962C8B-B14F-4D97-AF65-F5344CB8AC3E}">
        <p14:creationId xmlns:p14="http://schemas.microsoft.com/office/powerpoint/2010/main" val="3414445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Pair Dating</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Also known as casual dating</a:t>
            </a:r>
          </a:p>
          <a:p>
            <a:pPr lvl="1"/>
            <a:r>
              <a:rPr lang="en-US" dirty="0"/>
              <a:t>No long-term commitment involved</a:t>
            </a:r>
          </a:p>
          <a:p>
            <a:pPr lvl="1"/>
            <a:r>
              <a:rPr lang="en-US" dirty="0"/>
              <a:t>Provides a chance to grow socially, and no one feels disloyal or jealous</a:t>
            </a:r>
          </a:p>
          <a:p>
            <a:pPr lvl="1"/>
            <a:r>
              <a:rPr lang="en-US" dirty="0"/>
              <a:t>May lead to a more serious relationship</a:t>
            </a:r>
          </a:p>
        </p:txBody>
      </p:sp>
    </p:spTree>
    <p:extLst>
      <p:ext uri="{BB962C8B-B14F-4D97-AF65-F5344CB8AC3E}">
        <p14:creationId xmlns:p14="http://schemas.microsoft.com/office/powerpoint/2010/main" val="1366933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Steady Dating</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Also known as “going out”</a:t>
            </a:r>
          </a:p>
          <a:p>
            <a:pPr lvl="1"/>
            <a:r>
              <a:rPr lang="en-US" dirty="0"/>
              <a:t>Two people agree to date exclusively</a:t>
            </a:r>
          </a:p>
          <a:p>
            <a:pPr lvl="1"/>
            <a:endParaRPr lang="en-US" dirty="0"/>
          </a:p>
        </p:txBody>
      </p:sp>
      <p:pic>
        <p:nvPicPr>
          <p:cNvPr id="4" name="Picture 6" descr="C:\Users\Deborah Woodward\AppData\Local\Microsoft\Windows\Temporary Internet Files\Content.IE5\B9AR11BQ\MP900448532[1].jpg">
            <a:extLst>
              <a:ext uri="{FF2B5EF4-FFF2-40B4-BE49-F238E27FC236}">
                <a16:creationId xmlns:a16="http://schemas.microsoft.com/office/drawing/2014/main" id="{1DE1851E-87CF-45DA-9671-692F4124B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429000"/>
            <a:ext cx="2732088" cy="227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9840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Steady Dating</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Provides security</a:t>
            </a:r>
          </a:p>
          <a:p>
            <a:pPr lvl="2"/>
            <a:r>
              <a:rPr lang="en-US" sz="2400" dirty="0"/>
              <a:t>You will have security that you will have a date when you need one.</a:t>
            </a:r>
          </a:p>
          <a:p>
            <a:pPr lvl="2"/>
            <a:r>
              <a:rPr lang="en-US" sz="2400" dirty="0"/>
              <a:t>You will know what to expect from the other person when you go somewhere.</a:t>
            </a:r>
          </a:p>
          <a:p>
            <a:pPr lvl="1"/>
            <a:endParaRPr lang="en-US" dirty="0"/>
          </a:p>
        </p:txBody>
      </p:sp>
    </p:spTree>
    <p:extLst>
      <p:ext uri="{BB962C8B-B14F-4D97-AF65-F5344CB8AC3E}">
        <p14:creationId xmlns:p14="http://schemas.microsoft.com/office/powerpoint/2010/main" val="2209762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br>
              <a:rPr lang="en-US" altLang="en-US" dirty="0"/>
            </a:br>
            <a:br>
              <a:rPr lang="en-US" altLang="en-US" dirty="0"/>
            </a:br>
            <a:br>
              <a:rPr lang="en-US" altLang="en-US" dirty="0"/>
            </a:br>
            <a:r>
              <a:rPr lang="en-US" altLang="en-US" dirty="0"/>
              <a:t>QUESTIONS?</a:t>
            </a:r>
            <a:endParaRPr lang="en-US" dirty="0"/>
          </a:p>
        </p:txBody>
      </p:sp>
    </p:spTree>
    <p:extLst>
      <p:ext uri="{BB962C8B-B14F-4D97-AF65-F5344CB8AC3E}">
        <p14:creationId xmlns:p14="http://schemas.microsoft.com/office/powerpoint/2010/main" val="1265976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altLang="en-US" dirty="0"/>
              <a:t>Road to a Healthy Relationship</a:t>
            </a:r>
            <a:endParaRPr lang="en-US" dirty="0"/>
          </a:p>
        </p:txBody>
      </p:sp>
      <p:pic>
        <p:nvPicPr>
          <p:cNvPr id="6" name="Picture 3" descr="C:\Users\Deborah Woodward\AppData\Local\Microsoft\Windows\Temporary Internet Files\Content.IE5\7O0I99K0\MP900446487[1].jpg">
            <a:extLst>
              <a:ext uri="{FF2B5EF4-FFF2-40B4-BE49-F238E27FC236}">
                <a16:creationId xmlns:a16="http://schemas.microsoft.com/office/drawing/2014/main" id="{C18F6066-D14B-42A5-A444-F124EC6F55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7888" y="2015065"/>
            <a:ext cx="2486378" cy="3729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3987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pPr marL="0" indent="0"/>
            <a:br>
              <a:rPr lang="en-US" altLang="en-US" dirty="0">
                <a:latin typeface="Bell MT" panose="02020503060305020303" pitchFamily="18" charset="0"/>
              </a:rPr>
            </a:br>
            <a:r>
              <a:rPr lang="en-US" altLang="en-US" dirty="0"/>
              <a:t>What are realistic expectations?</a:t>
            </a:r>
            <a:endParaRPr lang="en-US" dirty="0"/>
          </a:p>
        </p:txBody>
      </p:sp>
    </p:spTree>
    <p:extLst>
      <p:ext uri="{BB962C8B-B14F-4D97-AF65-F5344CB8AC3E}">
        <p14:creationId xmlns:p14="http://schemas.microsoft.com/office/powerpoint/2010/main" val="2436143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altLang="en-US" dirty="0"/>
              <a:t>Realistic Expectations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No one’s life is perfect and happy all the time.</a:t>
            </a:r>
          </a:p>
          <a:p>
            <a:pPr lvl="1"/>
            <a:r>
              <a:rPr lang="en-US" dirty="0"/>
              <a:t>Problems will arise, and what is important is how well you and your partner handle difficult situations together.</a:t>
            </a:r>
          </a:p>
        </p:txBody>
      </p:sp>
    </p:spTree>
    <p:extLst>
      <p:ext uri="{BB962C8B-B14F-4D97-AF65-F5344CB8AC3E}">
        <p14:creationId xmlns:p14="http://schemas.microsoft.com/office/powerpoint/2010/main" val="4057362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altLang="en-US" dirty="0"/>
              <a:t>Realistic Expectations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altLang="en-US" dirty="0">
                <a:hlinkClick r:id="rId3"/>
              </a:rPr>
              <a:t>Little Girl's Point of View of Marriage</a:t>
            </a:r>
            <a:br>
              <a:rPr lang="en-US" altLang="en-US" dirty="0"/>
            </a:br>
            <a:r>
              <a:rPr lang="en-US" altLang="en-US" sz="2400" dirty="0"/>
              <a:t>(click on link)</a:t>
            </a:r>
          </a:p>
          <a:p>
            <a:pPr lvl="1"/>
            <a:endParaRPr lang="en-US" dirty="0"/>
          </a:p>
          <a:p>
            <a:endParaRPr lang="en-US" dirty="0"/>
          </a:p>
        </p:txBody>
      </p:sp>
    </p:spTree>
    <p:extLst>
      <p:ext uri="{BB962C8B-B14F-4D97-AF65-F5344CB8AC3E}">
        <p14:creationId xmlns:p14="http://schemas.microsoft.com/office/powerpoint/2010/main" val="2562555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pPr marL="0" indent="0"/>
            <a:br>
              <a:rPr lang="en-US" altLang="en-US" dirty="0"/>
            </a:br>
            <a:r>
              <a:rPr lang="en-US" altLang="en-US" dirty="0"/>
              <a:t>What is an Engagement?</a:t>
            </a:r>
            <a:endParaRPr lang="en-US" dirty="0"/>
          </a:p>
        </p:txBody>
      </p:sp>
    </p:spTree>
    <p:extLst>
      <p:ext uri="{BB962C8B-B14F-4D97-AF65-F5344CB8AC3E}">
        <p14:creationId xmlns:p14="http://schemas.microsoft.com/office/powerpoint/2010/main" val="2644249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Sense of Humor</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Laughing with - but not at - your partner is a healthy component to a relationship.</a:t>
            </a:r>
          </a:p>
        </p:txBody>
      </p:sp>
      <p:pic>
        <p:nvPicPr>
          <p:cNvPr id="4" name="Picture 7" descr="C:\Users\Deborah Woodward\AppData\Local\Microsoft\Windows\Temporary Internet Files\Content.IE5\E0S03KCM\MP900446471[1].jpg">
            <a:extLst>
              <a:ext uri="{FF2B5EF4-FFF2-40B4-BE49-F238E27FC236}">
                <a16:creationId xmlns:a16="http://schemas.microsoft.com/office/drawing/2014/main" id="{10C1BD0A-6043-4166-8336-74FA0C0D5D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6165" y="3073400"/>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236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pPr marL="0" indent="0"/>
            <a:br>
              <a:rPr lang="en-US" altLang="en-US" dirty="0"/>
            </a:br>
            <a:br>
              <a:rPr lang="en-US" altLang="en-US" dirty="0"/>
            </a:br>
            <a:r>
              <a:rPr lang="en-US" altLang="en-US" dirty="0"/>
              <a:t>Components of a Healthy Relationship</a:t>
            </a:r>
            <a:endParaRPr lang="en-US" dirty="0"/>
          </a:p>
        </p:txBody>
      </p:sp>
    </p:spTree>
    <p:extLst>
      <p:ext uri="{BB962C8B-B14F-4D97-AF65-F5344CB8AC3E}">
        <p14:creationId xmlns:p14="http://schemas.microsoft.com/office/powerpoint/2010/main" val="3832144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Good Communication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What are the four ingredients to successful communication?</a:t>
            </a:r>
          </a:p>
        </p:txBody>
      </p:sp>
    </p:spTree>
    <p:extLst>
      <p:ext uri="{BB962C8B-B14F-4D97-AF65-F5344CB8AC3E}">
        <p14:creationId xmlns:p14="http://schemas.microsoft.com/office/powerpoint/2010/main" val="2620908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Good Communication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Four ingredients to successful communication?</a:t>
            </a:r>
          </a:p>
          <a:p>
            <a:pPr lvl="2"/>
            <a:r>
              <a:rPr lang="en-US" sz="2400" dirty="0"/>
              <a:t>Empathy</a:t>
            </a:r>
          </a:p>
          <a:p>
            <a:pPr lvl="2"/>
            <a:r>
              <a:rPr lang="en-US" sz="2400" dirty="0"/>
              <a:t>Keeping in touch</a:t>
            </a:r>
          </a:p>
          <a:p>
            <a:pPr lvl="2"/>
            <a:r>
              <a:rPr lang="en-US" sz="2400" dirty="0"/>
              <a:t>Sharing your ups and downs</a:t>
            </a:r>
          </a:p>
          <a:p>
            <a:pPr lvl="2"/>
            <a:r>
              <a:rPr lang="en-US" sz="2400" dirty="0"/>
              <a:t>Listening</a:t>
            </a:r>
          </a:p>
          <a:p>
            <a:pPr lvl="1"/>
            <a:endParaRPr lang="en-US" dirty="0"/>
          </a:p>
          <a:p>
            <a:pPr lvl="1"/>
            <a:endParaRPr lang="en-US" dirty="0"/>
          </a:p>
        </p:txBody>
      </p:sp>
    </p:spTree>
    <p:extLst>
      <p:ext uri="{BB962C8B-B14F-4D97-AF65-F5344CB8AC3E}">
        <p14:creationId xmlns:p14="http://schemas.microsoft.com/office/powerpoint/2010/main" val="1313617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altLang="en-US" dirty="0"/>
              <a:t>Problem Solving and Communication</a:t>
            </a:r>
            <a:endParaRPr lang="en-US" dirty="0"/>
          </a:p>
        </p:txBody>
      </p:sp>
      <p:pic>
        <p:nvPicPr>
          <p:cNvPr id="6" name="Content Placeholder 3">
            <a:extLst>
              <a:ext uri="{FF2B5EF4-FFF2-40B4-BE49-F238E27FC236}">
                <a16:creationId xmlns:a16="http://schemas.microsoft.com/office/drawing/2014/main" id="{67FDCF1E-FE81-4026-82AD-9D1C45DABA8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41590" y="2819400"/>
            <a:ext cx="3657600" cy="2401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2666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pPr marL="0" indent="0"/>
            <a:br>
              <a:rPr lang="en-US" altLang="en-US" dirty="0"/>
            </a:br>
            <a:br>
              <a:rPr lang="en-US" altLang="en-US" dirty="0"/>
            </a:br>
            <a:r>
              <a:rPr lang="en-US" altLang="en-US" dirty="0"/>
              <a:t>Dating</a:t>
            </a:r>
            <a:endParaRPr lang="en-US" dirty="0"/>
          </a:p>
        </p:txBody>
      </p:sp>
    </p:spTree>
    <p:extLst>
      <p:ext uri="{BB962C8B-B14F-4D97-AF65-F5344CB8AC3E}">
        <p14:creationId xmlns:p14="http://schemas.microsoft.com/office/powerpoint/2010/main" val="2923985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Appreciation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 Appreciation is shown through compliments, praise and thoughtfulness. </a:t>
            </a:r>
          </a:p>
          <a:p>
            <a:pPr lvl="1"/>
            <a:r>
              <a:rPr lang="en-US" dirty="0"/>
              <a:t>A simple “thank you” or a hug are ways to show appreciation.</a:t>
            </a:r>
          </a:p>
          <a:p>
            <a:pPr lvl="1"/>
            <a:endParaRPr lang="en-US" dirty="0"/>
          </a:p>
        </p:txBody>
      </p:sp>
    </p:spTree>
    <p:extLst>
      <p:ext uri="{BB962C8B-B14F-4D97-AF65-F5344CB8AC3E}">
        <p14:creationId xmlns:p14="http://schemas.microsoft.com/office/powerpoint/2010/main" val="2147136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Trust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Trust is…..</a:t>
            </a:r>
          </a:p>
        </p:txBody>
      </p:sp>
    </p:spTree>
    <p:extLst>
      <p:ext uri="{BB962C8B-B14F-4D97-AF65-F5344CB8AC3E}">
        <p14:creationId xmlns:p14="http://schemas.microsoft.com/office/powerpoint/2010/main" val="1056462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Trust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Trust makes for a secure foundation. </a:t>
            </a:r>
          </a:p>
          <a:p>
            <a:pPr lvl="1"/>
            <a:r>
              <a:rPr lang="en-US" dirty="0"/>
              <a:t>To establish trust, one does not use or need power or force to hold the marriage together.</a:t>
            </a:r>
          </a:p>
          <a:p>
            <a:pPr lvl="1"/>
            <a:endParaRPr lang="en-US" dirty="0"/>
          </a:p>
        </p:txBody>
      </p:sp>
    </p:spTree>
    <p:extLst>
      <p:ext uri="{BB962C8B-B14F-4D97-AF65-F5344CB8AC3E}">
        <p14:creationId xmlns:p14="http://schemas.microsoft.com/office/powerpoint/2010/main" val="1847246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Love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altLang="en-US" dirty="0">
                <a:hlinkClick r:id="rId3"/>
              </a:rPr>
              <a:t>What Is Love?</a:t>
            </a:r>
            <a:br>
              <a:rPr lang="en-US" altLang="en-US" dirty="0"/>
            </a:br>
            <a:r>
              <a:rPr lang="en-US" altLang="en-US" sz="2400" dirty="0"/>
              <a:t>(click on link)</a:t>
            </a:r>
          </a:p>
          <a:p>
            <a:pPr lvl="1"/>
            <a:endParaRPr lang="en-US" dirty="0"/>
          </a:p>
          <a:p>
            <a:endParaRPr lang="en-US" dirty="0"/>
          </a:p>
        </p:txBody>
      </p:sp>
    </p:spTree>
    <p:extLst>
      <p:ext uri="{BB962C8B-B14F-4D97-AF65-F5344CB8AC3E}">
        <p14:creationId xmlns:p14="http://schemas.microsoft.com/office/powerpoint/2010/main" val="1855861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Healthy Relationships Station Activities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Realistic Expectations</a:t>
            </a:r>
          </a:p>
          <a:p>
            <a:pPr lvl="1"/>
            <a:r>
              <a:rPr lang="en-US" dirty="0"/>
              <a:t>Good Communication</a:t>
            </a:r>
          </a:p>
          <a:p>
            <a:pPr lvl="1"/>
            <a:r>
              <a:rPr lang="en-US" dirty="0"/>
              <a:t>Sense of Humor</a:t>
            </a:r>
          </a:p>
          <a:p>
            <a:pPr lvl="1"/>
            <a:r>
              <a:rPr lang="en-US" dirty="0"/>
              <a:t>Trust</a:t>
            </a:r>
          </a:p>
          <a:p>
            <a:pPr lvl="1"/>
            <a:r>
              <a:rPr lang="en-US" dirty="0"/>
              <a:t>Appreciation</a:t>
            </a:r>
          </a:p>
        </p:txBody>
      </p:sp>
    </p:spTree>
    <p:extLst>
      <p:ext uri="{BB962C8B-B14F-4D97-AF65-F5344CB8AC3E}">
        <p14:creationId xmlns:p14="http://schemas.microsoft.com/office/powerpoint/2010/main" val="32594349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Five Station Activities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Groups will consist of 3-5 members.</a:t>
            </a:r>
          </a:p>
          <a:p>
            <a:pPr lvl="1"/>
            <a:r>
              <a:rPr lang="en-US" dirty="0"/>
              <a:t>Complete each activity.</a:t>
            </a:r>
          </a:p>
          <a:p>
            <a:pPr lvl="1"/>
            <a:r>
              <a:rPr lang="en-US" dirty="0"/>
              <a:t>All station activities will be turned in at the end of each day.</a:t>
            </a:r>
            <a:br>
              <a:rPr lang="en-US" dirty="0"/>
            </a:br>
            <a:endParaRPr lang="en-US" dirty="0"/>
          </a:p>
        </p:txBody>
      </p:sp>
    </p:spTree>
    <p:extLst>
      <p:ext uri="{BB962C8B-B14F-4D97-AF65-F5344CB8AC3E}">
        <p14:creationId xmlns:p14="http://schemas.microsoft.com/office/powerpoint/2010/main" val="22154242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	</a:t>
            </a:r>
          </a:p>
        </p:txBody>
      </p:sp>
      <p:pic>
        <p:nvPicPr>
          <p:cNvPr id="4" name="Picture 5" descr="C:\Users\Deborah Woodward\AppData\Local\Microsoft\Windows\Temporary Internet Files\Content.IE5\NVY04Y1Q\MP900446450[1].jpg">
            <a:extLst>
              <a:ext uri="{FF2B5EF4-FFF2-40B4-BE49-F238E27FC236}">
                <a16:creationId xmlns:a16="http://schemas.microsoft.com/office/drawing/2014/main" id="{18C85144-4298-4EE2-A52D-E4C2B7612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7242" y="2537218"/>
            <a:ext cx="4343400" cy="290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12924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301889"/>
            <a:ext cx="10741802" cy="4734318"/>
          </a:xfrm>
        </p:spPr>
        <p:txBody>
          <a:bodyPr/>
          <a:lstStyle/>
          <a:p>
            <a:pPr lvl="1"/>
            <a:r>
              <a:rPr lang="en-US" sz="2000" dirty="0"/>
              <a:t>Images</a:t>
            </a:r>
          </a:p>
          <a:p>
            <a:pPr lvl="2"/>
            <a:r>
              <a:rPr lang="en-US" sz="2000" dirty="0"/>
              <a:t>Microsoft Clip Art: Used with permission from Microsoft. </a:t>
            </a:r>
          </a:p>
          <a:p>
            <a:pPr lvl="1"/>
            <a:r>
              <a:rPr lang="en-US" sz="2000" dirty="0"/>
              <a:t>Textbooks </a:t>
            </a:r>
          </a:p>
          <a:p>
            <a:pPr lvl="2"/>
            <a:r>
              <a:rPr lang="en-US" sz="2000" dirty="0"/>
              <a:t>Harter, Ph.D., M., &amp; Ryder, V. (2004). Contemporary living. (9th ed.). Tinley Park, Illinois: The </a:t>
            </a:r>
            <a:r>
              <a:rPr lang="en-US" sz="2000" dirty="0" err="1"/>
              <a:t>Goodheart</a:t>
            </a:r>
            <a:r>
              <a:rPr lang="en-US" sz="2000" dirty="0"/>
              <a:t>-Willcox Company. Inc.</a:t>
            </a:r>
          </a:p>
          <a:p>
            <a:pPr lvl="2"/>
            <a:r>
              <a:rPr lang="en-US" sz="2000" dirty="0"/>
              <a:t>Johnson, L. (2010). Strengthening family &amp; self. (6th ed.). Tinley Park, Illinois: The </a:t>
            </a:r>
            <a:r>
              <a:rPr lang="en-US" sz="2000" dirty="0" err="1"/>
              <a:t>Goodheart</a:t>
            </a:r>
            <a:r>
              <a:rPr lang="en-US" sz="2000" dirty="0"/>
              <a:t>-Willcox Company. Inc.</a:t>
            </a:r>
          </a:p>
          <a:p>
            <a:pPr lvl="1"/>
            <a:r>
              <a:rPr lang="en-US" sz="2000" dirty="0"/>
              <a:t>YouTube(tm):</a:t>
            </a:r>
          </a:p>
          <a:p>
            <a:pPr lvl="2"/>
            <a:r>
              <a:rPr lang="en-US" sz="2000" dirty="0"/>
              <a:t>5 Year Old Needs a Job Before Getting Married</a:t>
            </a:r>
            <a:br>
              <a:rPr lang="en-US" sz="2000" dirty="0"/>
            </a:br>
            <a:r>
              <a:rPr lang="en-US" sz="2000" dirty="0"/>
              <a:t>http://youtu.be/0rbMHLDY1pA</a:t>
            </a:r>
          </a:p>
          <a:p>
            <a:pPr lvl="2"/>
            <a:r>
              <a:rPr lang="en-US" sz="2000" dirty="0"/>
              <a:t>What is Love? Do marriage vows seem to mean as much today as they used to? If you've heard anything about the increase in divorce rates, you may wonder. Bill &amp; Glad are ignoring the trends. More than ever the vows they made 50 years ago are being tested. In sickness and in health, in good times and in bad, the promise they are keeping is a true example of what love is.</a:t>
            </a:r>
            <a:br>
              <a:rPr lang="en-US" sz="2000" dirty="0"/>
            </a:br>
            <a:r>
              <a:rPr lang="en-US" sz="2000" dirty="0"/>
              <a:t>http://youtu.be/GH5n9lVZcM4</a:t>
            </a:r>
          </a:p>
          <a:p>
            <a:pPr marL="0" lvl="1" indent="0">
              <a:buNone/>
            </a:pPr>
            <a:endParaRPr lang="en-US" sz="2000" dirty="0"/>
          </a:p>
        </p:txBody>
      </p:sp>
    </p:spTree>
    <p:extLst>
      <p:ext uri="{BB962C8B-B14F-4D97-AF65-F5344CB8AC3E}">
        <p14:creationId xmlns:p14="http://schemas.microsoft.com/office/powerpoint/2010/main" val="2234675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Why Do People Date?</a:t>
            </a:r>
          </a:p>
        </p:txBody>
      </p:sp>
      <p:pic>
        <p:nvPicPr>
          <p:cNvPr id="4" name="Picture 6" descr="C:\Users\CTE\Downloads\MP900441001.JPG">
            <a:extLst>
              <a:ext uri="{FF2B5EF4-FFF2-40B4-BE49-F238E27FC236}">
                <a16:creationId xmlns:a16="http://schemas.microsoft.com/office/drawing/2014/main" id="{4616C7F4-3347-4267-A742-80DFA7472E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2700" y="2540000"/>
            <a:ext cx="41116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9253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Why Date?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Socialization</a:t>
            </a:r>
          </a:p>
          <a:p>
            <a:pPr lvl="1"/>
            <a:r>
              <a:rPr lang="en-US" dirty="0"/>
              <a:t>Recreation</a:t>
            </a:r>
          </a:p>
          <a:p>
            <a:pPr lvl="1"/>
            <a:r>
              <a:rPr lang="en-US" dirty="0"/>
              <a:t>Mate Selection </a:t>
            </a:r>
          </a:p>
        </p:txBody>
      </p:sp>
      <p:pic>
        <p:nvPicPr>
          <p:cNvPr id="4" name="Picture 6" descr="C:\Users\CTE\Downloads\MP900441001.JPG">
            <a:extLst>
              <a:ext uri="{FF2B5EF4-FFF2-40B4-BE49-F238E27FC236}">
                <a16:creationId xmlns:a16="http://schemas.microsoft.com/office/drawing/2014/main" id="{434BD74C-E896-4B8C-9364-064ADCDF62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4182" y="3073400"/>
            <a:ext cx="4075934" cy="271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4939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Socialization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How does dating provide social skills?</a:t>
            </a:r>
          </a:p>
        </p:txBody>
      </p:sp>
    </p:spTree>
    <p:extLst>
      <p:ext uri="{BB962C8B-B14F-4D97-AF65-F5344CB8AC3E}">
        <p14:creationId xmlns:p14="http://schemas.microsoft.com/office/powerpoint/2010/main" val="214197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Purpose of Dating</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Socialization</a:t>
            </a:r>
          </a:p>
          <a:p>
            <a:pPr lvl="2"/>
            <a:r>
              <a:rPr lang="en-US" sz="2400" dirty="0"/>
              <a:t>Developing appropriate social skills</a:t>
            </a:r>
          </a:p>
          <a:p>
            <a:pPr lvl="2"/>
            <a:r>
              <a:rPr lang="en-US" sz="2400" dirty="0"/>
              <a:t>Learn how to get along with others</a:t>
            </a:r>
          </a:p>
          <a:p>
            <a:pPr lvl="2"/>
            <a:r>
              <a:rPr lang="en-US" sz="2400" dirty="0"/>
              <a:t>Recognize the impact your words and actions have on others</a:t>
            </a:r>
          </a:p>
          <a:p>
            <a:pPr lvl="2"/>
            <a:r>
              <a:rPr lang="en-US" sz="2400" dirty="0"/>
              <a:t>Learn about yourself</a:t>
            </a:r>
          </a:p>
          <a:p>
            <a:pPr lvl="2"/>
            <a:r>
              <a:rPr lang="en-US" sz="2400" dirty="0"/>
              <a:t>Learn how to give and take in relationships</a:t>
            </a:r>
          </a:p>
        </p:txBody>
      </p:sp>
    </p:spTree>
    <p:extLst>
      <p:ext uri="{BB962C8B-B14F-4D97-AF65-F5344CB8AC3E}">
        <p14:creationId xmlns:p14="http://schemas.microsoft.com/office/powerpoint/2010/main" val="2909155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Recreation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How does dating provide recreational activities?</a:t>
            </a:r>
          </a:p>
        </p:txBody>
      </p:sp>
    </p:spTree>
    <p:extLst>
      <p:ext uri="{BB962C8B-B14F-4D97-AF65-F5344CB8AC3E}">
        <p14:creationId xmlns:p14="http://schemas.microsoft.com/office/powerpoint/2010/main" val="3211559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Purpose of Dating</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Recreation</a:t>
            </a:r>
          </a:p>
          <a:p>
            <a:pPr lvl="2"/>
            <a:r>
              <a:rPr lang="en-US" sz="2400" dirty="0"/>
              <a:t>Have fun and enjoy the companionship of others</a:t>
            </a:r>
          </a:p>
          <a:p>
            <a:pPr lvl="2"/>
            <a:r>
              <a:rPr lang="en-US" sz="2400" dirty="0"/>
              <a:t>Try new and different activities</a:t>
            </a:r>
          </a:p>
        </p:txBody>
      </p:sp>
    </p:spTree>
    <p:extLst>
      <p:ext uri="{BB962C8B-B14F-4D97-AF65-F5344CB8AC3E}">
        <p14:creationId xmlns:p14="http://schemas.microsoft.com/office/powerpoint/2010/main" val="4095400087"/>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schemas.openxmlformats.org/package/2006/metadata/core-properties"/>
    <ds:schemaRef ds:uri="http://purl.org/dc/terms/"/>
    <ds:schemaRef ds:uri="56ea17bb-c96d-4826-b465-01eec0dd23dd"/>
    <ds:schemaRef ds:uri="05d88611-e516-4d1a-b12e-39107e78b3d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1805</TotalTime>
  <Words>1429</Words>
  <Application>Microsoft Office PowerPoint</Application>
  <PresentationFormat>Widescreen</PresentationFormat>
  <Paragraphs>308</Paragraphs>
  <Slides>37</Slides>
  <Notes>36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37</vt:i4>
      </vt:variant>
    </vt:vector>
  </HeadingPairs>
  <TitlesOfParts>
    <vt:vector size="45" baseType="lpstr">
      <vt:lpstr>.AppleSystemUIFont</vt:lpstr>
      <vt:lpstr>Arial</vt:lpstr>
      <vt:lpstr>Bell MT</vt:lpstr>
      <vt:lpstr>Calibri</vt:lpstr>
      <vt:lpstr>Open Sans</vt:lpstr>
      <vt:lpstr>Open Sans SemiBold</vt:lpstr>
      <vt:lpstr>2_Office Theme</vt:lpstr>
      <vt:lpstr>3_Office Theme</vt:lpstr>
      <vt:lpstr>Building Healthy Lifelong Relationships</vt:lpstr>
      <vt:lpstr>PowerPoint Presentation</vt:lpstr>
      <vt:lpstr>  Dating</vt:lpstr>
      <vt:lpstr>Why Do People Date?</vt:lpstr>
      <vt:lpstr>Why Date?</vt:lpstr>
      <vt:lpstr>Socialization</vt:lpstr>
      <vt:lpstr>Purpose of Dating</vt:lpstr>
      <vt:lpstr>Recreation</vt:lpstr>
      <vt:lpstr>Purpose of Dating</vt:lpstr>
      <vt:lpstr>Mate Selection</vt:lpstr>
      <vt:lpstr>Purpose of Dating</vt:lpstr>
      <vt:lpstr>Types of Dating</vt:lpstr>
      <vt:lpstr>Types of Dating</vt:lpstr>
      <vt:lpstr>Group Dating</vt:lpstr>
      <vt:lpstr>Group Dating</vt:lpstr>
      <vt:lpstr>Pair Dating</vt:lpstr>
      <vt:lpstr>Steady Dating</vt:lpstr>
      <vt:lpstr>Steady Dating</vt:lpstr>
      <vt:lpstr>   QUESTIONS?</vt:lpstr>
      <vt:lpstr>Road to a Healthy Relationship</vt:lpstr>
      <vt:lpstr> What are realistic expectations?</vt:lpstr>
      <vt:lpstr>Realistic Expectations</vt:lpstr>
      <vt:lpstr>Realistic Expectations</vt:lpstr>
      <vt:lpstr> What is an Engagement?</vt:lpstr>
      <vt:lpstr>Sense of Humor</vt:lpstr>
      <vt:lpstr>  Components of a Healthy Relationship</vt:lpstr>
      <vt:lpstr>Good Communication </vt:lpstr>
      <vt:lpstr>Good Communication </vt:lpstr>
      <vt:lpstr>Problem Solving and Communication</vt:lpstr>
      <vt:lpstr>Appreciation</vt:lpstr>
      <vt:lpstr>Trust</vt:lpstr>
      <vt:lpstr>Trust</vt:lpstr>
      <vt:lpstr>Love</vt:lpstr>
      <vt:lpstr>Healthy Relationships Station Activities</vt:lpstr>
      <vt:lpstr>Five Station Activities</vt:lpstr>
      <vt:lpstr>Questions? </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8</cp:revision>
  <cp:lastPrinted>2017-07-07T16:17:37Z</cp:lastPrinted>
  <dcterms:created xsi:type="dcterms:W3CDTF">2017-07-11T23:58:30Z</dcterms:created>
  <dcterms:modified xsi:type="dcterms:W3CDTF">2017-11-28T15:04:00Z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