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57" r:id="rId3"/>
    <p:sldId id="258" r:id="rId4"/>
    <p:sldId id="261" r:id="rId5"/>
    <p:sldId id="262" r:id="rId6"/>
    <p:sldId id="263" r:id="rId7"/>
    <p:sldId id="265" r:id="rId8"/>
    <p:sldId id="266"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41" autoAdjust="0"/>
  </p:normalViewPr>
  <p:slideViewPr>
    <p:cSldViewPr>
      <p:cViewPr varScale="1">
        <p:scale>
          <a:sx n="61" d="100"/>
          <a:sy n="61" d="100"/>
        </p:scale>
        <p:origin x="157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3E727A-0F3B-4E41-8E16-3C5A3F190B57}" type="datetimeFigureOut">
              <a:rPr lang="en-US" smtClean="0"/>
              <a:pPr/>
              <a:t>10/27/2013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086993-C5A9-4AA8-9CA2-66AE8A58110B}" type="slidenum">
              <a:rPr lang="en-US" smtClean="0"/>
              <a:pPr/>
              <a:t>‹#›</a:t>
            </a:fld>
            <a:endParaRPr lang="en-US"/>
          </a:p>
        </p:txBody>
      </p:sp>
    </p:spTree>
    <p:extLst>
      <p:ext uri="{BB962C8B-B14F-4D97-AF65-F5344CB8AC3E}">
        <p14:creationId xmlns:p14="http://schemas.microsoft.com/office/powerpoint/2010/main" val="3304101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youtu.be/j6OWmgqrcb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Sugar is the form of carbohydrate that supplies energy to the body.</a:t>
            </a:r>
          </a:p>
          <a:p>
            <a:r>
              <a:rPr lang="en-US" dirty="0" smtClean="0"/>
              <a:t>Starch</a:t>
            </a:r>
            <a:r>
              <a:rPr lang="en-US" baseline="0" dirty="0" smtClean="0"/>
              <a:t>es are a carbohydrate with a more complex chemical structure than a sugar.</a:t>
            </a:r>
          </a:p>
          <a:p>
            <a:r>
              <a:rPr lang="en-US" baseline="0" dirty="0" smtClean="0"/>
              <a:t>Fiber is a plant material that cannot be digested (not a nutrient, but essential to good health).</a:t>
            </a:r>
            <a:endParaRPr lang="en-US" dirty="0"/>
          </a:p>
        </p:txBody>
      </p:sp>
      <p:sp>
        <p:nvSpPr>
          <p:cNvPr id="4" name="Slide Number Placeholder 3"/>
          <p:cNvSpPr>
            <a:spLocks noGrp="1"/>
          </p:cNvSpPr>
          <p:nvPr>
            <p:ph type="sldNum" sz="quarter" idx="10"/>
          </p:nvPr>
        </p:nvSpPr>
        <p:spPr/>
        <p:txBody>
          <a:bodyPr/>
          <a:lstStyle/>
          <a:p>
            <a:fld id="{31086993-C5A9-4AA8-9CA2-66AE8A58110B}" type="slidenum">
              <a:rPr lang="en-US" smtClean="0"/>
              <a:pPr/>
              <a:t>3</a:t>
            </a:fld>
            <a:endParaRPr lang="en-US"/>
          </a:p>
        </p:txBody>
      </p:sp>
    </p:spTree>
    <p:extLst>
      <p:ext uri="{BB962C8B-B14F-4D97-AF65-F5344CB8AC3E}">
        <p14:creationId xmlns:p14="http://schemas.microsoft.com/office/powerpoint/2010/main" val="3425909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Simple Carbohydrates</a:t>
            </a:r>
            <a:r>
              <a:rPr lang="en-US" baseline="0" dirty="0" smtClean="0"/>
              <a:t> </a:t>
            </a:r>
            <a:r>
              <a:rPr lang="en-US" baseline="0" dirty="0" smtClean="0"/>
              <a:t>are carbohydrates </a:t>
            </a:r>
            <a:r>
              <a:rPr lang="en-US" baseline="0" dirty="0" smtClean="0"/>
              <a:t>with a simple chemical structure.</a:t>
            </a:r>
          </a:p>
          <a:p>
            <a:endParaRPr lang="en-US" baseline="0" dirty="0" smtClean="0"/>
          </a:p>
          <a:p>
            <a:r>
              <a:rPr lang="en-US" baseline="0" dirty="0" smtClean="0"/>
              <a:t>Monosaccharide is a sugar with a single chemical unit.</a:t>
            </a:r>
          </a:p>
          <a:p>
            <a:pPr>
              <a:buFont typeface="Arial" pitchFamily="34" charset="0"/>
              <a:buChar char="•"/>
            </a:pPr>
            <a:r>
              <a:rPr lang="en-US" baseline="0" dirty="0" smtClean="0"/>
              <a:t> Glucose – mildly sweet sugar found in fruits, vegetables, honey and </a:t>
            </a:r>
            <a:r>
              <a:rPr lang="en-US" baseline="0" dirty="0" smtClean="0"/>
              <a:t>corn</a:t>
            </a:r>
            <a:endParaRPr lang="en-US" baseline="0" dirty="0" smtClean="0"/>
          </a:p>
          <a:p>
            <a:pPr>
              <a:buFont typeface="Arial" pitchFamily="34" charset="0"/>
              <a:buChar char="•"/>
            </a:pPr>
            <a:r>
              <a:rPr lang="en-US" baseline="0" dirty="0" smtClean="0"/>
              <a:t> Fructose – lightly sweet sugar found in fruits, many vegetables, and </a:t>
            </a:r>
            <a:r>
              <a:rPr lang="en-US" baseline="0" dirty="0" smtClean="0"/>
              <a:t>honey</a:t>
            </a:r>
            <a:endParaRPr lang="en-US" baseline="0" dirty="0" smtClean="0"/>
          </a:p>
          <a:p>
            <a:pPr>
              <a:buFont typeface="Arial" pitchFamily="34" charset="0"/>
              <a:buChar char="•"/>
            </a:pPr>
            <a:r>
              <a:rPr lang="en-US" baseline="0" dirty="0" smtClean="0"/>
              <a:t> </a:t>
            </a:r>
            <a:r>
              <a:rPr lang="en-US" baseline="0" dirty="0" err="1" smtClean="0"/>
              <a:t>Galactose</a:t>
            </a:r>
            <a:r>
              <a:rPr lang="en-US" baseline="0" dirty="0" smtClean="0"/>
              <a:t> – not very sweet </a:t>
            </a:r>
            <a:r>
              <a:rPr lang="en-US" baseline="0" dirty="0" smtClean="0"/>
              <a:t>sugar found </a:t>
            </a:r>
            <a:r>
              <a:rPr lang="en-US" baseline="0" dirty="0" smtClean="0"/>
              <a:t>in few foods including milk. Helps create milk sugar (lactose</a:t>
            </a:r>
            <a:r>
              <a:rPr lang="en-US" baseline="0" dirty="0" smtClean="0"/>
              <a:t>)</a:t>
            </a:r>
            <a:endParaRPr lang="en-US" baseline="0" dirty="0" smtClean="0"/>
          </a:p>
          <a:p>
            <a:pPr>
              <a:buFont typeface="Arial" pitchFamily="34" charset="0"/>
              <a:buChar char="•"/>
            </a:pPr>
            <a:endParaRPr lang="en-US" baseline="0" dirty="0" smtClean="0"/>
          </a:p>
          <a:p>
            <a:pPr>
              <a:buFont typeface="Arial" pitchFamily="34" charset="0"/>
              <a:buNone/>
            </a:pPr>
            <a:r>
              <a:rPr lang="en-US" baseline="0" dirty="0" smtClean="0"/>
              <a:t>Disaccharides – a sugar made of two </a:t>
            </a:r>
            <a:r>
              <a:rPr lang="en-US" baseline="0" dirty="0" err="1" smtClean="0"/>
              <a:t>monosaccharides</a:t>
            </a:r>
            <a:r>
              <a:rPr lang="en-US" baseline="0" dirty="0" smtClean="0"/>
              <a:t>.</a:t>
            </a:r>
          </a:p>
          <a:p>
            <a:pPr>
              <a:buFont typeface="Arial" pitchFamily="34" charset="0"/>
              <a:buChar char="•"/>
            </a:pPr>
            <a:r>
              <a:rPr lang="en-US" baseline="0" dirty="0" smtClean="0"/>
              <a:t> Sucrose – found in fruits, sugar cane, and sugar </a:t>
            </a:r>
            <a:r>
              <a:rPr lang="en-US" baseline="0" dirty="0" smtClean="0"/>
              <a:t>beets</a:t>
            </a:r>
            <a:endParaRPr lang="en-US" baseline="0" dirty="0" smtClean="0"/>
          </a:p>
          <a:p>
            <a:pPr>
              <a:buFont typeface="Arial" pitchFamily="34" charset="0"/>
              <a:buChar char="•"/>
            </a:pPr>
            <a:r>
              <a:rPr lang="en-US" baseline="0" dirty="0" smtClean="0"/>
              <a:t> Lactose – found only in milk and milk </a:t>
            </a:r>
            <a:r>
              <a:rPr lang="en-US" baseline="0" dirty="0" smtClean="0"/>
              <a:t>products</a:t>
            </a:r>
            <a:endParaRPr lang="en-US" baseline="0" dirty="0" smtClean="0"/>
          </a:p>
          <a:p>
            <a:pPr>
              <a:buFont typeface="Arial" pitchFamily="34" charset="0"/>
              <a:buChar char="•"/>
            </a:pPr>
            <a:r>
              <a:rPr lang="en-US" baseline="0" dirty="0" smtClean="0"/>
              <a:t> Maltose – forms when starch is </a:t>
            </a:r>
            <a:r>
              <a:rPr lang="en-US" baseline="0" dirty="0" smtClean="0"/>
              <a:t>digested</a:t>
            </a:r>
            <a:endParaRPr lang="en-US" baseline="0"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1086993-C5A9-4AA8-9CA2-66AE8A58110B}" type="slidenum">
              <a:rPr lang="en-US" smtClean="0"/>
              <a:pPr/>
              <a:t>4</a:t>
            </a:fld>
            <a:endParaRPr lang="en-US"/>
          </a:p>
        </p:txBody>
      </p:sp>
    </p:spTree>
    <p:extLst>
      <p:ext uri="{BB962C8B-B14F-4D97-AF65-F5344CB8AC3E}">
        <p14:creationId xmlns:p14="http://schemas.microsoft.com/office/powerpoint/2010/main" val="152349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Polysaccharide is a sugar made of several</a:t>
            </a:r>
            <a:r>
              <a:rPr lang="en-US" baseline="0" dirty="0" smtClean="0"/>
              <a:t> </a:t>
            </a:r>
            <a:r>
              <a:rPr lang="en-US" baseline="0" dirty="0" err="1" smtClean="0"/>
              <a:t>monosaccharides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1086993-C5A9-4AA8-9CA2-66AE8A58110B}" type="slidenum">
              <a:rPr lang="en-US" smtClean="0"/>
              <a:pPr/>
              <a:t>5</a:t>
            </a:fld>
            <a:endParaRPr lang="en-US"/>
          </a:p>
        </p:txBody>
      </p:sp>
    </p:spTree>
    <p:extLst>
      <p:ext uri="{BB962C8B-B14F-4D97-AF65-F5344CB8AC3E}">
        <p14:creationId xmlns:p14="http://schemas.microsoft.com/office/powerpoint/2010/main" val="1411727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Dietary fiber is sometimes called bulk, cellulose, or roughage.</a:t>
            </a:r>
            <a:endParaRPr lang="en-US" dirty="0"/>
          </a:p>
        </p:txBody>
      </p:sp>
      <p:sp>
        <p:nvSpPr>
          <p:cNvPr id="4" name="Slide Number Placeholder 3"/>
          <p:cNvSpPr>
            <a:spLocks noGrp="1"/>
          </p:cNvSpPr>
          <p:nvPr>
            <p:ph type="sldNum" sz="quarter" idx="10"/>
          </p:nvPr>
        </p:nvSpPr>
        <p:spPr/>
        <p:txBody>
          <a:bodyPr/>
          <a:lstStyle/>
          <a:p>
            <a:fld id="{31086993-C5A9-4AA8-9CA2-66AE8A58110B}" type="slidenum">
              <a:rPr lang="en-US" smtClean="0"/>
              <a:pPr/>
              <a:t>6</a:t>
            </a:fld>
            <a:endParaRPr lang="en-US"/>
          </a:p>
        </p:txBody>
      </p:sp>
    </p:spTree>
    <p:extLst>
      <p:ext uri="{BB962C8B-B14F-4D97-AF65-F5344CB8AC3E}">
        <p14:creationId xmlns:p14="http://schemas.microsoft.com/office/powerpoint/2010/main" val="3224398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Click on hyperlink </a:t>
            </a:r>
            <a:r>
              <a:rPr lang="en-US" sz="1200" b="0" i="0" u="sng" kern="1200" dirty="0" smtClean="0">
                <a:solidFill>
                  <a:schemeClr val="tx1"/>
                </a:solidFill>
                <a:latin typeface="+mn-lt"/>
                <a:ea typeface="+mn-ea"/>
                <a:cs typeface="+mn-cs"/>
              </a:rPr>
              <a:t>The Benefits of Whole Grains</a:t>
            </a:r>
            <a:r>
              <a:rPr lang="en-US" sz="1200" b="0" i="0" kern="1200" dirty="0" smtClean="0">
                <a:solidFill>
                  <a:schemeClr val="tx1"/>
                </a:solidFill>
                <a:latin typeface="+mn-lt"/>
                <a:ea typeface="+mn-ea"/>
                <a:cs typeface="+mn-cs"/>
              </a:rPr>
              <a:t> to view video.</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 Benefits of Whole Grains</a:t>
            </a:r>
            <a:r>
              <a:rPr lang="en-US" dirty="0" smtClean="0"/>
              <a:t/>
            </a:r>
            <a:br>
              <a:rPr lang="en-US" dirty="0" smtClean="0"/>
            </a:br>
            <a:r>
              <a:rPr lang="en-US" sz="1200" b="0" i="0" kern="1200" dirty="0" smtClean="0">
                <a:solidFill>
                  <a:schemeClr val="tx1"/>
                </a:solidFill>
                <a:latin typeface="+mn-lt"/>
                <a:ea typeface="+mn-ea"/>
                <a:cs typeface="+mn-cs"/>
              </a:rPr>
              <a:t>Dietitian provides tips and tricks on how to eat better for weight loss and incorporate grains into your diet.</a:t>
            </a:r>
            <a:r>
              <a:rPr lang="en-US" dirty="0" smtClean="0"/>
              <a:t/>
            </a:r>
            <a:br>
              <a:rPr lang="en-US" dirty="0" smtClean="0"/>
            </a:br>
            <a:r>
              <a:rPr lang="en-US" sz="1200" b="0" i="0" kern="1200" dirty="0" smtClean="0">
                <a:solidFill>
                  <a:schemeClr val="tx1"/>
                </a:solidFill>
                <a:latin typeface="+mn-lt"/>
                <a:ea typeface="+mn-ea"/>
                <a:cs typeface="+mn-cs"/>
                <a:hlinkClick r:id="rId3"/>
              </a:rPr>
              <a:t>http://youtu.be/j6OWmgqrcbY</a:t>
            </a:r>
            <a:endParaRPr lang="en-US" dirty="0"/>
          </a:p>
        </p:txBody>
      </p:sp>
      <p:sp>
        <p:nvSpPr>
          <p:cNvPr id="4" name="Slide Number Placeholder 3"/>
          <p:cNvSpPr>
            <a:spLocks noGrp="1"/>
          </p:cNvSpPr>
          <p:nvPr>
            <p:ph type="sldNum" sz="quarter" idx="10"/>
          </p:nvPr>
        </p:nvSpPr>
        <p:spPr/>
        <p:txBody>
          <a:bodyPr/>
          <a:lstStyle/>
          <a:p>
            <a:fld id="{31086993-C5A9-4AA8-9CA2-66AE8A58110B}" type="slidenum">
              <a:rPr lang="en-US" smtClean="0"/>
              <a:pPr/>
              <a:t>7</a:t>
            </a:fld>
            <a:endParaRPr lang="en-US"/>
          </a:p>
        </p:txBody>
      </p:sp>
    </p:spTree>
    <p:extLst>
      <p:ext uri="{BB962C8B-B14F-4D97-AF65-F5344CB8AC3E}">
        <p14:creationId xmlns:p14="http://schemas.microsoft.com/office/powerpoint/2010/main" val="1577508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160B42-274B-4D9E-8C58-F1B661A8C495}" type="datetime1">
              <a:rPr lang="en-US" smtClean="0"/>
              <a:pPr/>
              <a:t>10/27/2013</a:t>
            </a:fld>
            <a:endParaRPr lang="en-US"/>
          </a:p>
        </p:txBody>
      </p:sp>
      <p:sp>
        <p:nvSpPr>
          <p:cNvPr id="5" name="Footer Placeholder 4"/>
          <p:cNvSpPr>
            <a:spLocks noGrp="1"/>
          </p:cNvSpPr>
          <p:nvPr>
            <p:ph type="ftr" sz="quarter" idx="11"/>
          </p:nvPr>
        </p:nvSpPr>
        <p:spPr/>
        <p:txBody>
          <a:bodyPr/>
          <a:lstStyle/>
          <a:p>
            <a:r>
              <a:rPr lang="en-US" smtClean="0"/>
              <a:t>Copyright (C) Texas Education Agency, 2012. All rights reserved.</a:t>
            </a:r>
            <a:endParaRPr lang="en-US"/>
          </a:p>
        </p:txBody>
      </p:sp>
      <p:sp>
        <p:nvSpPr>
          <p:cNvPr id="6" name="Slide Number Placeholder 5"/>
          <p:cNvSpPr>
            <a:spLocks noGrp="1"/>
          </p:cNvSpPr>
          <p:nvPr>
            <p:ph type="sldNum" sz="quarter" idx="12"/>
          </p:nvPr>
        </p:nvSpPr>
        <p:spPr/>
        <p:txBody>
          <a:bodyPr/>
          <a:lstStyle/>
          <a:p>
            <a:fld id="{A2F5970F-3B3E-4E7F-B9D0-141EE786A00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B96A6-9347-4918-B6FF-171446D6058F}" type="datetime1">
              <a:rPr lang="en-US" smtClean="0"/>
              <a:pPr/>
              <a:t>10/27/2013</a:t>
            </a:fld>
            <a:endParaRPr lang="en-US"/>
          </a:p>
        </p:txBody>
      </p:sp>
      <p:sp>
        <p:nvSpPr>
          <p:cNvPr id="5" name="Footer Placeholder 4"/>
          <p:cNvSpPr>
            <a:spLocks noGrp="1"/>
          </p:cNvSpPr>
          <p:nvPr>
            <p:ph type="ftr" sz="quarter" idx="11"/>
          </p:nvPr>
        </p:nvSpPr>
        <p:spPr/>
        <p:txBody>
          <a:bodyPr/>
          <a:lstStyle/>
          <a:p>
            <a:r>
              <a:rPr lang="en-US" smtClean="0"/>
              <a:t>Copyright (C) Texas Education Agency, 2012. All rights reserved.</a:t>
            </a:r>
            <a:endParaRPr lang="en-US"/>
          </a:p>
        </p:txBody>
      </p:sp>
      <p:sp>
        <p:nvSpPr>
          <p:cNvPr id="6" name="Slide Number Placeholder 5"/>
          <p:cNvSpPr>
            <a:spLocks noGrp="1"/>
          </p:cNvSpPr>
          <p:nvPr>
            <p:ph type="sldNum" sz="quarter" idx="12"/>
          </p:nvPr>
        </p:nvSpPr>
        <p:spPr/>
        <p:txBody>
          <a:bodyPr/>
          <a:lstStyle/>
          <a:p>
            <a:fld id="{A2F5970F-3B3E-4E7F-B9D0-141EE786A0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ADBAD-08A1-42FE-8022-5A41BDB95C8D}" type="datetime1">
              <a:rPr lang="en-US" smtClean="0"/>
              <a:pPr/>
              <a:t>10/27/2013</a:t>
            </a:fld>
            <a:endParaRPr lang="en-US"/>
          </a:p>
        </p:txBody>
      </p:sp>
      <p:sp>
        <p:nvSpPr>
          <p:cNvPr id="5" name="Footer Placeholder 4"/>
          <p:cNvSpPr>
            <a:spLocks noGrp="1"/>
          </p:cNvSpPr>
          <p:nvPr>
            <p:ph type="ftr" sz="quarter" idx="11"/>
          </p:nvPr>
        </p:nvSpPr>
        <p:spPr/>
        <p:txBody>
          <a:bodyPr/>
          <a:lstStyle/>
          <a:p>
            <a:r>
              <a:rPr lang="en-US" smtClean="0"/>
              <a:t>Copyright (C) Texas Education Agency, 2012. All rights reserved.</a:t>
            </a:r>
            <a:endParaRPr lang="en-US"/>
          </a:p>
        </p:txBody>
      </p:sp>
      <p:sp>
        <p:nvSpPr>
          <p:cNvPr id="6" name="Slide Number Placeholder 5"/>
          <p:cNvSpPr>
            <a:spLocks noGrp="1"/>
          </p:cNvSpPr>
          <p:nvPr>
            <p:ph type="sldNum" sz="quarter" idx="12"/>
          </p:nvPr>
        </p:nvSpPr>
        <p:spPr/>
        <p:txBody>
          <a:bodyPr/>
          <a:lstStyle/>
          <a:p>
            <a:fld id="{A2F5970F-3B3E-4E7F-B9D0-141EE786A0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447A88-9699-4EF8-B022-14781BEE9632}" type="datetime1">
              <a:rPr lang="en-US" smtClean="0"/>
              <a:pPr/>
              <a:t>10/27/2013</a:t>
            </a:fld>
            <a:endParaRPr lang="en-US"/>
          </a:p>
        </p:txBody>
      </p:sp>
      <p:sp>
        <p:nvSpPr>
          <p:cNvPr id="5" name="Footer Placeholder 4"/>
          <p:cNvSpPr>
            <a:spLocks noGrp="1"/>
          </p:cNvSpPr>
          <p:nvPr>
            <p:ph type="ftr" sz="quarter" idx="11"/>
          </p:nvPr>
        </p:nvSpPr>
        <p:spPr/>
        <p:txBody>
          <a:bodyPr/>
          <a:lstStyle/>
          <a:p>
            <a:r>
              <a:rPr lang="en-US" smtClean="0"/>
              <a:t>Copyright (C) Texas Education Agency, 2012. All rights reserved.</a:t>
            </a:r>
            <a:endParaRPr lang="en-US"/>
          </a:p>
        </p:txBody>
      </p:sp>
      <p:sp>
        <p:nvSpPr>
          <p:cNvPr id="6" name="Slide Number Placeholder 5"/>
          <p:cNvSpPr>
            <a:spLocks noGrp="1"/>
          </p:cNvSpPr>
          <p:nvPr>
            <p:ph type="sldNum" sz="quarter" idx="12"/>
          </p:nvPr>
        </p:nvSpPr>
        <p:spPr/>
        <p:txBody>
          <a:bodyPr/>
          <a:lstStyle/>
          <a:p>
            <a:fld id="{A2F5970F-3B3E-4E7F-B9D0-141EE786A0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750755-4632-4C72-BD12-E4E91EE8B42B}" type="datetime1">
              <a:rPr lang="en-US" smtClean="0"/>
              <a:pPr/>
              <a:t>10/27/2013</a:t>
            </a:fld>
            <a:endParaRPr lang="en-US"/>
          </a:p>
        </p:txBody>
      </p:sp>
      <p:sp>
        <p:nvSpPr>
          <p:cNvPr id="5" name="Footer Placeholder 4"/>
          <p:cNvSpPr>
            <a:spLocks noGrp="1"/>
          </p:cNvSpPr>
          <p:nvPr>
            <p:ph type="ftr" sz="quarter" idx="11"/>
          </p:nvPr>
        </p:nvSpPr>
        <p:spPr/>
        <p:txBody>
          <a:bodyPr/>
          <a:lstStyle/>
          <a:p>
            <a:r>
              <a:rPr lang="en-US" smtClean="0"/>
              <a:t>Copyright (C) Texas Education Agency, 2012. All rights reserved.</a:t>
            </a:r>
            <a:endParaRPr lang="en-US"/>
          </a:p>
        </p:txBody>
      </p:sp>
      <p:sp>
        <p:nvSpPr>
          <p:cNvPr id="6" name="Slide Number Placeholder 5"/>
          <p:cNvSpPr>
            <a:spLocks noGrp="1"/>
          </p:cNvSpPr>
          <p:nvPr>
            <p:ph type="sldNum" sz="quarter" idx="12"/>
          </p:nvPr>
        </p:nvSpPr>
        <p:spPr/>
        <p:txBody>
          <a:bodyPr/>
          <a:lstStyle/>
          <a:p>
            <a:fld id="{A2F5970F-3B3E-4E7F-B9D0-141EE786A00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697E28-0922-4F75-A041-A870E68D55D8}" type="datetime1">
              <a:rPr lang="en-US" smtClean="0"/>
              <a:pPr/>
              <a:t>10/27/2013</a:t>
            </a:fld>
            <a:endParaRPr lang="en-US"/>
          </a:p>
        </p:txBody>
      </p:sp>
      <p:sp>
        <p:nvSpPr>
          <p:cNvPr id="6" name="Footer Placeholder 5"/>
          <p:cNvSpPr>
            <a:spLocks noGrp="1"/>
          </p:cNvSpPr>
          <p:nvPr>
            <p:ph type="ftr" sz="quarter" idx="11"/>
          </p:nvPr>
        </p:nvSpPr>
        <p:spPr/>
        <p:txBody>
          <a:bodyPr/>
          <a:lstStyle/>
          <a:p>
            <a:r>
              <a:rPr lang="en-US" smtClean="0"/>
              <a:t>Copyright (C) Texas Education Agency, 2012. All rights reserved.</a:t>
            </a:r>
            <a:endParaRPr lang="en-US"/>
          </a:p>
        </p:txBody>
      </p:sp>
      <p:sp>
        <p:nvSpPr>
          <p:cNvPr id="7" name="Slide Number Placeholder 6"/>
          <p:cNvSpPr>
            <a:spLocks noGrp="1"/>
          </p:cNvSpPr>
          <p:nvPr>
            <p:ph type="sldNum" sz="quarter" idx="12"/>
          </p:nvPr>
        </p:nvSpPr>
        <p:spPr/>
        <p:txBody>
          <a:bodyPr/>
          <a:lstStyle/>
          <a:p>
            <a:fld id="{A2F5970F-3B3E-4E7F-B9D0-141EE786A0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9C7F28-8879-419C-B273-4B816ECA1748}" type="datetime1">
              <a:rPr lang="en-US" smtClean="0"/>
              <a:pPr/>
              <a:t>10/27/2013</a:t>
            </a:fld>
            <a:endParaRPr lang="en-US"/>
          </a:p>
        </p:txBody>
      </p:sp>
      <p:sp>
        <p:nvSpPr>
          <p:cNvPr id="8" name="Footer Placeholder 7"/>
          <p:cNvSpPr>
            <a:spLocks noGrp="1"/>
          </p:cNvSpPr>
          <p:nvPr>
            <p:ph type="ftr" sz="quarter" idx="11"/>
          </p:nvPr>
        </p:nvSpPr>
        <p:spPr/>
        <p:txBody>
          <a:bodyPr/>
          <a:lstStyle/>
          <a:p>
            <a:r>
              <a:rPr lang="en-US" smtClean="0"/>
              <a:t>Copyright (C) Texas Education Agency, 2012. All rights reserved.</a:t>
            </a:r>
            <a:endParaRPr lang="en-US"/>
          </a:p>
        </p:txBody>
      </p:sp>
      <p:sp>
        <p:nvSpPr>
          <p:cNvPr id="9" name="Slide Number Placeholder 8"/>
          <p:cNvSpPr>
            <a:spLocks noGrp="1"/>
          </p:cNvSpPr>
          <p:nvPr>
            <p:ph type="sldNum" sz="quarter" idx="12"/>
          </p:nvPr>
        </p:nvSpPr>
        <p:spPr/>
        <p:txBody>
          <a:bodyPr/>
          <a:lstStyle/>
          <a:p>
            <a:fld id="{A2F5970F-3B3E-4E7F-B9D0-141EE786A0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991F9C-C566-46D4-A3BE-BC29457585BB}" type="datetime1">
              <a:rPr lang="en-US" smtClean="0"/>
              <a:pPr/>
              <a:t>10/27/2013</a:t>
            </a:fld>
            <a:endParaRPr lang="en-US"/>
          </a:p>
        </p:txBody>
      </p:sp>
      <p:sp>
        <p:nvSpPr>
          <p:cNvPr id="4" name="Footer Placeholder 3"/>
          <p:cNvSpPr>
            <a:spLocks noGrp="1"/>
          </p:cNvSpPr>
          <p:nvPr>
            <p:ph type="ftr" sz="quarter" idx="11"/>
          </p:nvPr>
        </p:nvSpPr>
        <p:spPr/>
        <p:txBody>
          <a:bodyPr/>
          <a:lstStyle/>
          <a:p>
            <a:r>
              <a:rPr lang="en-US" smtClean="0"/>
              <a:t>Copyright (C) Texas Education Agency, 2012. All rights reserved.</a:t>
            </a:r>
            <a:endParaRPr lang="en-US"/>
          </a:p>
        </p:txBody>
      </p:sp>
      <p:sp>
        <p:nvSpPr>
          <p:cNvPr id="5" name="Slide Number Placeholder 4"/>
          <p:cNvSpPr>
            <a:spLocks noGrp="1"/>
          </p:cNvSpPr>
          <p:nvPr>
            <p:ph type="sldNum" sz="quarter" idx="12"/>
          </p:nvPr>
        </p:nvSpPr>
        <p:spPr/>
        <p:txBody>
          <a:bodyPr/>
          <a:lstStyle/>
          <a:p>
            <a:fld id="{A2F5970F-3B3E-4E7F-B9D0-141EE786A0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0091D-E9E2-4595-8092-23E7672D5E02}" type="datetime1">
              <a:rPr lang="en-US" smtClean="0"/>
              <a:pPr/>
              <a:t>10/27/2013</a:t>
            </a:fld>
            <a:endParaRPr lang="en-US"/>
          </a:p>
        </p:txBody>
      </p:sp>
      <p:sp>
        <p:nvSpPr>
          <p:cNvPr id="3" name="Footer Placeholder 2"/>
          <p:cNvSpPr>
            <a:spLocks noGrp="1"/>
          </p:cNvSpPr>
          <p:nvPr>
            <p:ph type="ftr" sz="quarter" idx="11"/>
          </p:nvPr>
        </p:nvSpPr>
        <p:spPr/>
        <p:txBody>
          <a:bodyPr/>
          <a:lstStyle/>
          <a:p>
            <a:r>
              <a:rPr lang="en-US" smtClean="0"/>
              <a:t>Copyright (C) Texas Education Agency, 2012. All rights reserved.</a:t>
            </a:r>
            <a:endParaRPr lang="en-US"/>
          </a:p>
        </p:txBody>
      </p:sp>
      <p:sp>
        <p:nvSpPr>
          <p:cNvPr id="4" name="Slide Number Placeholder 3"/>
          <p:cNvSpPr>
            <a:spLocks noGrp="1"/>
          </p:cNvSpPr>
          <p:nvPr>
            <p:ph type="sldNum" sz="quarter" idx="12"/>
          </p:nvPr>
        </p:nvSpPr>
        <p:spPr/>
        <p:txBody>
          <a:bodyPr/>
          <a:lstStyle/>
          <a:p>
            <a:fld id="{A2F5970F-3B3E-4E7F-B9D0-141EE786A0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7E3121-BDF8-4E45-A39E-C3BA4ECAE2E7}" type="datetime1">
              <a:rPr lang="en-US" smtClean="0"/>
              <a:pPr/>
              <a:t>10/27/2013</a:t>
            </a:fld>
            <a:endParaRPr lang="en-US"/>
          </a:p>
        </p:txBody>
      </p:sp>
      <p:sp>
        <p:nvSpPr>
          <p:cNvPr id="6" name="Footer Placeholder 5"/>
          <p:cNvSpPr>
            <a:spLocks noGrp="1"/>
          </p:cNvSpPr>
          <p:nvPr>
            <p:ph type="ftr" sz="quarter" idx="11"/>
          </p:nvPr>
        </p:nvSpPr>
        <p:spPr/>
        <p:txBody>
          <a:bodyPr/>
          <a:lstStyle/>
          <a:p>
            <a:r>
              <a:rPr lang="en-US" smtClean="0"/>
              <a:t>Copyright (C) Texas Education Agency, 2012. All rights reserved.</a:t>
            </a:r>
            <a:endParaRPr lang="en-US"/>
          </a:p>
        </p:txBody>
      </p:sp>
      <p:sp>
        <p:nvSpPr>
          <p:cNvPr id="7" name="Slide Number Placeholder 6"/>
          <p:cNvSpPr>
            <a:spLocks noGrp="1"/>
          </p:cNvSpPr>
          <p:nvPr>
            <p:ph type="sldNum" sz="quarter" idx="12"/>
          </p:nvPr>
        </p:nvSpPr>
        <p:spPr/>
        <p:txBody>
          <a:bodyPr/>
          <a:lstStyle/>
          <a:p>
            <a:fld id="{A2F5970F-3B3E-4E7F-B9D0-141EE786A0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A6E614-A605-4667-A7C2-09089F0EF829}" type="datetime1">
              <a:rPr lang="en-US" smtClean="0"/>
              <a:pPr/>
              <a:t>10/27/2013</a:t>
            </a:fld>
            <a:endParaRPr lang="en-US"/>
          </a:p>
        </p:txBody>
      </p:sp>
      <p:sp>
        <p:nvSpPr>
          <p:cNvPr id="6" name="Footer Placeholder 5"/>
          <p:cNvSpPr>
            <a:spLocks noGrp="1"/>
          </p:cNvSpPr>
          <p:nvPr>
            <p:ph type="ftr" sz="quarter" idx="11"/>
          </p:nvPr>
        </p:nvSpPr>
        <p:spPr/>
        <p:txBody>
          <a:bodyPr/>
          <a:lstStyle/>
          <a:p>
            <a:r>
              <a:rPr lang="en-US" smtClean="0"/>
              <a:t>Copyright (C) Texas Education Agency, 2012. All rights reserved.</a:t>
            </a:r>
            <a:endParaRPr lang="en-US"/>
          </a:p>
        </p:txBody>
      </p:sp>
      <p:sp>
        <p:nvSpPr>
          <p:cNvPr id="7" name="Slide Number Placeholder 6"/>
          <p:cNvSpPr>
            <a:spLocks noGrp="1"/>
          </p:cNvSpPr>
          <p:nvPr>
            <p:ph type="sldNum" sz="quarter" idx="12"/>
          </p:nvPr>
        </p:nvSpPr>
        <p:spPr/>
        <p:txBody>
          <a:bodyPr/>
          <a:lstStyle/>
          <a:p>
            <a:fld id="{A2F5970F-3B3E-4E7F-B9D0-141EE786A0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898BF-31ED-4E44-805B-06890168BBF0}" type="datetime1">
              <a:rPr lang="en-US" smtClean="0"/>
              <a:pPr/>
              <a:t>10/27/2013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(C) Texas Education Agency, 2012. All rights reserved.</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5970F-3B3E-4E7F-B9D0-141EE786A0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copyrights@tea.state.tx.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youtu.be/j6OWmgqrcbY"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www.choosemyplate.gov/food-groups/grain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87775"/>
            <a:ext cx="7772400" cy="1470025"/>
          </a:xfrm>
        </p:spPr>
        <p:txBody>
          <a:bodyPr/>
          <a:lstStyle/>
          <a:p>
            <a:r>
              <a:rPr lang="en-US" dirty="0" smtClean="0"/>
              <a:t>Carbohydrates</a:t>
            </a:r>
            <a:endParaRPr lang="en-US" dirty="0"/>
          </a:p>
        </p:txBody>
      </p:sp>
      <p:sp>
        <p:nvSpPr>
          <p:cNvPr id="3" name="Subtitle 2"/>
          <p:cNvSpPr>
            <a:spLocks noGrp="1"/>
          </p:cNvSpPr>
          <p:nvPr>
            <p:ph type="subTitle" idx="1"/>
          </p:nvPr>
        </p:nvSpPr>
        <p:spPr>
          <a:xfrm>
            <a:off x="1371600" y="4953000"/>
            <a:ext cx="6400800" cy="1447800"/>
          </a:xfrm>
        </p:spPr>
        <p:txBody>
          <a:bodyPr>
            <a:normAutofit/>
          </a:bodyPr>
          <a:lstStyle/>
          <a:p>
            <a:pPr fontAlgn="base"/>
            <a:r>
              <a:rPr lang="en-US" sz="2400" dirty="0">
                <a:solidFill>
                  <a:schemeClr val="accent6">
                    <a:lumMod val="75000"/>
                  </a:schemeClr>
                </a:solidFill>
              </a:rPr>
              <a:t>Sugars: Simple Carbohydrates</a:t>
            </a:r>
          </a:p>
          <a:p>
            <a:pPr fontAlgn="base"/>
            <a:r>
              <a:rPr lang="en-US" sz="2400" dirty="0">
                <a:solidFill>
                  <a:schemeClr val="accent6">
                    <a:lumMod val="75000"/>
                  </a:schemeClr>
                </a:solidFill>
              </a:rPr>
              <a:t>Starches: Complex Carbohydrates</a:t>
            </a:r>
          </a:p>
          <a:p>
            <a:pPr fontAlgn="base"/>
            <a:r>
              <a:rPr lang="en-US" sz="2400" dirty="0">
                <a:solidFill>
                  <a:schemeClr val="accent6">
                    <a:lumMod val="75000"/>
                  </a:schemeClr>
                </a:solidFill>
              </a:rPr>
              <a:t>Dietary </a:t>
            </a:r>
            <a:r>
              <a:rPr lang="en-US" sz="2400" dirty="0" smtClean="0">
                <a:solidFill>
                  <a:schemeClr val="accent6">
                    <a:lumMod val="75000"/>
                  </a:schemeClr>
                </a:solidFill>
              </a:rPr>
              <a:t>Fiber</a:t>
            </a:r>
            <a:endParaRPr lang="en-US" sz="2400" dirty="0">
              <a:solidFill>
                <a:schemeClr val="accent6">
                  <a:lumMod val="75000"/>
                </a:schemeClr>
              </a:solidFill>
            </a:endParaRPr>
          </a:p>
        </p:txBody>
      </p:sp>
      <p:pic>
        <p:nvPicPr>
          <p:cNvPr id="1028" name="Picture 4"/>
          <p:cNvPicPr>
            <a:picLocks noChangeAspect="1" noChangeArrowheads="1"/>
          </p:cNvPicPr>
          <p:nvPr/>
        </p:nvPicPr>
        <p:blipFill>
          <a:blip r:embed="rId2" cstate="print"/>
          <a:srcRect/>
          <a:stretch>
            <a:fillRect/>
          </a:stretch>
        </p:blipFill>
        <p:spPr bwMode="auto">
          <a:xfrm>
            <a:off x="1828800" y="457200"/>
            <a:ext cx="5486400"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a:t>
            </a:r>
            <a:endParaRPr lang="en-US" dirty="0"/>
          </a:p>
        </p:txBody>
      </p:sp>
      <p:sp>
        <p:nvSpPr>
          <p:cNvPr id="3" name="Content Placeholder 2"/>
          <p:cNvSpPr>
            <a:spLocks noGrp="1"/>
          </p:cNvSpPr>
          <p:nvPr>
            <p:ph idx="1"/>
          </p:nvPr>
        </p:nvSpPr>
        <p:spPr/>
        <p:txBody>
          <a:bodyPr>
            <a:normAutofit fontScale="40000" lnSpcReduction="20000"/>
          </a:bodyPr>
          <a:lstStyle/>
          <a:p>
            <a:pPr marL="0" indent="0">
              <a:lnSpc>
                <a:spcPct val="120000"/>
              </a:lnSpc>
              <a:spcBef>
                <a:spcPts val="0"/>
              </a:spcBef>
              <a:buNone/>
            </a:pPr>
            <a:r>
              <a:rPr lang="en-US" b="1" dirty="0" smtClean="0"/>
              <a:t>Copyright © Texas Education Agency, 2012. </a:t>
            </a:r>
            <a:r>
              <a:rPr lang="en-US" dirty="0" smtClean="0"/>
              <a:t>These Materials are copyrighted © and trademarked ™ as the property of the Texas Education Agency (TEA) and may not be reproduced without the express written permission of TEA, except under the following conditions:</a:t>
            </a:r>
          </a:p>
          <a:p>
            <a:pPr marL="457200" indent="-277813">
              <a:lnSpc>
                <a:spcPct val="120000"/>
              </a:lnSpc>
              <a:spcBef>
                <a:spcPts val="0"/>
              </a:spcBef>
              <a:buNone/>
            </a:pPr>
            <a:r>
              <a:rPr lang="en-US" dirty="0" smtClean="0"/>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20000"/>
              </a:lnSpc>
              <a:spcBef>
                <a:spcPts val="0"/>
              </a:spcBef>
              <a:buNone/>
            </a:pPr>
            <a:r>
              <a:rPr lang="en-US" dirty="0" smtClean="0"/>
              <a:t>2)  Residents of the state of Texas may reproduce and use copies of the Materials and Related Materials for individual personal use only, without obtaining written permission of TEA.</a:t>
            </a:r>
          </a:p>
          <a:p>
            <a:pPr marL="457200" indent="-277813">
              <a:lnSpc>
                <a:spcPct val="120000"/>
              </a:lnSpc>
              <a:spcBef>
                <a:spcPts val="0"/>
              </a:spcBef>
              <a:buNone/>
            </a:pPr>
            <a:r>
              <a:rPr lang="en-US" dirty="0" smtClean="0"/>
              <a:t>3)  Any portion reproduced must be reproduced in its entirety and remain unedited, unaltered and unchanged in any way.</a:t>
            </a:r>
          </a:p>
          <a:p>
            <a:pPr marL="457200" indent="-277813">
              <a:lnSpc>
                <a:spcPct val="120000"/>
              </a:lnSpc>
              <a:spcBef>
                <a:spcPts val="0"/>
              </a:spcBef>
              <a:buNone/>
            </a:pPr>
            <a:r>
              <a:rPr lang="en-US" dirty="0" smtClean="0"/>
              <a:t>4)  No monetary charge can be made for the reproduced materials or any document containing them; however, a reasonable charge to cover only the cost of reproduction and distribution may be charged.</a:t>
            </a:r>
          </a:p>
          <a:p>
            <a:pPr marL="0" indent="0">
              <a:lnSpc>
                <a:spcPct val="120000"/>
              </a:lnSpc>
              <a:spcBef>
                <a:spcPts val="0"/>
              </a:spcBef>
              <a:buNone/>
            </a:pPr>
            <a:r>
              <a:rPr lang="en-US" dirty="0" smtClean="0"/>
              <a:t>Private entities or persons located in Texas that are </a:t>
            </a:r>
            <a:r>
              <a:rPr lang="en-US" b="1" dirty="0" smtClean="0"/>
              <a:t>not</a:t>
            </a:r>
            <a:r>
              <a:rPr lang="en-US" dirty="0" smtClean="0"/>
              <a:t> Texas public school districts, Texas Education Service Centers, or Texas charter schools or any entity, whether public or private, educational or non-educational, located </a:t>
            </a:r>
            <a:r>
              <a:rPr lang="en-US" b="1" dirty="0" smtClean="0"/>
              <a:t>outside the state of Texas</a:t>
            </a:r>
            <a:r>
              <a:rPr lang="en-US" dirty="0" smtClean="0"/>
              <a:t> </a:t>
            </a:r>
            <a:r>
              <a:rPr lang="en-US" i="1" dirty="0" smtClean="0"/>
              <a:t>MUST</a:t>
            </a:r>
            <a:r>
              <a:rPr lang="en-US" dirty="0" smtClean="0"/>
              <a:t> obtain written approval from TEA and will be required to enter into a license agreement that may involve the payment of a licensing fee or a royalty.</a:t>
            </a:r>
          </a:p>
          <a:p>
            <a:pPr marL="0" indent="0">
              <a:lnSpc>
                <a:spcPct val="120000"/>
              </a:lnSpc>
              <a:spcBef>
                <a:spcPts val="0"/>
              </a:spcBef>
              <a:buNone/>
            </a:pPr>
            <a:r>
              <a:rPr lang="en-US" dirty="0" smtClean="0"/>
              <a:t>For information contact: Office of Copyrights, Trademarks, License Agreements, and Royalties, Texas Education Agency, 1701 N. Congress Ave., Austin, TX  78701-1494; phone 512-463-7004; email: </a:t>
            </a:r>
            <a:r>
              <a:rPr lang="en-US" dirty="0" smtClean="0">
                <a:hlinkClick r:id="rId2"/>
              </a:rPr>
              <a:t>copyrights@tea.state.tx.us</a:t>
            </a:r>
            <a:r>
              <a:rPr lang="en-US" dirty="0" smtClean="0"/>
              <a:t>.</a:t>
            </a:r>
          </a:p>
          <a:p>
            <a:endParaRPr lang="en-US" dirty="0"/>
          </a:p>
        </p:txBody>
      </p:sp>
      <p:sp>
        <p:nvSpPr>
          <p:cNvPr id="4" name="Slide Number Placeholder 3"/>
          <p:cNvSpPr>
            <a:spLocks noGrp="1"/>
          </p:cNvSpPr>
          <p:nvPr>
            <p:ph type="sldNum" sz="quarter" idx="12"/>
          </p:nvPr>
        </p:nvSpPr>
        <p:spPr/>
        <p:txBody>
          <a:bodyPr/>
          <a:lstStyle/>
          <a:p>
            <a:fld id="{A2F5970F-3B3E-4E7F-B9D0-141EE786A00F}" type="slidenum">
              <a:rPr lang="en-US" smtClean="0"/>
              <a:pPr/>
              <a:t>2</a:t>
            </a:fld>
            <a:endParaRPr lang="en-US"/>
          </a:p>
        </p:txBody>
      </p:sp>
      <p:sp>
        <p:nvSpPr>
          <p:cNvPr id="5" name="Footer Placeholder 4"/>
          <p:cNvSpPr>
            <a:spLocks noGrp="1"/>
          </p:cNvSpPr>
          <p:nvPr>
            <p:ph type="ftr" sz="quarter" idx="11"/>
          </p:nvPr>
        </p:nvSpPr>
        <p:spPr>
          <a:xfrm>
            <a:off x="2438400" y="6324600"/>
            <a:ext cx="4419600" cy="396875"/>
          </a:xfrm>
        </p:spPr>
        <p:txBody>
          <a:bodyPr/>
          <a:lstStyle/>
          <a:p>
            <a:r>
              <a:rPr lang="en-US" sz="1000" dirty="0" smtClean="0">
                <a:latin typeface="Arial" pitchFamily="34" charset="0"/>
                <a:cs typeface="Arial" pitchFamily="34" charset="0"/>
              </a:rPr>
              <a:t>Copyright © Texas Education Agency, 2012. All rights reserved.</a:t>
            </a:r>
            <a:endParaRPr lang="en-US"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Carbohydrates</a:t>
            </a:r>
            <a:endParaRPr lang="en-US" dirty="0"/>
          </a:p>
        </p:txBody>
      </p:sp>
      <p:sp>
        <p:nvSpPr>
          <p:cNvPr id="3" name="Content Placeholder 2"/>
          <p:cNvSpPr>
            <a:spLocks noGrp="1"/>
          </p:cNvSpPr>
          <p:nvPr>
            <p:ph idx="1"/>
          </p:nvPr>
        </p:nvSpPr>
        <p:spPr/>
        <p:txBody>
          <a:bodyPr/>
          <a:lstStyle/>
          <a:p>
            <a:r>
              <a:rPr lang="en-US" dirty="0" smtClean="0"/>
              <a:t>Largest part of a healthy diet</a:t>
            </a:r>
          </a:p>
          <a:p>
            <a:r>
              <a:rPr lang="en-US" dirty="0" smtClean="0"/>
              <a:t>Body’s main source of energy</a:t>
            </a:r>
          </a:p>
          <a:p>
            <a:r>
              <a:rPr lang="en-US" dirty="0" smtClean="0"/>
              <a:t>Come mostly from plant foods</a:t>
            </a:r>
          </a:p>
          <a:p>
            <a:r>
              <a:rPr lang="en-US" dirty="0" smtClean="0"/>
              <a:t>Three types</a:t>
            </a:r>
          </a:p>
          <a:p>
            <a:pPr lvl="1"/>
            <a:r>
              <a:rPr lang="en-US" dirty="0" smtClean="0"/>
              <a:t>Sugars</a:t>
            </a:r>
          </a:p>
          <a:p>
            <a:pPr lvl="1"/>
            <a:r>
              <a:rPr lang="en-US" dirty="0" smtClean="0"/>
              <a:t>Starches</a:t>
            </a:r>
          </a:p>
          <a:p>
            <a:pPr lvl="1"/>
            <a:r>
              <a:rPr lang="en-US" dirty="0" smtClean="0"/>
              <a:t>Fiber</a:t>
            </a:r>
            <a:endParaRPr lang="en-US" dirty="0"/>
          </a:p>
        </p:txBody>
      </p:sp>
      <p:sp>
        <p:nvSpPr>
          <p:cNvPr id="4" name="Slide Number Placeholder 3"/>
          <p:cNvSpPr>
            <a:spLocks noGrp="1"/>
          </p:cNvSpPr>
          <p:nvPr>
            <p:ph type="sldNum" sz="quarter" idx="12"/>
          </p:nvPr>
        </p:nvSpPr>
        <p:spPr/>
        <p:txBody>
          <a:bodyPr/>
          <a:lstStyle/>
          <a:p>
            <a:fld id="{A2F5970F-3B3E-4E7F-B9D0-141EE786A00F}" type="slidenum">
              <a:rPr lang="en-US" smtClean="0"/>
              <a:pPr/>
              <a:t>3</a:t>
            </a:fld>
            <a:endParaRPr lang="en-US"/>
          </a:p>
        </p:txBody>
      </p:sp>
      <p:sp>
        <p:nvSpPr>
          <p:cNvPr id="5" name="Footer Placeholder 4"/>
          <p:cNvSpPr>
            <a:spLocks noGrp="1"/>
          </p:cNvSpPr>
          <p:nvPr>
            <p:ph type="ftr" sz="quarter" idx="11"/>
          </p:nvPr>
        </p:nvSpPr>
        <p:spPr>
          <a:xfrm>
            <a:off x="2362200" y="6324600"/>
            <a:ext cx="4572000" cy="396875"/>
          </a:xfrm>
        </p:spPr>
        <p:txBody>
          <a:bodyPr/>
          <a:lstStyle/>
          <a:p>
            <a:r>
              <a:rPr lang="en-US" sz="1000" dirty="0" smtClean="0">
                <a:latin typeface="Arial" pitchFamily="34" charset="0"/>
                <a:cs typeface="Arial" pitchFamily="34" charset="0"/>
              </a:rPr>
              <a:t>Copyright © Texas Education Agency, 2012. All rights reserved.</a:t>
            </a:r>
            <a:endParaRPr lang="en-US"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Sugars: Simple Carbohydrates</a:t>
            </a:r>
            <a:endParaRPr lang="en-US" dirty="0"/>
          </a:p>
        </p:txBody>
      </p:sp>
      <p:sp>
        <p:nvSpPr>
          <p:cNvPr id="3" name="Content Placeholder 2"/>
          <p:cNvSpPr>
            <a:spLocks noGrp="1"/>
          </p:cNvSpPr>
          <p:nvPr>
            <p:ph sz="half" idx="1"/>
          </p:nvPr>
        </p:nvSpPr>
        <p:spPr/>
        <p:txBody>
          <a:bodyPr/>
          <a:lstStyle/>
          <a:p>
            <a:r>
              <a:rPr lang="en-US" dirty="0" smtClean="0"/>
              <a:t>Digested quickly</a:t>
            </a:r>
          </a:p>
          <a:p>
            <a:pPr lvl="1"/>
            <a:r>
              <a:rPr lang="en-US" dirty="0" smtClean="0"/>
              <a:t>Monosaccharide</a:t>
            </a:r>
          </a:p>
          <a:p>
            <a:pPr lvl="2"/>
            <a:r>
              <a:rPr lang="en-US" dirty="0" smtClean="0"/>
              <a:t>Glucose</a:t>
            </a:r>
          </a:p>
          <a:p>
            <a:pPr lvl="2"/>
            <a:r>
              <a:rPr lang="en-US" dirty="0" smtClean="0"/>
              <a:t>Fructose</a:t>
            </a:r>
          </a:p>
          <a:p>
            <a:pPr lvl="2"/>
            <a:r>
              <a:rPr lang="en-US" dirty="0" err="1" smtClean="0"/>
              <a:t>Galactose</a:t>
            </a:r>
            <a:r>
              <a:rPr lang="en-US" dirty="0" smtClean="0"/>
              <a:t> </a:t>
            </a:r>
          </a:p>
          <a:p>
            <a:pPr lvl="1"/>
            <a:r>
              <a:rPr lang="en-US" dirty="0" smtClean="0"/>
              <a:t>Disaccharides</a:t>
            </a:r>
          </a:p>
          <a:p>
            <a:pPr lvl="2"/>
            <a:r>
              <a:rPr lang="en-US" dirty="0" smtClean="0"/>
              <a:t>Sucrose</a:t>
            </a:r>
          </a:p>
          <a:p>
            <a:pPr lvl="2"/>
            <a:r>
              <a:rPr lang="en-US" dirty="0" smtClean="0"/>
              <a:t>Lactose</a:t>
            </a:r>
          </a:p>
          <a:p>
            <a:pPr lvl="2"/>
            <a:r>
              <a:rPr lang="en-US" dirty="0" smtClean="0"/>
              <a:t>Maltose </a:t>
            </a:r>
          </a:p>
          <a:p>
            <a:endParaRPr lang="en-US" dirty="0"/>
          </a:p>
        </p:txBody>
      </p:sp>
      <p:sp>
        <p:nvSpPr>
          <p:cNvPr id="5" name="Content Placeholder 4"/>
          <p:cNvSpPr>
            <a:spLocks noGrp="1"/>
          </p:cNvSpPr>
          <p:nvPr>
            <p:ph sz="half" idx="2"/>
          </p:nvPr>
        </p:nvSpPr>
        <p:spPr/>
        <p:txBody>
          <a:bodyPr/>
          <a:lstStyle/>
          <a:p>
            <a:pPr>
              <a:buNone/>
            </a:pPr>
            <a:r>
              <a:rPr lang="en-US" dirty="0" smtClean="0"/>
              <a:t>Sugars in food:</a:t>
            </a:r>
          </a:p>
          <a:p>
            <a:r>
              <a:rPr lang="en-US" dirty="0" smtClean="0"/>
              <a:t>Apples</a:t>
            </a:r>
          </a:p>
          <a:p>
            <a:r>
              <a:rPr lang="en-US" dirty="0" smtClean="0"/>
              <a:t>Strawberries</a:t>
            </a:r>
          </a:p>
          <a:p>
            <a:r>
              <a:rPr lang="en-US" dirty="0" smtClean="0"/>
              <a:t>Oranges</a:t>
            </a:r>
          </a:p>
          <a:p>
            <a:r>
              <a:rPr lang="en-US" dirty="0" smtClean="0"/>
              <a:t>Carrots</a:t>
            </a:r>
          </a:p>
          <a:p>
            <a:r>
              <a:rPr lang="en-US" dirty="0" smtClean="0"/>
              <a:t>Beets</a:t>
            </a:r>
          </a:p>
          <a:p>
            <a:r>
              <a:rPr lang="en-US" dirty="0" smtClean="0"/>
              <a:t>Milk </a:t>
            </a:r>
            <a:endParaRPr lang="en-US" dirty="0"/>
          </a:p>
        </p:txBody>
      </p:sp>
      <p:sp>
        <p:nvSpPr>
          <p:cNvPr id="6" name="Slide Number Placeholder 5"/>
          <p:cNvSpPr>
            <a:spLocks noGrp="1"/>
          </p:cNvSpPr>
          <p:nvPr>
            <p:ph type="sldNum" sz="quarter" idx="12"/>
          </p:nvPr>
        </p:nvSpPr>
        <p:spPr/>
        <p:txBody>
          <a:bodyPr/>
          <a:lstStyle/>
          <a:p>
            <a:fld id="{A2F5970F-3B3E-4E7F-B9D0-141EE786A00F}" type="slidenum">
              <a:rPr lang="en-US" smtClean="0"/>
              <a:pPr/>
              <a:t>4</a:t>
            </a:fld>
            <a:endParaRPr lang="en-US"/>
          </a:p>
        </p:txBody>
      </p:sp>
      <p:sp>
        <p:nvSpPr>
          <p:cNvPr id="7" name="Footer Placeholder 6"/>
          <p:cNvSpPr>
            <a:spLocks noGrp="1"/>
          </p:cNvSpPr>
          <p:nvPr>
            <p:ph type="ftr" sz="quarter" idx="11"/>
          </p:nvPr>
        </p:nvSpPr>
        <p:spPr>
          <a:xfrm>
            <a:off x="2514600" y="6400800"/>
            <a:ext cx="4114800" cy="320675"/>
          </a:xfrm>
        </p:spPr>
        <p:txBody>
          <a:bodyPr/>
          <a:lstStyle/>
          <a:p>
            <a:r>
              <a:rPr lang="en-US" sz="1000" dirty="0" smtClean="0">
                <a:latin typeface="Arial" pitchFamily="34" charset="0"/>
                <a:cs typeface="Arial" pitchFamily="34" charset="0"/>
              </a:rPr>
              <a:t>Copyright © Texas Education Agency, 2012. All rights reserved.</a:t>
            </a:r>
            <a:endParaRPr lang="en-US"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Starches: Complex Carbohydrates</a:t>
            </a:r>
            <a:endParaRPr lang="en-US" dirty="0"/>
          </a:p>
        </p:txBody>
      </p:sp>
      <p:sp>
        <p:nvSpPr>
          <p:cNvPr id="3" name="Content Placeholder 2"/>
          <p:cNvSpPr>
            <a:spLocks noGrp="1"/>
          </p:cNvSpPr>
          <p:nvPr>
            <p:ph sz="half" idx="1"/>
          </p:nvPr>
        </p:nvSpPr>
        <p:spPr/>
        <p:txBody>
          <a:bodyPr/>
          <a:lstStyle/>
          <a:p>
            <a:r>
              <a:rPr lang="en-US" dirty="0" smtClean="0"/>
              <a:t>Requires more work for body to digest</a:t>
            </a:r>
          </a:p>
          <a:p>
            <a:pPr lvl="1"/>
            <a:r>
              <a:rPr lang="en-US" dirty="0" smtClean="0"/>
              <a:t>Polysaccharide </a:t>
            </a:r>
            <a:endParaRPr lang="en-US" dirty="0"/>
          </a:p>
        </p:txBody>
      </p:sp>
      <p:sp>
        <p:nvSpPr>
          <p:cNvPr id="4" name="Content Placeholder 3"/>
          <p:cNvSpPr>
            <a:spLocks noGrp="1"/>
          </p:cNvSpPr>
          <p:nvPr>
            <p:ph sz="half" idx="2"/>
          </p:nvPr>
        </p:nvSpPr>
        <p:spPr/>
        <p:txBody>
          <a:bodyPr/>
          <a:lstStyle/>
          <a:p>
            <a:pPr>
              <a:buNone/>
            </a:pPr>
            <a:r>
              <a:rPr lang="en-US" dirty="0" smtClean="0"/>
              <a:t>Starches in food:</a:t>
            </a:r>
          </a:p>
          <a:p>
            <a:r>
              <a:rPr lang="en-US" dirty="0" smtClean="0"/>
              <a:t>Grains or grass seeds</a:t>
            </a:r>
          </a:p>
          <a:p>
            <a:r>
              <a:rPr lang="en-US" dirty="0" smtClean="0"/>
              <a:t>Peas</a:t>
            </a:r>
          </a:p>
          <a:p>
            <a:r>
              <a:rPr lang="en-US" dirty="0" smtClean="0"/>
              <a:t>Corn</a:t>
            </a:r>
          </a:p>
          <a:p>
            <a:r>
              <a:rPr lang="en-US" dirty="0" smtClean="0"/>
              <a:t>Beans</a:t>
            </a:r>
          </a:p>
          <a:p>
            <a:r>
              <a:rPr lang="en-US" dirty="0" smtClean="0"/>
              <a:t>Winter squash</a:t>
            </a:r>
          </a:p>
          <a:p>
            <a:r>
              <a:rPr lang="en-US" dirty="0" smtClean="0"/>
              <a:t>Potatoes</a:t>
            </a:r>
          </a:p>
        </p:txBody>
      </p:sp>
      <p:sp>
        <p:nvSpPr>
          <p:cNvPr id="5" name="Slide Number Placeholder 4"/>
          <p:cNvSpPr>
            <a:spLocks noGrp="1"/>
          </p:cNvSpPr>
          <p:nvPr>
            <p:ph type="sldNum" sz="quarter" idx="12"/>
          </p:nvPr>
        </p:nvSpPr>
        <p:spPr/>
        <p:txBody>
          <a:bodyPr/>
          <a:lstStyle/>
          <a:p>
            <a:fld id="{A2F5970F-3B3E-4E7F-B9D0-141EE786A00F}" type="slidenum">
              <a:rPr lang="en-US" smtClean="0"/>
              <a:pPr/>
              <a:t>5</a:t>
            </a:fld>
            <a:endParaRPr lang="en-US"/>
          </a:p>
        </p:txBody>
      </p:sp>
      <p:sp>
        <p:nvSpPr>
          <p:cNvPr id="6" name="Footer Placeholder 5"/>
          <p:cNvSpPr>
            <a:spLocks noGrp="1"/>
          </p:cNvSpPr>
          <p:nvPr>
            <p:ph type="ftr" sz="quarter" idx="11"/>
          </p:nvPr>
        </p:nvSpPr>
        <p:spPr>
          <a:xfrm>
            <a:off x="2590800" y="6400800"/>
            <a:ext cx="4038600" cy="320675"/>
          </a:xfrm>
        </p:spPr>
        <p:txBody>
          <a:bodyPr/>
          <a:lstStyle/>
          <a:p>
            <a:r>
              <a:rPr lang="en-US" sz="1000" dirty="0" smtClean="0">
                <a:latin typeface="Arial" pitchFamily="34" charset="0"/>
                <a:cs typeface="Arial" pitchFamily="34" charset="0"/>
              </a:rPr>
              <a:t>Copyright © Texas Education Agency, 2012. All rights reserved.</a:t>
            </a:r>
            <a:endParaRPr lang="en-US"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Dietary Fiber</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Helps digestive system work properly</a:t>
            </a:r>
          </a:p>
          <a:p>
            <a:r>
              <a:rPr lang="en-US" dirty="0" smtClean="0"/>
              <a:t>Helps protect body </a:t>
            </a:r>
            <a:r>
              <a:rPr lang="en-US" dirty="0" smtClean="0"/>
              <a:t>from </a:t>
            </a:r>
            <a:r>
              <a:rPr lang="en-US" dirty="0" smtClean="0"/>
              <a:t>heart disease and cancer</a:t>
            </a:r>
          </a:p>
          <a:p>
            <a:r>
              <a:rPr lang="en-US" dirty="0" smtClean="0"/>
              <a:t>Teens need 26 to 38 grams of dietary fiber a day</a:t>
            </a:r>
          </a:p>
          <a:p>
            <a:r>
              <a:rPr lang="en-US" dirty="0" smtClean="0"/>
              <a:t>Adults need 19 to 38 </a:t>
            </a:r>
            <a:r>
              <a:rPr lang="en-US" dirty="0" smtClean="0"/>
              <a:t>grams of dietary fiber a day</a:t>
            </a:r>
            <a:endParaRPr lang="en-US" dirty="0" smtClean="0"/>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Fiber in foods:</a:t>
            </a:r>
          </a:p>
          <a:p>
            <a:r>
              <a:rPr lang="en-US" dirty="0" smtClean="0"/>
              <a:t>Only in plant sources</a:t>
            </a:r>
          </a:p>
          <a:p>
            <a:pPr lvl="1"/>
            <a:r>
              <a:rPr lang="en-US" dirty="0" smtClean="0"/>
              <a:t>Fruits</a:t>
            </a:r>
          </a:p>
          <a:p>
            <a:pPr lvl="1"/>
            <a:r>
              <a:rPr lang="en-US" dirty="0" smtClean="0"/>
              <a:t>Vegetables</a:t>
            </a:r>
          </a:p>
          <a:p>
            <a:pPr lvl="1"/>
            <a:r>
              <a:rPr lang="en-US" dirty="0" smtClean="0"/>
              <a:t>Whole grain products</a:t>
            </a:r>
          </a:p>
          <a:p>
            <a:pPr lvl="1"/>
            <a:r>
              <a:rPr lang="en-US" dirty="0" smtClean="0"/>
              <a:t>Nuts, seeds, and dry beans</a:t>
            </a:r>
          </a:p>
          <a:p>
            <a:pPr lvl="1"/>
            <a:r>
              <a:rPr lang="en-US" dirty="0" smtClean="0"/>
              <a:t>Peas and lentils</a:t>
            </a:r>
            <a:endParaRPr lang="en-US" dirty="0"/>
          </a:p>
        </p:txBody>
      </p:sp>
      <p:sp>
        <p:nvSpPr>
          <p:cNvPr id="6" name="Slide Number Placeholder 5"/>
          <p:cNvSpPr>
            <a:spLocks noGrp="1"/>
          </p:cNvSpPr>
          <p:nvPr>
            <p:ph type="sldNum" sz="quarter" idx="12"/>
          </p:nvPr>
        </p:nvSpPr>
        <p:spPr/>
        <p:txBody>
          <a:bodyPr/>
          <a:lstStyle/>
          <a:p>
            <a:fld id="{A2F5970F-3B3E-4E7F-B9D0-141EE786A00F}" type="slidenum">
              <a:rPr lang="en-US" smtClean="0"/>
              <a:pPr/>
              <a:t>6</a:t>
            </a:fld>
            <a:endParaRPr lang="en-US"/>
          </a:p>
        </p:txBody>
      </p:sp>
      <p:sp>
        <p:nvSpPr>
          <p:cNvPr id="7" name="Footer Placeholder 6"/>
          <p:cNvSpPr>
            <a:spLocks noGrp="1"/>
          </p:cNvSpPr>
          <p:nvPr>
            <p:ph type="ftr" sz="quarter" idx="11"/>
          </p:nvPr>
        </p:nvSpPr>
        <p:spPr>
          <a:xfrm>
            <a:off x="2590800" y="6324600"/>
            <a:ext cx="3886200" cy="396875"/>
          </a:xfrm>
        </p:spPr>
        <p:txBody>
          <a:bodyPr/>
          <a:lstStyle/>
          <a:p>
            <a:r>
              <a:rPr lang="en-US" sz="1000" dirty="0" smtClean="0">
                <a:latin typeface="Arial" pitchFamily="34" charset="0"/>
                <a:cs typeface="Arial" pitchFamily="34" charset="0"/>
              </a:rPr>
              <a:t>Copyright © Texas Education Agency, 2012. All rights reserved.</a:t>
            </a:r>
            <a:endParaRPr lang="en-US"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hlinkClick r:id="rId3"/>
              </a:rPr>
              <a:t>The Benefits of Whole Grains</a:t>
            </a:r>
            <a:endParaRPr lang="en-US" dirty="0"/>
          </a:p>
        </p:txBody>
      </p:sp>
      <p:sp>
        <p:nvSpPr>
          <p:cNvPr id="4" name="Text Placeholder 3"/>
          <p:cNvSpPr>
            <a:spLocks noGrp="1"/>
          </p:cNvSpPr>
          <p:nvPr>
            <p:ph type="body" sz="half" idx="2"/>
          </p:nvPr>
        </p:nvSpPr>
        <p:spPr/>
        <p:txBody>
          <a:bodyPr/>
          <a:lstStyle/>
          <a:p>
            <a:pPr algn="ctr"/>
            <a:r>
              <a:rPr lang="en-US" sz="1200" dirty="0" smtClean="0"/>
              <a:t>Click on link</a:t>
            </a:r>
          </a:p>
          <a:p>
            <a:endParaRPr lang="en-US" dirty="0"/>
          </a:p>
        </p:txBody>
      </p:sp>
      <p:sp>
        <p:nvSpPr>
          <p:cNvPr id="5" name="Footer Placeholder 4"/>
          <p:cNvSpPr>
            <a:spLocks noGrp="1"/>
          </p:cNvSpPr>
          <p:nvPr>
            <p:ph type="ftr" sz="quarter" idx="11"/>
          </p:nvPr>
        </p:nvSpPr>
        <p:spPr>
          <a:xfrm>
            <a:off x="2590800" y="6477000"/>
            <a:ext cx="4038600" cy="244475"/>
          </a:xfrm>
        </p:spPr>
        <p:txBody>
          <a:bodyPr/>
          <a:lstStyle/>
          <a:p>
            <a:r>
              <a:rPr lang="en-US" sz="1000" dirty="0" smtClean="0"/>
              <a:t>Copyright © Texas Education Agency, 2012. All rights reserved.</a:t>
            </a:r>
            <a:endParaRPr lang="en-US" sz="1000" dirty="0"/>
          </a:p>
        </p:txBody>
      </p:sp>
      <p:sp>
        <p:nvSpPr>
          <p:cNvPr id="6" name="Slide Number Placeholder 5"/>
          <p:cNvSpPr>
            <a:spLocks noGrp="1"/>
          </p:cNvSpPr>
          <p:nvPr>
            <p:ph type="sldNum" sz="quarter" idx="12"/>
          </p:nvPr>
        </p:nvSpPr>
        <p:spPr/>
        <p:txBody>
          <a:bodyPr/>
          <a:lstStyle/>
          <a:p>
            <a:fld id="{A2F5970F-3B3E-4E7F-B9D0-141EE786A00F}" type="slidenum">
              <a:rPr lang="en-US" smtClean="0"/>
              <a:pPr/>
              <a:t>7</a:t>
            </a:fld>
            <a:endParaRPr lang="en-US"/>
          </a:p>
        </p:txBody>
      </p:sp>
      <p:pic>
        <p:nvPicPr>
          <p:cNvPr id="1027" name="Picture 3" descr="C:\Users\CTE\AppData\Local\Microsoft\Windows\Temporary Internet Files\Content.IE5\R4LDRTRS\MP900406643[1].jpg"/>
          <p:cNvPicPr>
            <a:picLocks noChangeAspect="1" noChangeArrowheads="1"/>
          </p:cNvPicPr>
          <p:nvPr/>
        </p:nvPicPr>
        <p:blipFill>
          <a:blip r:embed="rId4" cstate="print"/>
          <a:srcRect/>
          <a:stretch>
            <a:fillRect/>
          </a:stretch>
        </p:blipFill>
        <p:spPr bwMode="auto">
          <a:xfrm rot="793772">
            <a:off x="7208213" y="530101"/>
            <a:ext cx="1524000" cy="1905465"/>
          </a:xfrm>
          <a:prstGeom prst="rect">
            <a:avLst/>
          </a:prstGeom>
          <a:noFill/>
        </p:spPr>
      </p:pic>
      <p:pic>
        <p:nvPicPr>
          <p:cNvPr id="1028" name="Picture 4" descr="C:\Users\CTE\AppData\Local\Microsoft\Windows\Temporary Internet Files\Content.IE5\B2GAYNNF\MP900407496[1].jpg"/>
          <p:cNvPicPr>
            <a:picLocks noChangeAspect="1" noChangeArrowheads="1"/>
          </p:cNvPicPr>
          <p:nvPr/>
        </p:nvPicPr>
        <p:blipFill>
          <a:blip r:embed="rId5" cstate="print"/>
          <a:srcRect/>
          <a:stretch>
            <a:fillRect/>
          </a:stretch>
        </p:blipFill>
        <p:spPr bwMode="auto">
          <a:xfrm rot="20670420">
            <a:off x="272507" y="2866681"/>
            <a:ext cx="1806029" cy="2286000"/>
          </a:xfrm>
          <a:prstGeom prst="rect">
            <a:avLst/>
          </a:prstGeom>
          <a:noFill/>
        </p:spPr>
      </p:pic>
      <p:pic>
        <p:nvPicPr>
          <p:cNvPr id="1029" name="Picture 5" descr="C:\Users\CTE\AppData\Local\Microsoft\Windows\Temporary Internet Files\Content.IE5\R4LDRTRS\MP900442635[1].jpg"/>
          <p:cNvPicPr>
            <a:picLocks noChangeAspect="1" noChangeArrowheads="1"/>
          </p:cNvPicPr>
          <p:nvPr/>
        </p:nvPicPr>
        <p:blipFill>
          <a:blip r:embed="rId6" cstate="print"/>
          <a:srcRect/>
          <a:stretch>
            <a:fillRect/>
          </a:stretch>
        </p:blipFill>
        <p:spPr bwMode="auto">
          <a:xfrm>
            <a:off x="2286000" y="1066800"/>
            <a:ext cx="4599021" cy="304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Footer Placeholder 2"/>
          <p:cNvSpPr>
            <a:spLocks noGrp="1"/>
          </p:cNvSpPr>
          <p:nvPr>
            <p:ph type="ftr" sz="quarter" idx="11"/>
          </p:nvPr>
        </p:nvSpPr>
        <p:spPr>
          <a:xfrm>
            <a:off x="2514600" y="6553200"/>
            <a:ext cx="4114800" cy="168275"/>
          </a:xfrm>
        </p:spPr>
        <p:txBody>
          <a:bodyPr/>
          <a:lstStyle/>
          <a:p>
            <a:r>
              <a:rPr lang="en-US" sz="1000" dirty="0" smtClean="0"/>
              <a:t>Copyright © Texas Education Agency, 2012. All rights reserved.</a:t>
            </a:r>
            <a:endParaRPr lang="en-US" sz="1000" dirty="0"/>
          </a:p>
        </p:txBody>
      </p:sp>
      <p:sp>
        <p:nvSpPr>
          <p:cNvPr id="4" name="Slide Number Placeholder 3"/>
          <p:cNvSpPr>
            <a:spLocks noGrp="1"/>
          </p:cNvSpPr>
          <p:nvPr>
            <p:ph type="sldNum" sz="quarter" idx="12"/>
          </p:nvPr>
        </p:nvSpPr>
        <p:spPr/>
        <p:txBody>
          <a:bodyPr/>
          <a:lstStyle/>
          <a:p>
            <a:fld id="{A2F5970F-3B3E-4E7F-B9D0-141EE786A00F}" type="slidenum">
              <a:rPr lang="en-US" smtClean="0"/>
              <a:pPr/>
              <a:t>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124456"/>
            <a:ext cx="3657600" cy="2609088"/>
          </a:xfrm>
          <a:prstGeom prst="rect">
            <a:avLst/>
          </a:prstGeom>
        </p:spPr>
      </p:pic>
    </p:spTree>
    <p:extLst>
      <p:ext uri="{BB962C8B-B14F-4D97-AF65-F5344CB8AC3E}">
        <p14:creationId xmlns:p14="http://schemas.microsoft.com/office/powerpoint/2010/main" val="2156599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and Resources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Images:</a:t>
            </a:r>
          </a:p>
          <a:p>
            <a:r>
              <a:rPr lang="en-US" dirty="0" smtClean="0"/>
              <a:t>Microsoft Office Clip Art: Used with permission from Microsoft.</a:t>
            </a:r>
          </a:p>
          <a:p>
            <a:pPr>
              <a:buNone/>
            </a:pPr>
            <a:r>
              <a:rPr lang="en-US" dirty="0" smtClean="0"/>
              <a:t>Textbooks:</a:t>
            </a:r>
          </a:p>
          <a:p>
            <a:r>
              <a:rPr lang="en-US" dirty="0" err="1" smtClean="0"/>
              <a:t>Duyff</a:t>
            </a:r>
            <a:r>
              <a:rPr lang="en-US" dirty="0" smtClean="0"/>
              <a:t>, R. L. (2010). </a:t>
            </a:r>
            <a:r>
              <a:rPr lang="en-US" i="1" dirty="0" smtClean="0"/>
              <a:t>Food, nutrition &amp; wellness</a:t>
            </a:r>
            <a:r>
              <a:rPr lang="en-US" dirty="0" smtClean="0"/>
              <a:t>. Columbus, OH:  Glencoe/McGraw-Hill.</a:t>
            </a:r>
          </a:p>
          <a:p>
            <a:r>
              <a:rPr lang="en-US" dirty="0" err="1" smtClean="0"/>
              <a:t>Kowtaluk</a:t>
            </a:r>
            <a:r>
              <a:rPr lang="en-US" dirty="0" smtClean="0"/>
              <a:t>, H. (2010). </a:t>
            </a:r>
            <a:r>
              <a:rPr lang="en-US" i="1" dirty="0" smtClean="0"/>
              <a:t>Food for today</a:t>
            </a:r>
            <a:r>
              <a:rPr lang="en-US" dirty="0" smtClean="0"/>
              <a:t>. Columbus, OH: Glencoe/McGraw-Hill.</a:t>
            </a:r>
          </a:p>
          <a:p>
            <a:r>
              <a:rPr lang="en-US" dirty="0" err="1" smtClean="0"/>
              <a:t>Weixel</a:t>
            </a:r>
            <a:r>
              <a:rPr lang="en-US" dirty="0" smtClean="0"/>
              <a:t>, S., &amp; </a:t>
            </a:r>
            <a:r>
              <a:rPr lang="en-US" dirty="0" err="1" smtClean="0"/>
              <a:t>Wempen</a:t>
            </a:r>
            <a:r>
              <a:rPr lang="en-US" dirty="0" smtClean="0"/>
              <a:t>, F. (2010). </a:t>
            </a:r>
            <a:r>
              <a:rPr lang="en-US" i="1" dirty="0" smtClean="0"/>
              <a:t>Food &amp; nutrition and you</a:t>
            </a:r>
            <a:r>
              <a:rPr lang="en-US" dirty="0" smtClean="0"/>
              <a:t>.  Upper Saddle River, NJ: Pearson/Prentice Hall.</a:t>
            </a:r>
          </a:p>
          <a:p>
            <a:pPr>
              <a:buNone/>
            </a:pPr>
            <a:r>
              <a:rPr lang="en-US" dirty="0" smtClean="0"/>
              <a:t>Website:</a:t>
            </a:r>
          </a:p>
          <a:p>
            <a:r>
              <a:rPr lang="en-US" dirty="0" smtClean="0"/>
              <a:t>U.S. Department of Agriculture. </a:t>
            </a:r>
          </a:p>
          <a:p>
            <a:pPr>
              <a:buNone/>
            </a:pPr>
            <a:r>
              <a:rPr lang="en-US" dirty="0" smtClean="0"/>
              <a:t>	ChooseMyPlate.gov Website. Washington, DC. Grains.</a:t>
            </a:r>
          </a:p>
          <a:p>
            <a:pPr>
              <a:buNone/>
            </a:pPr>
            <a:r>
              <a:rPr lang="en-US" dirty="0" smtClean="0"/>
              <a:t>	 </a:t>
            </a:r>
            <a:r>
              <a:rPr lang="en-US" dirty="0" smtClean="0">
                <a:hlinkClick r:id="rId2"/>
              </a:rPr>
              <a:t>http://www.choosemyplate.gov/food-groups/grains.html</a:t>
            </a:r>
            <a:endParaRPr lang="en-US" dirty="0" smtClean="0"/>
          </a:p>
          <a:p>
            <a:pPr>
              <a:buNone/>
            </a:pPr>
            <a:r>
              <a:rPr lang="en-US" dirty="0" smtClean="0"/>
              <a:t>	Accessed December, 2012. </a:t>
            </a:r>
          </a:p>
          <a:p>
            <a:pPr>
              <a:buNone/>
            </a:pPr>
            <a:endParaRPr lang="en-US" dirty="0"/>
          </a:p>
        </p:txBody>
      </p:sp>
      <p:sp>
        <p:nvSpPr>
          <p:cNvPr id="4" name="Slide Number Placeholder 3"/>
          <p:cNvSpPr>
            <a:spLocks noGrp="1"/>
          </p:cNvSpPr>
          <p:nvPr>
            <p:ph type="sldNum" sz="quarter" idx="12"/>
          </p:nvPr>
        </p:nvSpPr>
        <p:spPr/>
        <p:txBody>
          <a:bodyPr/>
          <a:lstStyle/>
          <a:p>
            <a:fld id="{A2F5970F-3B3E-4E7F-B9D0-141EE786A00F}" type="slidenum">
              <a:rPr lang="en-US" smtClean="0"/>
              <a:pPr/>
              <a:t>9</a:t>
            </a:fld>
            <a:endParaRPr lang="en-US"/>
          </a:p>
        </p:txBody>
      </p:sp>
      <p:sp>
        <p:nvSpPr>
          <p:cNvPr id="5" name="Footer Placeholder 4"/>
          <p:cNvSpPr>
            <a:spLocks noGrp="1"/>
          </p:cNvSpPr>
          <p:nvPr>
            <p:ph type="ftr" sz="quarter" idx="11"/>
          </p:nvPr>
        </p:nvSpPr>
        <p:spPr>
          <a:xfrm>
            <a:off x="2590800" y="6324600"/>
            <a:ext cx="3962400" cy="396875"/>
          </a:xfrm>
        </p:spPr>
        <p:txBody>
          <a:bodyPr/>
          <a:lstStyle/>
          <a:p>
            <a:r>
              <a:rPr lang="en-US" sz="1000" dirty="0" smtClean="0">
                <a:latin typeface="Arial" pitchFamily="34" charset="0"/>
                <a:cs typeface="Arial" pitchFamily="34" charset="0"/>
              </a:rPr>
              <a:t>Copyright © Texas Education Agency, 2012. All rights reserved.</a:t>
            </a:r>
            <a:endParaRPr lang="en-US"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598</Words>
  <Application>Microsoft Office PowerPoint</Application>
  <PresentationFormat>On-screen Show (4:3)</PresentationFormat>
  <Paragraphs>114</Paragraphs>
  <Slides>9</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Carbohydrates</vt:lpstr>
      <vt:lpstr>Copyright</vt:lpstr>
      <vt:lpstr>Carbohydrates</vt:lpstr>
      <vt:lpstr>Sugars: Simple Carbohydrates</vt:lpstr>
      <vt:lpstr>Starches: Complex Carbohydrates</vt:lpstr>
      <vt:lpstr>Dietary Fiber</vt:lpstr>
      <vt:lpstr>The Benefits of Whole Grains</vt:lpstr>
      <vt:lpstr>Questions?</vt:lpstr>
      <vt:lpstr>References and Resources</vt:lpstr>
    </vt:vector>
  </TitlesOfParts>
  <Manager>Cynthia Moreno</Manager>
  <Company>Stephen F. Austin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 Carbohydrates</dc:title>
  <dc:subject>Human Services</dc:subject>
  <dc:creator>Statewide Instructional Resources Development Center</dc:creator>
  <cp:keywords>ChooseMyPlate - Grains and Carbohydrates</cp:keywords>
  <dc:description>© Copyright TEA</dc:description>
  <cp:lastModifiedBy>Cynthia Moreno</cp:lastModifiedBy>
  <cp:revision>12</cp:revision>
  <dcterms:created xsi:type="dcterms:W3CDTF">2012-12-29T03:59:52Z</dcterms:created>
  <dcterms:modified xsi:type="dcterms:W3CDTF">2013-10-27T22:26:20Z</dcterms:modified>
  <cp:category>Lifetime Nutrition and Wellness</cp:category>
</cp:coreProperties>
</file>