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png" ContentType="image/png"/>
  <Default Extension="WMF" ContentType="image/x-wm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38"/>
  </p:notesMasterIdLst>
  <p:handoutMasterIdLst>
    <p:handoutMasterId r:id="rId39"/>
  </p:handoutMasterIdLst>
  <p:sldIdLst>
    <p:sldId id="322" r:id="rId6"/>
    <p:sldId id="319" r:id="rId7"/>
    <p:sldId id="325" r:id="rId8"/>
    <p:sldId id="348" r:id="rId9"/>
    <p:sldId id="349" r:id="rId10"/>
    <p:sldId id="350" r:id="rId11"/>
    <p:sldId id="351" r:id="rId12"/>
    <p:sldId id="352" r:id="rId13"/>
    <p:sldId id="353" r:id="rId14"/>
    <p:sldId id="326" r:id="rId15"/>
    <p:sldId id="355" r:id="rId16"/>
    <p:sldId id="356" r:id="rId17"/>
    <p:sldId id="354" r:id="rId18"/>
    <p:sldId id="357" r:id="rId19"/>
    <p:sldId id="329" r:id="rId20"/>
    <p:sldId id="358" r:id="rId21"/>
    <p:sldId id="359" r:id="rId22"/>
    <p:sldId id="360" r:id="rId23"/>
    <p:sldId id="327" r:id="rId24"/>
    <p:sldId id="361" r:id="rId25"/>
    <p:sldId id="362" r:id="rId26"/>
    <p:sldId id="363" r:id="rId27"/>
    <p:sldId id="330" r:id="rId28"/>
    <p:sldId id="331" r:id="rId29"/>
    <p:sldId id="332" r:id="rId30"/>
    <p:sldId id="364" r:id="rId31"/>
    <p:sldId id="365" r:id="rId32"/>
    <p:sldId id="366" r:id="rId33"/>
    <p:sldId id="333" r:id="rId34"/>
    <p:sldId id="328" r:id="rId35"/>
    <p:sldId id="346" r:id="rId36"/>
    <p:sldId id="347" r:id="rId3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25" autoAdjust="0"/>
    <p:restoredTop sz="86914" autoAdjust="0"/>
  </p:normalViewPr>
  <p:slideViewPr>
    <p:cSldViewPr snapToGrid="0">
      <p:cViewPr>
        <p:scale>
          <a:sx n="100" d="100"/>
          <a:sy n="100" d="100"/>
        </p:scale>
        <p:origin x="984" y="656"/>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7" Type="http://schemas.openxmlformats.org/officeDocument/2006/relationships/slide" Target="slides/slide32.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commentAuthors" Target="commentAuthors.xml"/><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 Id="rId4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Bentley" userId="0cee5f03-a695-4a03-a07a-8c9ce1847e1e" providerId="ADAL" clId="{D93B2387-2141-498B-B6EA-2E260FB3FD19}"/>
    <pc:docChg chg="modSld">
      <pc:chgData name="Caroline Bentley" userId="0cee5f03-a695-4a03-a07a-8c9ce1847e1e" providerId="ADAL" clId="{D93B2387-2141-498B-B6EA-2E260FB3FD19}" dt="2017-11-16T17:58:35.964" v="0"/>
      <pc:docMkLst>
        <pc:docMk/>
      </pc:docMkLst>
      <pc:sldChg chg="modSp">
        <pc:chgData name="Caroline Bentley" userId="0cee5f03-a695-4a03-a07a-8c9ce1847e1e" providerId="ADAL" clId="{D93B2387-2141-498B-B6EA-2E260FB3FD19}" dt="2017-11-16T17:58:35.964" v="0"/>
        <pc:sldMkLst>
          <pc:docMk/>
          <pc:sldMk cId="2923985671" sldId="323"/>
        </pc:sldMkLst>
        <pc:spChg chg="mod">
          <ac:chgData name="Caroline Bentley" userId="0cee5f03-a695-4a03-a07a-8c9ce1847e1e" providerId="ADAL" clId="{D93B2387-2141-498B-B6EA-2E260FB3FD19}" dt="2017-11-16T17:58:35.964" v="0"/>
          <ac:spMkLst>
            <pc:docMk/>
            <pc:sldMk cId="2923985671" sldId="323"/>
            <ac:spMk id="3" creationId="{FDA232F6-5995-4EA9-82E9-6269FFB1F290}"/>
          </ac:spMkLst>
        </pc:spChg>
      </pc:sldChg>
    </pc:docChg>
  </pc:docChgLst>
  <pc:docChgLst>
    <pc:chgData name="Caroline Bentley" userId="0cee5f03-a695-4a03-a07a-8c9ce1847e1e" providerId="ADAL" clId="{7ED1516F-7BFB-46BA-A0B9-242E42B9975B}"/>
    <pc:docChg chg="addSld modSld">
      <pc:chgData name="Caroline Bentley" userId="0cee5f03-a695-4a03-a07a-8c9ce1847e1e" providerId="ADAL" clId="{7ED1516F-7BFB-46BA-A0B9-242E42B9975B}" dt="2017-11-16T17:12:24.731" v="4" actId="14100"/>
      <pc:docMkLst>
        <pc:docMk/>
      </pc:docMkLst>
      <pc:sldChg chg="modSp add">
        <pc:chgData name="Caroline Bentley" userId="0cee5f03-a695-4a03-a07a-8c9ce1847e1e" providerId="ADAL" clId="{7ED1516F-7BFB-46BA-A0B9-242E42B9975B}" dt="2017-11-16T17:12:24.731" v="4" actId="14100"/>
        <pc:sldMkLst>
          <pc:docMk/>
          <pc:sldMk cId="2923985671" sldId="323"/>
        </pc:sldMkLst>
        <pc:spChg chg="mod">
          <ac:chgData name="Caroline Bentley" userId="0cee5f03-a695-4a03-a07a-8c9ce1847e1e" providerId="ADAL" clId="{7ED1516F-7BFB-46BA-A0B9-242E42B9975B}" dt="2017-11-16T17:12:24.731" v="4" actId="14100"/>
          <ac:spMkLst>
            <pc:docMk/>
            <pc:sldMk cId="2923985671" sldId="323"/>
            <ac:spMk id="3" creationId="{FDA232F6-5995-4EA9-82E9-6269FFB1F29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12/1/17</a:t>
            </a:fld>
            <a:endParaRPr lang="en-US"/>
          </a:p>
        </p:txBody>
      </p:sp>
      <p:sp>
        <p:nvSpPr>
          <p:cNvPr id="4" name="Footer Placeholder 3">
            <a:extLst>
              <a:ext uri="{FF2B5EF4-FFF2-40B4-BE49-F238E27FC236}">
                <a16:creationId xmlns=""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12/1/17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Jean Piaget, a Swiss psychologist (1896 - 1980), believed that children’s thinking passes through four separate stages and that children are active learners. Two of these sub-stages apply to children from birth to the age of five. Piaget is sometimes referred to as a “stage theorist.”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 sensory-motor stage (birth to age two) is when children are using their physical or motor skills and their senses to explore their world and develop their cognitive understandings. You know that babies put things in their mouths. This is their way of exploring something new that has come into their world. Slightly older infants will move an object from hand to hand, sit on it or try to hear it. They are using all their senses (sight, sound, hearing, touch and smell) to explore things and learn how they fit into the world.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 pre-operational stage (from age two to seven years) is a time when children are less reliant upon their senses and physical exploration and, according to Piaget, are “illogical thinkers.” For example, children in this stage can be shown that two balls of dough are exactly the same size, and they will agree that the balls are the same size, but when one is flattened, they will usually tell you that one of them is now bigger. This inability to conserve a thought and transfer it to a new arena is a feature of the pre-operational stage.</a:t>
            </a:r>
          </a:p>
          <a:p>
            <a:endParaRPr lang="en-US" dirty="0" smtClean="0"/>
          </a:p>
          <a:p>
            <a:r>
              <a:rPr lang="en-US" dirty="0" smtClean="0"/>
              <a:t>Piaget's Stages of Development </a:t>
            </a:r>
          </a:p>
          <a:p>
            <a:r>
              <a:rPr lang="en-US" dirty="0" smtClean="0"/>
              <a:t>This is a collection of clips demonstrating Piaget's Stages of development.</a:t>
            </a:r>
          </a:p>
          <a:p>
            <a:r>
              <a:rPr lang="en-US" dirty="0" smtClean="0"/>
              <a:t>http://</a:t>
            </a:r>
            <a:r>
              <a:rPr lang="en-US" dirty="0" err="1" smtClean="0"/>
              <a:t>youtu.be</a:t>
            </a:r>
            <a:r>
              <a:rPr lang="en-US" dirty="0" smtClean="0"/>
              <a:t>/TRF27F2bn-A?list=PLyJcqMAI9Y-mSueAA938U-UzNsVHkq1Ob</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530249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Lev Vygotsky, a Russian theorist (1896 - 1934) developed a theory that was about cognitive development but relates closely social/emotional development as well. Like Piaget, he saw children as active partners in their own learning who are able to use and appreciate help from others. He called this help from adults and/or peers “scaffolding.” Just as a scaffold helps a painter reach the top of a wall, adults or peers can “scaffold” a child to the next level of learning. He also emphasized the importance of language development to a child’s cognitive development.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461780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How does brain development impact cognitive development?</a:t>
            </a:r>
            <a:r>
              <a:rPr lang="en-US" baseline="0" dirty="0" smtClean="0"/>
              <a:t> </a:t>
            </a:r>
            <a:r>
              <a:rPr lang="en-US" dirty="0" smtClean="0"/>
              <a:t>Why is language and literacy a part of cognitive development?</a:t>
            </a:r>
            <a:r>
              <a:rPr lang="en-US" baseline="0" dirty="0" smtClean="0"/>
              <a:t> What do children need from a caregiver?</a:t>
            </a:r>
            <a:endParaRPr lang="en-US" dirty="0" smtClean="0"/>
          </a:p>
          <a:p>
            <a:endParaRPr lang="en-US" dirty="0" smtClean="0"/>
          </a:p>
          <a:p>
            <a:r>
              <a:rPr lang="en-US" sz="1200" b="0" i="0" u="none" strike="noStrike" kern="1200" baseline="0" dirty="0" smtClean="0">
                <a:solidFill>
                  <a:schemeClr val="tx1"/>
                </a:solidFill>
                <a:latin typeface="+mn-lt"/>
                <a:ea typeface="+mn-ea"/>
                <a:cs typeface="+mn-cs"/>
              </a:rPr>
              <a:t>It was Vygotsky who brought about the idea that thinking in concepts was not possible without verbal thinking. “While thought and language initially develop independently, they are merged once language is developed to create verbal thought.”</a:t>
            </a:r>
          </a:p>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 are some examples of hands-on activities</a:t>
            </a:r>
            <a:r>
              <a:rPr lang="en-US" baseline="0" dirty="0" smtClean="0"/>
              <a:t> for a four-year-old? Five-year-old? Six-year-old?</a:t>
            </a:r>
            <a:endParaRPr lang="en-US" dirty="0" smtClean="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13922469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talked earlier about the theorists working with attachment and bonding,</a:t>
            </a:r>
            <a:r>
              <a:rPr lang="en-US" baseline="0" dirty="0" smtClean="0"/>
              <a:t> but what does this mean for someone working in the field of child care?</a:t>
            </a:r>
          </a:p>
          <a:p>
            <a:endParaRPr lang="en-US" baseline="0" dirty="0" smtClean="0"/>
          </a:p>
          <a:p>
            <a:r>
              <a:rPr lang="en-US" baseline="0" dirty="0" smtClean="0"/>
              <a:t>Children need to bond with the adults in their lives, both at home and wherever they are in care. In order to do this, they need to have time with the same adults, day after day. Just time, though, is not enough. The time needs to be with adults who are nurturing and loving and who are genuinely interested in the children in their care. </a:t>
            </a:r>
          </a:p>
          <a:p>
            <a:endParaRPr lang="en-US" baseline="0" dirty="0" smtClean="0"/>
          </a:p>
          <a:p>
            <a:r>
              <a:rPr lang="en-US" baseline="0" dirty="0" smtClean="0"/>
              <a:t>“Continuity of care” is the idea that children need to be with the same caregivers, day after day, throughout their time in care. Ideally, caregivers will greet their children the first day they enter care and stay with them for the next several years. It harkens back to the idea of being a “teacher of this child” rather than a teacher of some age group of children. This type of continuity allows children to build strong bonds and feel safe, secure and loved. It’s not a concept that is used often in child care, but it is a very, very important one.</a:t>
            </a:r>
          </a:p>
          <a:p>
            <a:endParaRPr lang="en-US" baseline="0" dirty="0" smtClean="0"/>
          </a:p>
          <a:p>
            <a:r>
              <a:rPr lang="en-US" baseline="0" dirty="0" smtClean="0"/>
              <a:t>“Consistency of care” means that children can expect the same from the adults in their lives day after day. It means that the adults (in this case, child care workers) are consistently kind, cheerful, interested and attentive. Children should not have to wonder each day if their caregivers are going to be distracted, angry or disinterested. They should be able to come to care, knowing that the adults will make the day happy, fun and interesting.</a:t>
            </a:r>
            <a:endParaRPr lang="en-US" dirty="0" smtClean="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569383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Arnold Gesell (1880 – 1961) is the most well-known theorist in the field of physical development, also known as maturation. He posited that growth and development occur in orderly stages and sequence, which are predictable. The individual genetic timetable affects rate of maturation, but all children mature in the same orderly sequence. His work accounts for the milestone timetables that we use in child development today when we are discussing the important physical milestones that children exhibit, such as walking around 12 months or developing a great deal of language by age two.</a:t>
            </a:r>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2266949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two major trends in the way that physical and motor development takes place: proximal-distal and </a:t>
            </a:r>
            <a:r>
              <a:rPr lang="en-US" dirty="0" err="1" smtClean="0"/>
              <a:t>cepha-locaudal</a:t>
            </a:r>
            <a:r>
              <a:rPr lang="en-US" dirty="0" smtClean="0"/>
              <a:t>.  Proximal-distal means development from the center of the body outward, such as the ability to roll over before being able to hold a spoon. </a:t>
            </a:r>
            <a:r>
              <a:rPr lang="en-US" dirty="0" err="1" smtClean="0"/>
              <a:t>Cepha-locaudal</a:t>
            </a:r>
            <a:r>
              <a:rPr lang="en-US" dirty="0" smtClean="0"/>
              <a:t> means development from the head to tail, such as an infant being able to lift his head before walking. These trends influence expectations of the adult and determine what types of physical activities are most developmentally appropriate.</a:t>
            </a:r>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21193688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a:t>
            </a:r>
            <a:r>
              <a:rPr lang="en-US" baseline="0" dirty="0" smtClean="0"/>
              <a:t> as we must practice any new skill, children must have the time and space to develop their gross motor skills. It is impossible to learn how to hop on one foot if you never get to practice hopping on one foot! All of these gross motor skills require a large enough space to practice them. Children should go outdoors EVERY day, unless the weather is severely prohibitive. It’s very important to remember that some children have no outdoor time once they go home, either due to time or their location. If you cannot go outside, these skills must be practiced inside.</a:t>
            </a:r>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1201684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several different ways that children are growing and changing physically. </a:t>
            </a:r>
          </a:p>
          <a:p>
            <a:endParaRPr lang="en-US" baseline="0" dirty="0" smtClean="0"/>
          </a:p>
          <a:p>
            <a:r>
              <a:rPr lang="en-US" baseline="0" dirty="0" smtClean="0"/>
              <a:t>What are their needs when it comes to physical development?</a:t>
            </a:r>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14610458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One of the hazards to gross motor development is the amount of “screen time” children now have in their lives. If they are watching TV or playing video games, they are not running, playing, skipping, hopping or throwing. They are sitting. The American Academy of Pediatrics, the Mayo Clinic and the National Association for the Education of Young Children all agree that there should be NO screen time for children under the age of two.  None.  That means no television, videos, movies, computers, cell phone or games. There are many reasons for this, including the impact on cognitive development, but screen time adversely affects physical development at a time in life when it is critical. They also recommend very limited screen time (two hours a day or less) for children between the ages of three and five.</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19</a:t>
            </a:fld>
            <a:endParaRPr lang="en-US"/>
          </a:p>
        </p:txBody>
      </p:sp>
    </p:spTree>
    <p:extLst>
      <p:ext uri="{BB962C8B-B14F-4D97-AF65-F5344CB8AC3E}">
        <p14:creationId xmlns:p14="http://schemas.microsoft.com/office/powerpoint/2010/main" val="2271222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Fine</a:t>
            </a:r>
            <a:r>
              <a:rPr lang="en-US" baseline="0" dirty="0" smtClean="0"/>
              <a:t> motor skill development is important as we all use these skills for our entire lives. Think of the number of things that you do that require the use of your fine motor skills – eating, buttoning clothes, writing notes, cutting or hammering. These skills are learned in early childhood. Sometimes teachers avoid allowing these activities because they can be messy. It’s important to remember how very, very important it is to allow children to practice these things.</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20</a:t>
            </a:fld>
            <a:endParaRPr lang="en-US"/>
          </a:p>
        </p:txBody>
      </p:sp>
    </p:spTree>
    <p:extLst>
      <p:ext uri="{BB962C8B-B14F-4D97-AF65-F5344CB8AC3E}">
        <p14:creationId xmlns:p14="http://schemas.microsoft.com/office/powerpoint/2010/main" val="289685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smtClean="0">
                <a:latin typeface="Arial" panose="020B0604020202020204" pitchFamily="34" charset="0"/>
                <a:cs typeface="Arial" panose="020B0604020202020204" pitchFamily="34" charset="0"/>
              </a:rPr>
              <a:t>Theories are ways of looking at things; in this case, theories explore human development. A theorist is someone who develops an idea or a set of ideas in order to explain something. In order to understand the impact of early childhood development on each individual, we should have an understanding of the different theorists who have impacted views on child development, such as Maslow, Kohlberg, Erikson, Piaget, Vygotsky and Gesell.</a:t>
            </a:r>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039019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Children must have the opportunity</a:t>
            </a:r>
            <a:r>
              <a:rPr lang="en-US" baseline="0" dirty="0" smtClean="0"/>
              <a:t> to do things for themselves. It’s sometimes easier to continue dressing children, feeding them and letting them wear diaper type “underwear.” All of these things actually handicap children.  Once they have the skill to do something, the adults around them should encourage them to try. This is not to say that adults should not help children, only that they should allow them to practice and develop such skills.</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21</a:t>
            </a:fld>
            <a:endParaRPr lang="en-US"/>
          </a:p>
        </p:txBody>
      </p:sp>
    </p:spTree>
    <p:extLst>
      <p:ext uri="{BB962C8B-B14F-4D97-AF65-F5344CB8AC3E}">
        <p14:creationId xmlns:p14="http://schemas.microsoft.com/office/powerpoint/2010/main" val="17122463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Infants now sleep on their backs for safety. This makes time on their tummies to exercise those muscles </a:t>
            </a:r>
            <a:r>
              <a:rPr lang="en-US" sz="1200" u="sng" dirty="0" smtClean="0"/>
              <a:t>critical</a:t>
            </a:r>
            <a:r>
              <a:rPr lang="en-US" sz="1200" dirty="0" smtClean="0"/>
              <a:t> to the development of head/neck support, rolling over, sitting up, crawling and some fine motor skills. </a:t>
            </a:r>
            <a:r>
              <a:rPr lang="en-US" dirty="0" smtClean="0"/>
              <a:t>Research is beginning to show impaired development in large and small muscles if children are denied enough time on their tummies for exercise and exploring.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Children cannot experience</a:t>
            </a:r>
            <a:r>
              <a:rPr lang="en-US" baseline="0" dirty="0" smtClean="0"/>
              <a:t> their world from a container. (Some people refer to them as buckets!) They need to be on the floor where they can explore, manipulate age appropriate materials and interact with other children and teachers. Children left in containers for the convenience of adults do not develop the appropriate muscle strength and skills. Their social/emotional development is also in jeopardy because this practice severely limits children’s access to interactions with others.</a:t>
            </a:r>
            <a:endParaRPr lang="en-US" dirty="0" smtClean="0"/>
          </a:p>
        </p:txBody>
      </p:sp>
      <p:sp>
        <p:nvSpPr>
          <p:cNvPr id="4" name="Slide Number Placeholder 3"/>
          <p:cNvSpPr>
            <a:spLocks noGrp="1"/>
          </p:cNvSpPr>
          <p:nvPr>
            <p:ph type="sldNum" sz="quarter" idx="10"/>
          </p:nvPr>
        </p:nvSpPr>
        <p:spPr/>
        <p:txBody>
          <a:bodyPr/>
          <a:lstStyle/>
          <a:p>
            <a:fld id="{B36392A5-00F8-4B40-B46C-7CA31B660224}" type="slidenum">
              <a:rPr lang="en-US" smtClean="0"/>
              <a:t>22</a:t>
            </a:fld>
            <a:endParaRPr lang="en-US"/>
          </a:p>
        </p:txBody>
      </p:sp>
    </p:spTree>
    <p:extLst>
      <p:ext uri="{BB962C8B-B14F-4D97-AF65-F5344CB8AC3E}">
        <p14:creationId xmlns:p14="http://schemas.microsoft.com/office/powerpoint/2010/main" val="9608900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discussed the developmental needs of young children. Now let’s discuss the thing that most everyone would agree is the most important aspect of child care: safety. If children are not in a safe and caring environment, if they are not protected, then none of the other aspects of development are important. Caregivers are responsible for providing a safe, nurturing environment for children. They are responsible for protecting children from injury as well as for meeting the needs of the children. </a:t>
            </a:r>
          </a:p>
          <a:p>
            <a:endParaRPr lang="en-US" dirty="0" smtClean="0"/>
          </a:p>
          <a:p>
            <a:r>
              <a:rPr lang="en-US" dirty="0" smtClean="0"/>
              <a:t>Child care providers should be responsible and well-trained caregivers. Caregivers should be trained in first aid and cardiopulmonary resuscitation (CPR). Professional caregivers should complete a certification program and have cleared a criminal background check.</a:t>
            </a:r>
          </a:p>
          <a:p>
            <a:endParaRPr lang="en-US" dirty="0" smtClean="0"/>
          </a:p>
          <a:p>
            <a:r>
              <a:rPr lang="en-US" dirty="0" smtClean="0"/>
              <a:t>Most often parents are the primary caregivers for their children. The child care profession provides secondary or substitute care. Secondary care,</a:t>
            </a:r>
            <a:r>
              <a:rPr lang="en-US" baseline="0" dirty="0" smtClean="0"/>
              <a:t> </a:t>
            </a:r>
            <a:r>
              <a:rPr lang="en-US" dirty="0" smtClean="0"/>
              <a:t>therefore, can be seen as adding to the care that parents give their children. The child care profession includes secondary child caregivers and the services they offer. Center-based and home-based child care programs have the job of caring for children in the child care setting. The need for high quality, affordable early care and education has increased due to a growing number of working mothers, dual-earner families and single-parent families. </a:t>
            </a:r>
          </a:p>
          <a:p>
            <a:endParaRPr lang="en-US" dirty="0" smtClean="0"/>
          </a:p>
          <a:p>
            <a:pPr fontAlgn="base"/>
            <a:r>
              <a:rPr lang="en-US" sz="1200" b="0" i="0" kern="1200" dirty="0" smtClean="0">
                <a:solidFill>
                  <a:schemeClr val="tx1"/>
                </a:solidFill>
                <a:effectLst/>
                <a:latin typeface="+mn-lt"/>
                <a:ea typeface="+mn-ea"/>
                <a:cs typeface="+mn-cs"/>
              </a:rPr>
              <a:t>Child care providers are responsible for providing shelter and meeting the nutritional and educational needs of the children in their care.</a:t>
            </a:r>
          </a:p>
          <a:p>
            <a:pPr fontAlgn="base"/>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They have many roles and responsibilities. Caregivers must have excellent training and experience to provide the most adequate child care to children. A caregiver is also responsible for the safety and security of the children and the facility. They are also responsible for following the state’s laws and regulations pertaining to the operation of the child care center and providing an adequate educational program to develop the children’s physical, intellectual, social and emotional needs. Discipline is appropriate and does not cause harm to the children. The facility should be clean and the physical setting inviting and homelike. The teachers and staff attend to the children, and there is a good adult-child ratio. The parents feel welcomed, and there is open communication between the parents and the caregivers.</a:t>
            </a:r>
          </a:p>
          <a:p>
            <a:endParaRPr lang="en-US" dirty="0" smtClean="0"/>
          </a:p>
        </p:txBody>
      </p:sp>
      <p:sp>
        <p:nvSpPr>
          <p:cNvPr id="4" name="Slide Number Placeholder 3"/>
          <p:cNvSpPr>
            <a:spLocks noGrp="1"/>
          </p:cNvSpPr>
          <p:nvPr>
            <p:ph type="sldNum" sz="quarter" idx="10"/>
          </p:nvPr>
        </p:nvSpPr>
        <p:spPr/>
        <p:txBody>
          <a:bodyPr/>
          <a:lstStyle/>
          <a:p>
            <a:fld id="{B36392A5-00F8-4B40-B46C-7CA31B660224}" type="slidenum">
              <a:rPr lang="en-US" smtClean="0"/>
              <a:t>23</a:t>
            </a:fld>
            <a:endParaRPr lang="en-US"/>
          </a:p>
        </p:txBody>
      </p:sp>
    </p:spTree>
    <p:extLst>
      <p:ext uri="{BB962C8B-B14F-4D97-AF65-F5344CB8AC3E}">
        <p14:creationId xmlns:p14="http://schemas.microsoft.com/office/powerpoint/2010/main" val="3517929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smtClean="0">
                <a:solidFill>
                  <a:schemeClr val="tx1"/>
                </a:solidFill>
                <a:effectLst/>
                <a:latin typeface="+mn-lt"/>
                <a:ea typeface="+mn-ea"/>
                <a:cs typeface="+mn-cs"/>
              </a:rPr>
              <a:t>Caregivers should actively promote positive behaviors, which improve the atmosphere and help prevent problems. Positive behaviors include prosocial skills, self-control and getting along with others. Many direct guidance strategies used by caregivers help promote positive behavior in children. Direct guidance is used when a caregiver works directly with a child. To promote positive behavior, a few general guidelines should be followed, which include observing children at all times, being consistent, modeling positive behavior, communicating at the child’s level, setting appropriate limits and encouraging initiative, independence and responsibility.</a:t>
            </a:r>
          </a:p>
          <a:p>
            <a:pPr fontAlgn="base"/>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These are three different types of guidance techniques:</a:t>
            </a:r>
          </a:p>
          <a:p>
            <a:pPr fontAlgn="base"/>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Redirecting - With redirection, children are led in a new activity related to their play at the time.</a:t>
            </a:r>
          </a:p>
          <a:p>
            <a:pPr fontAlgn="base"/>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Encouraging use of words - Caregivers can help children use words to share their wishes. For example, when Suzy reaches for a car that Joshua is using, the caregiver might say, “Suzy, ask Joshua, ‘May I play with the yellow car?’ “If Joshua says, “No,” the caregiver can help Suzy choose another toy from the shelf.</a:t>
            </a:r>
          </a:p>
          <a:p>
            <a:pPr fontAlgn="base"/>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Giving the child a choice - The caregiver can also distract a child from a conflict or from negative behavior by giving choices. Giving him or her two choices at a time makes the decision easier on the child and caregiver. </a:t>
            </a:r>
          </a:p>
          <a:p>
            <a:pPr fontAlgn="base"/>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Using any one of these positive guidance techniques can help deter abusive behavior by reducing frustration.</a:t>
            </a:r>
          </a:p>
          <a:p>
            <a:pPr fontAlgn="base"/>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What are examples</a:t>
            </a:r>
            <a:r>
              <a:rPr lang="en-US" sz="1200" b="0" i="0" kern="1200" baseline="0" dirty="0" smtClean="0">
                <a:solidFill>
                  <a:schemeClr val="tx1"/>
                </a:solidFill>
                <a:effectLst/>
                <a:latin typeface="+mn-lt"/>
                <a:ea typeface="+mn-ea"/>
                <a:cs typeface="+mn-cs"/>
              </a:rPr>
              <a:t> of prosocial skills? Possible answers might include:</a:t>
            </a:r>
          </a:p>
          <a:p>
            <a:pPr fontAlgn="base"/>
            <a:endParaRPr lang="en-US" sz="1200" b="0" i="0" kern="1200" baseline="0" dirty="0" smtClean="0">
              <a:solidFill>
                <a:schemeClr val="tx1"/>
              </a:solidFill>
              <a:effectLst/>
              <a:latin typeface="+mn-lt"/>
              <a:ea typeface="+mn-ea"/>
              <a:cs typeface="+mn-cs"/>
            </a:endParaRPr>
          </a:p>
          <a:p>
            <a:pPr marL="171450" marR="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Cooperation (working together to reach a goal)</a:t>
            </a:r>
          </a:p>
          <a:p>
            <a:pPr marL="171450" marR="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smtClean="0">
                <a:solidFill>
                  <a:schemeClr val="tx1"/>
                </a:solidFill>
                <a:effectLst/>
                <a:latin typeface="+mn-lt"/>
                <a:ea typeface="+mn-ea"/>
                <a:cs typeface="+mn-cs"/>
              </a:rPr>
              <a:t>Giving of themselves</a:t>
            </a:r>
          </a:p>
          <a:p>
            <a:pPr marL="171450" marR="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smtClean="0">
                <a:solidFill>
                  <a:schemeClr val="tx1"/>
                </a:solidFill>
                <a:effectLst/>
                <a:latin typeface="+mn-lt"/>
                <a:ea typeface="+mn-ea"/>
                <a:cs typeface="+mn-cs"/>
              </a:rPr>
              <a:t>Helpfulness (</a:t>
            </a:r>
            <a:r>
              <a:rPr lang="en-US" sz="1200" b="0" i="0" kern="1200" dirty="0" smtClean="0">
                <a:solidFill>
                  <a:schemeClr val="tx1"/>
                </a:solidFill>
                <a:effectLst/>
                <a:latin typeface="+mn-lt"/>
                <a:ea typeface="+mn-ea"/>
                <a:cs typeface="+mn-cs"/>
              </a:rPr>
              <a:t>the act of removing distress from another person)</a:t>
            </a:r>
            <a:endParaRPr lang="en-US" sz="1200" b="0" i="0" kern="1200" baseline="0" dirty="0" smtClean="0">
              <a:solidFill>
                <a:schemeClr val="tx1"/>
              </a:solidFill>
              <a:effectLst/>
              <a:latin typeface="+mn-lt"/>
              <a:ea typeface="+mn-ea"/>
              <a:cs typeface="+mn-cs"/>
            </a:endParaRPr>
          </a:p>
          <a:p>
            <a:pPr marL="171450" indent="-171450" fontAlgn="base">
              <a:buFont typeface="Arial" panose="020B0604020202020204" pitchFamily="34" charset="0"/>
              <a:buChar char="•"/>
            </a:pPr>
            <a:r>
              <a:rPr lang="en-US" sz="1200" b="0" i="0" kern="1200" baseline="0" dirty="0" smtClean="0">
                <a:solidFill>
                  <a:schemeClr val="tx1"/>
                </a:solidFill>
                <a:effectLst/>
                <a:latin typeface="+mn-lt"/>
                <a:ea typeface="+mn-ea"/>
                <a:cs typeface="+mn-cs"/>
              </a:rPr>
              <a:t>Helping </a:t>
            </a:r>
            <a:r>
              <a:rPr lang="en-US" sz="1200" b="0" i="0" kern="1200" dirty="0" smtClean="0">
                <a:solidFill>
                  <a:schemeClr val="tx1"/>
                </a:solidFill>
                <a:effectLst/>
                <a:latin typeface="+mn-lt"/>
                <a:ea typeface="+mn-ea"/>
                <a:cs typeface="+mn-cs"/>
              </a:rPr>
              <a:t>(acts of kindness</a:t>
            </a:r>
            <a:r>
              <a:rPr lang="en-US" sz="1200" b="0" i="0" kern="1200" baseline="0" dirty="0" smtClean="0">
                <a:solidFill>
                  <a:schemeClr val="tx1"/>
                </a:solidFill>
                <a:effectLst/>
                <a:latin typeface="+mn-lt"/>
                <a:ea typeface="+mn-ea"/>
                <a:cs typeface="+mn-cs"/>
              </a:rPr>
              <a:t> or</a:t>
            </a:r>
            <a:r>
              <a:rPr lang="en-US" sz="1200" b="0" i="0" kern="1200" dirty="0" smtClean="0">
                <a:solidFill>
                  <a:schemeClr val="tx1"/>
                </a:solidFill>
                <a:effectLst/>
                <a:latin typeface="+mn-lt"/>
                <a:ea typeface="+mn-ea"/>
                <a:cs typeface="+mn-cs"/>
              </a:rPr>
              <a:t> rescuing)</a:t>
            </a:r>
          </a:p>
          <a:p>
            <a:pPr marL="171450" marR="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smtClean="0">
                <a:solidFill>
                  <a:schemeClr val="tx1"/>
                </a:solidFill>
                <a:effectLst/>
                <a:latin typeface="+mn-lt"/>
                <a:ea typeface="+mn-ea"/>
                <a:cs typeface="+mn-cs"/>
              </a:rPr>
              <a:t>Sharing </a:t>
            </a:r>
            <a:r>
              <a:rPr lang="en-US" sz="1200" b="0" i="0" kern="1200" dirty="0" smtClean="0">
                <a:solidFill>
                  <a:schemeClr val="tx1"/>
                </a:solidFill>
                <a:effectLst/>
                <a:latin typeface="+mn-lt"/>
                <a:ea typeface="+mn-ea"/>
                <a:cs typeface="+mn-cs"/>
              </a:rPr>
              <a:t>(dividing up or bestowing)</a:t>
            </a:r>
          </a:p>
          <a:p>
            <a:pPr marL="171450" marR="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smtClean="0">
                <a:solidFill>
                  <a:schemeClr val="tx1"/>
                </a:solidFill>
                <a:effectLst/>
                <a:latin typeface="+mn-lt"/>
                <a:ea typeface="+mn-ea"/>
                <a:cs typeface="+mn-cs"/>
              </a:rPr>
              <a:t>Showing concern for others</a:t>
            </a:r>
            <a:endParaRPr lang="en-US" sz="1200" b="0" i="0" kern="1200" dirty="0" smtClean="0">
              <a:solidFill>
                <a:schemeClr val="tx1"/>
              </a:solidFill>
              <a:effectLst/>
              <a:latin typeface="+mn-lt"/>
              <a:ea typeface="+mn-ea"/>
              <a:cs typeface="+mn-cs"/>
            </a:endParaRPr>
          </a:p>
          <a:p>
            <a:pPr marL="171450" marR="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smtClean="0">
                <a:solidFill>
                  <a:schemeClr val="tx1"/>
                </a:solidFill>
                <a:effectLst/>
                <a:latin typeface="+mn-lt"/>
                <a:ea typeface="+mn-ea"/>
                <a:cs typeface="+mn-cs"/>
              </a:rPr>
              <a:t>Showing positive verbal and physical contact</a:t>
            </a:r>
          </a:p>
          <a:p>
            <a:pPr marL="171450" indent="-171450" fontAlgn="base">
              <a:buFont typeface="Arial" panose="020B0604020202020204" pitchFamily="34" charset="0"/>
              <a:buChar char="•"/>
            </a:pPr>
            <a:r>
              <a:rPr lang="en-US" sz="1200" b="0" i="0" kern="1200" baseline="0" dirty="0" smtClean="0">
                <a:solidFill>
                  <a:schemeClr val="tx1"/>
                </a:solidFill>
                <a:effectLst/>
                <a:latin typeface="+mn-lt"/>
                <a:ea typeface="+mn-ea"/>
                <a:cs typeface="+mn-cs"/>
              </a:rPr>
              <a:t>Showing sympathy and kindness</a:t>
            </a:r>
          </a:p>
          <a:p>
            <a:pPr marL="171450" indent="-171450" fontAlgn="base">
              <a:buFont typeface="Arial" panose="020B0604020202020204" pitchFamily="34" charset="0"/>
              <a:buChar char="•"/>
            </a:pPr>
            <a:r>
              <a:rPr lang="en-US" sz="1200" b="0" i="0" kern="1200" dirty="0" smtClean="0">
                <a:solidFill>
                  <a:schemeClr val="tx1"/>
                </a:solidFill>
                <a:effectLst/>
                <a:latin typeface="+mn-lt"/>
                <a:ea typeface="+mn-ea"/>
                <a:cs typeface="+mn-cs"/>
              </a:rPr>
              <a:t>Taking the perspective of another person</a:t>
            </a:r>
            <a:endParaRPr lang="en-US" sz="12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36392A5-00F8-4B40-B46C-7CA31B660224}" type="slidenum">
              <a:rPr lang="en-US" smtClean="0"/>
              <a:t>24</a:t>
            </a:fld>
            <a:endParaRPr lang="en-US"/>
          </a:p>
        </p:txBody>
      </p:sp>
    </p:spTree>
    <p:extLst>
      <p:ext uri="{BB962C8B-B14F-4D97-AF65-F5344CB8AC3E}">
        <p14:creationId xmlns:p14="http://schemas.microsoft.com/office/powerpoint/2010/main" val="18263048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Head Start programs are invested in keeping children healthy and safe, as well as providing other best practices. Spend some time looking over all these requirements to help keep our children well. What items do you feel are most important? What things surprised you?</a:t>
            </a:r>
          </a:p>
          <a:p>
            <a:endParaRPr lang="en-US" baseline="0" dirty="0" smtClean="0"/>
          </a:p>
          <a:p>
            <a:r>
              <a:rPr lang="en-US" baseline="0" dirty="0" smtClean="0"/>
              <a:t>Head Start</a:t>
            </a:r>
          </a:p>
          <a:p>
            <a:r>
              <a:rPr lang="en-US" baseline="0" dirty="0" smtClean="0"/>
              <a:t>An overview of policies and regulations regarding child health and safety.</a:t>
            </a:r>
          </a:p>
          <a:p>
            <a:r>
              <a:rPr lang="en-US" baseline="0" dirty="0" smtClean="0"/>
              <a:t>http://</a:t>
            </a:r>
            <a:r>
              <a:rPr lang="en-US" baseline="0" dirty="0" err="1" smtClean="0"/>
              <a:t>eclkc.ohs.acf.hhs.gov</a:t>
            </a:r>
            <a:r>
              <a:rPr lang="en-US" baseline="0" dirty="0" smtClean="0"/>
              <a:t>/</a:t>
            </a:r>
            <a:r>
              <a:rPr lang="en-US" baseline="0" dirty="0" err="1" smtClean="0"/>
              <a:t>hslc</a:t>
            </a:r>
            <a:r>
              <a:rPr lang="en-US" baseline="0" dirty="0" smtClean="0"/>
              <a:t>/standards/</a:t>
            </a:r>
            <a:r>
              <a:rPr lang="en-US" baseline="0" dirty="0" err="1" smtClean="0"/>
              <a:t>hspps</a:t>
            </a:r>
            <a:r>
              <a:rPr lang="en-US" baseline="0" dirty="0" smtClean="0"/>
              <a:t>/1304/1304.22%20Child%20health%20and%20safety.htm</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25</a:t>
            </a:fld>
            <a:endParaRPr lang="en-US"/>
          </a:p>
        </p:txBody>
      </p:sp>
    </p:spTree>
    <p:extLst>
      <p:ext uri="{BB962C8B-B14F-4D97-AF65-F5344CB8AC3E}">
        <p14:creationId xmlns:p14="http://schemas.microsoft.com/office/powerpoint/2010/main" val="20768377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While not regulatory, the NAEYC programs are invested in keeping children healthy and safe, as well as providing other best practices. Spend some time looking over all these requirements to help keep our children well. What items do you feel are most important? What things surprised you?</a:t>
            </a:r>
          </a:p>
          <a:p>
            <a:endParaRPr lang="en-US" baseline="0" dirty="0" smtClean="0"/>
          </a:p>
          <a:p>
            <a:r>
              <a:rPr lang="en-US" baseline="0" dirty="0" smtClean="0"/>
              <a:t>National Association for the Education of Young Children</a:t>
            </a:r>
          </a:p>
          <a:p>
            <a:r>
              <a:rPr lang="en-US" baseline="0" dirty="0" smtClean="0"/>
              <a:t>Overview of the NAEYC Early Childhood Program Standards </a:t>
            </a:r>
          </a:p>
          <a:p>
            <a:r>
              <a:rPr lang="en-US" dirty="0" smtClean="0"/>
              <a:t>http://</a:t>
            </a:r>
            <a:r>
              <a:rPr lang="en-US" dirty="0" err="1" smtClean="0"/>
              <a:t>www.naeyc.org</a:t>
            </a:r>
            <a:r>
              <a:rPr lang="en-US" dirty="0" smtClean="0"/>
              <a:t>/files/academy/file/</a:t>
            </a:r>
            <a:r>
              <a:rPr lang="en-US" dirty="0" err="1" smtClean="0"/>
              <a:t>OverviewStandards.pdf</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26</a:t>
            </a:fld>
            <a:endParaRPr lang="en-US"/>
          </a:p>
        </p:txBody>
      </p:sp>
    </p:spTree>
    <p:extLst>
      <p:ext uri="{BB962C8B-B14F-4D97-AF65-F5344CB8AC3E}">
        <p14:creationId xmlns:p14="http://schemas.microsoft.com/office/powerpoint/2010/main" val="19225324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State licensing in each state is designed to keep children safe</a:t>
            </a:r>
            <a:r>
              <a:rPr lang="en-US" baseline="0" dirty="0" smtClean="0"/>
              <a:t> and healthy. Licensing is the regulatory agency that inspects and ensures that children are in a protected and safe environment at all times. In Texas, this agency comes under the umbrella of the Texas Department of Family and Protective Services. People who care for children must meet the requirements and submit to inspection visits, both announced and unannounced. In Texas, the Texas Department of Family and Protective Services, regulates the safety standards for children. </a:t>
            </a:r>
          </a:p>
          <a:p>
            <a:endParaRPr lang="en-US" baseline="0" dirty="0" smtClean="0"/>
          </a:p>
          <a:p>
            <a:r>
              <a:rPr lang="en-US" baseline="0" dirty="0" smtClean="0"/>
              <a:t>Teacher note: After you click on the picture, go to pages 133-141 to discuss safety practices.</a:t>
            </a:r>
          </a:p>
          <a:p>
            <a:endParaRPr lang="en-US" baseline="0" dirty="0" smtClean="0"/>
          </a:p>
          <a:p>
            <a:r>
              <a:rPr lang="en-US" baseline="0" dirty="0" smtClean="0"/>
              <a:t>Texas Department of Family and Protective Services</a:t>
            </a:r>
          </a:p>
          <a:p>
            <a:r>
              <a:rPr lang="en-US" baseline="0" dirty="0" smtClean="0"/>
              <a:t>Minimum Standards for Child-Care Centers.</a:t>
            </a:r>
          </a:p>
          <a:p>
            <a:r>
              <a:rPr lang="en-US" baseline="0" dirty="0" smtClean="0"/>
              <a:t>https://</a:t>
            </a:r>
            <a:r>
              <a:rPr lang="en-US" baseline="0" dirty="0" err="1" smtClean="0"/>
              <a:t>www.dfps.state.tx.us</a:t>
            </a:r>
            <a:r>
              <a:rPr lang="en-US" baseline="0" dirty="0" smtClean="0"/>
              <a:t>/documents/</a:t>
            </a:r>
            <a:r>
              <a:rPr lang="en-US" baseline="0" dirty="0" err="1" smtClean="0"/>
              <a:t>Child_Care</a:t>
            </a:r>
            <a:r>
              <a:rPr lang="en-US" baseline="0" dirty="0" smtClean="0"/>
              <a:t>/</a:t>
            </a:r>
            <a:r>
              <a:rPr lang="en-US" baseline="0" dirty="0" err="1" smtClean="0"/>
              <a:t>Child_Care_Standards_and_Regulations</a:t>
            </a:r>
            <a:r>
              <a:rPr lang="en-US" baseline="0" dirty="0" smtClean="0"/>
              <a:t>/746_Centers.pdf</a:t>
            </a:r>
          </a:p>
        </p:txBody>
      </p:sp>
      <p:sp>
        <p:nvSpPr>
          <p:cNvPr id="4" name="Slide Number Placeholder 3"/>
          <p:cNvSpPr>
            <a:spLocks noGrp="1"/>
          </p:cNvSpPr>
          <p:nvPr>
            <p:ph type="sldNum" sz="quarter" idx="10"/>
          </p:nvPr>
        </p:nvSpPr>
        <p:spPr/>
        <p:txBody>
          <a:bodyPr/>
          <a:lstStyle/>
          <a:p>
            <a:fld id="{B36392A5-00F8-4B40-B46C-7CA31B660224}" type="slidenum">
              <a:rPr lang="en-US" smtClean="0"/>
              <a:t>27</a:t>
            </a:fld>
            <a:endParaRPr lang="en-US"/>
          </a:p>
        </p:txBody>
      </p:sp>
    </p:spTree>
    <p:extLst>
      <p:ext uri="{BB962C8B-B14F-4D97-AF65-F5344CB8AC3E}">
        <p14:creationId xmlns:p14="http://schemas.microsoft.com/office/powerpoint/2010/main" val="15933066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Six Core Strengths for Healthy Child Development: An Overview</a:t>
            </a:r>
          </a:p>
          <a:p>
            <a:r>
              <a:rPr lang="en-US" dirty="0" smtClean="0"/>
              <a:t>This brief overview provides an introduction to the Six Core Strengths program developed by Dr. Bruce Perry and The Child Trauma Academy.</a:t>
            </a:r>
            <a:endParaRPr lang="en-US" b="0" dirty="0" smtClean="0"/>
          </a:p>
          <a:p>
            <a:r>
              <a:rPr lang="en-US" dirty="0" smtClean="0"/>
              <a:t>http://</a:t>
            </a:r>
            <a:r>
              <a:rPr lang="en-US" dirty="0" err="1" smtClean="0"/>
              <a:t>youtu.be</a:t>
            </a:r>
            <a:r>
              <a:rPr lang="en-US" dirty="0" smtClean="0"/>
              <a:t>/skaYWKC6iD4</a:t>
            </a:r>
          </a:p>
          <a:p>
            <a:endParaRPr lang="en-US" dirty="0" smtClean="0"/>
          </a:p>
        </p:txBody>
      </p:sp>
      <p:sp>
        <p:nvSpPr>
          <p:cNvPr id="4" name="Slide Number Placeholder 3"/>
          <p:cNvSpPr>
            <a:spLocks noGrp="1"/>
          </p:cNvSpPr>
          <p:nvPr>
            <p:ph type="sldNum" sz="quarter" idx="10"/>
          </p:nvPr>
        </p:nvSpPr>
        <p:spPr/>
        <p:txBody>
          <a:bodyPr/>
          <a:lstStyle/>
          <a:p>
            <a:fld id="{B36392A5-00F8-4B40-B46C-7CA31B660224}" type="slidenum">
              <a:rPr lang="en-US" smtClean="0"/>
              <a:t>28</a:t>
            </a:fld>
            <a:endParaRPr lang="en-US"/>
          </a:p>
        </p:txBody>
      </p:sp>
    </p:spTree>
    <p:extLst>
      <p:ext uri="{BB962C8B-B14F-4D97-AF65-F5344CB8AC3E}">
        <p14:creationId xmlns:p14="http://schemas.microsoft.com/office/powerpoint/2010/main" val="3186017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smtClean="0">
                <a:solidFill>
                  <a:schemeClr val="tx1"/>
                </a:solidFill>
                <a:effectLst/>
                <a:latin typeface="+mn-lt"/>
                <a:ea typeface="+mn-ea"/>
                <a:cs typeface="+mn-cs"/>
              </a:rPr>
              <a:t>Employment opportunities for careers in early childhood services range from counseling to educational opportunities and service positions. Employment opportunities in this area can be limitless. The limits are established by the individual. This lesson provides an excellent opportunity for students to research careers in the industry and current business trends. The Bureau of Labor and Statistics is an excellent resource to use during this unit. This government resource provides current job outlook and salary information.</a:t>
            </a:r>
          </a:p>
          <a:p>
            <a:pPr fontAlgn="base"/>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Short- and long-term career goals should align with opportunities based on interests and work values. Goal setting is necessary because it allows you to plan for your short-term future as well as your long-term future. When making career choices in the area of Child Development, you need to be a good manager of time, resources and goal setting. Match characteristics of your current or most recent occupation with similar occupations, and find specific information such as the fastest growing jobs, levels of education and training requirements and average salaries. For a self-assessment, skills transferability, work exploration, career clusters and occupational information, refer to http://</a:t>
            </a:r>
            <a:r>
              <a:rPr lang="en-US" sz="1200" b="0" i="0" kern="1200" dirty="0" err="1" smtClean="0">
                <a:solidFill>
                  <a:schemeClr val="tx1"/>
                </a:solidFill>
                <a:effectLst/>
                <a:latin typeface="+mn-lt"/>
                <a:ea typeface="+mn-ea"/>
                <a:cs typeface="+mn-cs"/>
              </a:rPr>
              <a:t>www.texascaresonline.com</a:t>
            </a:r>
            <a:r>
              <a:rPr lang="en-US" sz="1200" b="0" i="0" kern="1200" dirty="0" smtClean="0">
                <a:solidFill>
                  <a:schemeClr val="tx1"/>
                </a:solidFill>
                <a:effectLst/>
                <a:latin typeface="+mn-lt"/>
                <a:ea typeface="+mn-ea"/>
                <a:cs typeface="+mn-cs"/>
              </a:rPr>
              <a:t>/</a:t>
            </a:r>
            <a:r>
              <a:rPr lang="en-US" sz="1200" b="0" i="0" kern="1200" dirty="0" err="1" smtClean="0">
                <a:solidFill>
                  <a:schemeClr val="tx1"/>
                </a:solidFill>
                <a:effectLst/>
                <a:latin typeface="+mn-lt"/>
                <a:ea typeface="+mn-ea"/>
                <a:cs typeface="+mn-cs"/>
              </a:rPr>
              <a:t>wowmenu.asp</a:t>
            </a:r>
            <a:r>
              <a:rPr lang="en-US" sz="1200" b="0" i="0" kern="1200" dirty="0" smtClean="0">
                <a:solidFill>
                  <a:schemeClr val="tx1"/>
                </a:solidFill>
                <a:effectLst/>
                <a:latin typeface="+mn-lt"/>
                <a:ea typeface="+mn-ea"/>
                <a:cs typeface="+mn-cs"/>
              </a:rPr>
              <a:t>.</a:t>
            </a:r>
          </a:p>
          <a:p>
            <a:pPr fontAlgn="base"/>
            <a:endParaRPr lang="en-US" sz="1200" b="0" i="0" u="none" strike="noStrike"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According to the Bureau of Labor Statistics, employment of childcare workers is expected to grow by 20 percent from 2010 to 2020, faster than the average for all occupations. Parents will continue to need assistance during working hours to care for their children. Because the number of children requiring childcare is expected to grow, demand for childcare workers is expected to grow as well.</a:t>
            </a:r>
          </a:p>
          <a:p>
            <a:pPr fontAlgn="base"/>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In the past decade, early childhood education has become widely recognized as important for children’s development. Childcare workers often work alongside preschool teachers as assistants. This continued focus on the importance of early childhood education, in addition to increases in the number of children in this age group, will spur demand for preschool programs and thus for childcare workers. Workers with formal education should have the best job prospects. However, even those without formal education who are interested in the occupation should have little trouble finding employment due to the need to replace workers who leave the occupation.</a:t>
            </a:r>
          </a:p>
          <a:p>
            <a:pPr fontAlgn="base"/>
            <a:endParaRPr lang="en-US" sz="1200" b="0" i="0" u="none" strike="noStrike" kern="1200" dirty="0" smtClean="0">
              <a:solidFill>
                <a:schemeClr val="tx1"/>
              </a:solidFill>
              <a:effectLst/>
              <a:latin typeface="+mn-lt"/>
              <a:ea typeface="+mn-ea"/>
              <a:cs typeface="+mn-cs"/>
            </a:endParaRPr>
          </a:p>
          <a:p>
            <a:pPr fontAlgn="base"/>
            <a:r>
              <a:rPr lang="en-US" dirty="0" smtClean="0"/>
              <a:t>Child care is a challenging career, but it is also rewarding, exciting and fulfilling to know that you are forever touching the lives of children.</a:t>
            </a:r>
            <a:endParaRPr lang="en-US" sz="1200" b="0" i="0" kern="1200" dirty="0" smtClean="0">
              <a:solidFill>
                <a:schemeClr val="tx1"/>
              </a:solidFill>
              <a:effectLst/>
              <a:latin typeface="+mn-lt"/>
              <a:ea typeface="+mn-ea"/>
              <a:cs typeface="+mn-cs"/>
            </a:endParaRPr>
          </a:p>
          <a:p>
            <a:endParaRPr lang="en-US" dirty="0" smtClean="0"/>
          </a:p>
          <a:p>
            <a:r>
              <a:rPr lang="en-US" dirty="0" smtClean="0"/>
              <a:t>Texas Workforce Commission</a:t>
            </a:r>
          </a:p>
          <a:p>
            <a:r>
              <a:rPr lang="en-US" dirty="0" smtClean="0"/>
              <a:t>Texas Cares Online</a:t>
            </a:r>
          </a:p>
          <a:p>
            <a:r>
              <a:rPr lang="en-US" dirty="0" smtClean="0"/>
              <a:t>http://</a:t>
            </a:r>
            <a:r>
              <a:rPr lang="en-US" dirty="0" err="1" smtClean="0"/>
              <a:t>www.texascaresonline.com</a:t>
            </a:r>
            <a:r>
              <a:rPr lang="en-US" dirty="0" smtClean="0"/>
              <a:t>/</a:t>
            </a:r>
            <a:r>
              <a:rPr lang="en-US" dirty="0" err="1" smtClean="0"/>
              <a:t>wowmenu.asp</a:t>
            </a:r>
            <a:endParaRPr lang="en-US" dirty="0" smtClean="0"/>
          </a:p>
        </p:txBody>
      </p:sp>
      <p:sp>
        <p:nvSpPr>
          <p:cNvPr id="4" name="Slide Number Placeholder 3"/>
          <p:cNvSpPr>
            <a:spLocks noGrp="1"/>
          </p:cNvSpPr>
          <p:nvPr>
            <p:ph type="sldNum" sz="quarter" idx="10"/>
          </p:nvPr>
        </p:nvSpPr>
        <p:spPr/>
        <p:txBody>
          <a:bodyPr/>
          <a:lstStyle/>
          <a:p>
            <a:fld id="{B36392A5-00F8-4B40-B46C-7CA31B660224}" type="slidenum">
              <a:rPr lang="en-US" smtClean="0"/>
              <a:t>29</a:t>
            </a:fld>
            <a:endParaRPr lang="en-US"/>
          </a:p>
        </p:txBody>
      </p:sp>
    </p:spTree>
    <p:extLst>
      <p:ext uri="{BB962C8B-B14F-4D97-AF65-F5344CB8AC3E}">
        <p14:creationId xmlns:p14="http://schemas.microsoft.com/office/powerpoint/2010/main" val="12354116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30</a:t>
            </a:fld>
            <a:endParaRPr lang="en-US"/>
          </a:p>
        </p:txBody>
      </p:sp>
    </p:spTree>
    <p:extLst>
      <p:ext uri="{BB962C8B-B14F-4D97-AF65-F5344CB8AC3E}">
        <p14:creationId xmlns:p14="http://schemas.microsoft.com/office/powerpoint/2010/main" val="2032158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may have heard of Abraham Maslow. He developed a hierarchy of needs and said that we cannot move to a higher level until the needs of the lower level are met. Maslow felt that humans must meet certain needs, in a specific order, in order to reach the upper levels of self-realization (self-actualization) and transcendence. His levels are based on needs. For instance, think about a time when you didn’t eat breakfast before you came to school. Were you able to fully concentrate on your work? What about a time when you had an anxiety about something? Did that impact the way you related to others?</a:t>
            </a:r>
          </a:p>
          <a:p>
            <a:endParaRPr lang="en-US" dirty="0" smtClean="0"/>
          </a:p>
          <a:p>
            <a:r>
              <a:rPr lang="en-US" dirty="0" smtClean="0"/>
              <a:t>The same is true for young children. If they are hungry or tired, they will not be able to focus on tasks or even play well with others. If they are concerned about being in a new room or with a new teacher, they may not be able to deal with the tasks of the day.</a:t>
            </a:r>
          </a:p>
          <a:p>
            <a:endParaRPr lang="en-US" dirty="0" smtClean="0"/>
          </a:p>
          <a:p>
            <a:r>
              <a:rPr lang="en-US" dirty="0" smtClean="0"/>
              <a:t>How does understanding Maslow’s theory of development relate to being a caregiver for children?</a:t>
            </a:r>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2114386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31</a:t>
            </a:fld>
            <a:endParaRPr lang="en-US"/>
          </a:p>
        </p:txBody>
      </p:sp>
    </p:spTree>
    <p:extLst>
      <p:ext uri="{BB962C8B-B14F-4D97-AF65-F5344CB8AC3E}">
        <p14:creationId xmlns:p14="http://schemas.microsoft.com/office/powerpoint/2010/main" val="17056851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32</a:t>
            </a:fld>
            <a:endParaRPr lang="en-US"/>
          </a:p>
        </p:txBody>
      </p:sp>
    </p:spTree>
    <p:extLst>
      <p:ext uri="{BB962C8B-B14F-4D97-AF65-F5344CB8AC3E}">
        <p14:creationId xmlns:p14="http://schemas.microsoft.com/office/powerpoint/2010/main" val="465116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you ever left your house in a hurry, without eating breakfast? How did it affect your ability to focus in class, learn and remember? Until our basic physical needs are met, we have a very hard time thinking of anything else. Children who do not eat on a regular basis, either because of poverty or neglect, do poorly in school. They are simply too hungry to think about learning. The same is true if we do not have secure shelter or the ability to get a good night’s rest. </a:t>
            </a:r>
          </a:p>
          <a:p>
            <a:endParaRPr lang="en-US" dirty="0" smtClean="0"/>
          </a:p>
          <a:p>
            <a:r>
              <a:rPr lang="en-US" dirty="0" smtClean="0"/>
              <a:t>After those needs are met, we begin to think about the next level of needs, including the need for safety and freedom from anxiety. Once again, we cannot focus on higher-level thinking skills until these basic safety needs are met. If a family is worried about being safe in their home, it is difficult to focus on homework. Can you think of examples of these types of safety issues?</a:t>
            </a:r>
          </a:p>
          <a:p>
            <a:endParaRPr lang="en-US" dirty="0" smtClean="0"/>
          </a:p>
          <a:p>
            <a:r>
              <a:rPr lang="en-US" dirty="0" smtClean="0"/>
              <a:t>Love and belonging are basic human needs, and everyone needs to feel as if he or she belongs. This attachment can happen in a nuclear family, in an extended family or even in a close circle of friends. This is deeper, however, than simply a casual friendship. These needs for belonging involve deep and permanent ties. Children need to feel that they belong, and if they do not, that feeling of isolation can cause damage to their self-esteem.</a:t>
            </a:r>
          </a:p>
          <a:p>
            <a:endParaRPr lang="en-US" dirty="0" smtClean="0"/>
          </a:p>
          <a:p>
            <a:r>
              <a:rPr lang="en-US" dirty="0" smtClean="0"/>
              <a:t>When</a:t>
            </a:r>
            <a:r>
              <a:rPr lang="en-US" baseline="0" dirty="0" smtClean="0"/>
              <a:t> we rightly praise and encourage children, we help them move into Maslow’s next level, which develops confidence and self-worth. Allowing children to do things on their own and, consequently, achieve things on their own allows them to feel the sense of pride and accomplishment associated with that. Others begin to respect them for their unique abilities, and this, in turn, continues to build self-confidence. This is not only true for children, though. All of us need to do things that we can be proud of, to accomplish new things. As we move through life, this level allows us to be successful.</a:t>
            </a:r>
          </a:p>
          <a:p>
            <a:endParaRPr lang="en-US" baseline="0" dirty="0" smtClean="0"/>
          </a:p>
          <a:p>
            <a:r>
              <a:rPr lang="en-US" baseline="0" dirty="0" smtClean="0"/>
              <a:t>Self-actualized people are self-aware and fully use their talents, capabilities and potential. Self-actualization, according to Maslow, is a level that most people never fully achieve. Do you know of someone that you believe is (or was) self-actualized? Why do you believe that?</a:t>
            </a:r>
          </a:p>
          <a:p>
            <a:endParaRPr lang="en-US" baseline="0" dirty="0" smtClean="0"/>
          </a:p>
          <a:p>
            <a:r>
              <a:rPr lang="en-US" sz="1200" b="0" i="0" kern="1200" dirty="0" smtClean="0">
                <a:solidFill>
                  <a:schemeClr val="tx1"/>
                </a:solidFill>
                <a:effectLst/>
                <a:latin typeface="+mn-lt"/>
                <a:ea typeface="+mn-ea"/>
                <a:cs typeface="+mn-cs"/>
              </a:rPr>
              <a:t>Complete the pyramid with the name of each level and the needs it represents, according to Maslow's Hierarchy of Human Needs.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Maslow’s Online Game</a:t>
            </a:r>
          </a:p>
          <a:p>
            <a:r>
              <a:rPr lang="en-US" sz="1200" b="0" i="0" kern="1200" dirty="0" smtClean="0">
                <a:solidFill>
                  <a:schemeClr val="tx1"/>
                </a:solidFill>
                <a:effectLst/>
                <a:latin typeface="+mn-lt"/>
                <a:ea typeface="+mn-ea"/>
                <a:cs typeface="+mn-cs"/>
              </a:rPr>
              <a:t>Maslow's Hierarchy of Needs.</a:t>
            </a:r>
          </a:p>
          <a:p>
            <a:r>
              <a:rPr lang="en-US" i="0" dirty="0" smtClean="0"/>
              <a:t>http://</a:t>
            </a:r>
            <a:r>
              <a:rPr lang="en-US" i="0" dirty="0" err="1" smtClean="0"/>
              <a:t>www.purposegames.com</a:t>
            </a:r>
            <a:r>
              <a:rPr lang="en-US" i="0" dirty="0" smtClean="0"/>
              <a:t>/game/</a:t>
            </a:r>
            <a:r>
              <a:rPr lang="en-US" i="0" dirty="0" err="1" smtClean="0"/>
              <a:t>maslows</a:t>
            </a:r>
            <a:r>
              <a:rPr lang="en-US" i="0" dirty="0" smtClean="0"/>
              <a:t>-hierarchy-of-needs-quiz</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1889896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t>Lawrence Kohlberg (1927 - 1987) was</a:t>
            </a:r>
            <a:r>
              <a:rPr lang="en-US" sz="1200" b="0" baseline="0" dirty="0" smtClean="0"/>
              <a:t> an </a:t>
            </a:r>
            <a:r>
              <a:rPr lang="en-US" sz="1200" b="0" dirty="0" smtClean="0"/>
              <a:t>American who studied</a:t>
            </a:r>
            <a:r>
              <a:rPr lang="en-US" sz="1200" b="0" baseline="0" dirty="0" smtClean="0"/>
              <a:t> the levels of morality.</a:t>
            </a:r>
            <a:endParaRPr lang="en-US" sz="1200" b="0" dirty="0" smtClean="0"/>
          </a:p>
          <a:p>
            <a:endParaRPr lang="en-US" i="0" dirty="0" smtClean="0"/>
          </a:p>
          <a:p>
            <a:r>
              <a:rPr lang="en-US" dirty="0" smtClean="0"/>
              <a:t>How does the family influence a child’s moral development?</a:t>
            </a:r>
          </a:p>
          <a:p>
            <a:endParaRPr lang="en-US" dirty="0" smtClean="0"/>
          </a:p>
          <a:p>
            <a:r>
              <a:rPr lang="en-US" dirty="0" smtClean="0"/>
              <a:t>How do caregivers influence</a:t>
            </a:r>
            <a:r>
              <a:rPr lang="en-US" baseline="0" dirty="0" smtClean="0"/>
              <a:t> a child’s moral development?</a:t>
            </a:r>
          </a:p>
          <a:p>
            <a:endParaRPr lang="en-US" i="0" dirty="0" smtClean="0"/>
          </a:p>
          <a:p>
            <a:endParaRPr lang="en-US" i="0"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1401138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Kohlberg's Theory of Moral Development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Theory of Moral Development.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a:t>
            </a:r>
            <a:r>
              <a:rPr lang="en-US" dirty="0" err="1" smtClean="0"/>
              <a:t>youtu.be</a:t>
            </a:r>
            <a:r>
              <a:rPr lang="en-US" dirty="0" smtClean="0"/>
              <a:t>/</a:t>
            </a:r>
            <a:r>
              <a:rPr lang="en-US" dirty="0" err="1" smtClean="0"/>
              <a:t>svDYaQUVWfI</a:t>
            </a:r>
            <a:endParaRPr lang="en-US" dirty="0" smtClean="0"/>
          </a:p>
          <a:p>
            <a:endParaRPr lang="en-US" i="0"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1893824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From the very earliest days of life, infants</a:t>
            </a:r>
            <a:r>
              <a:rPr lang="en-US" baseline="0" dirty="0" smtClean="0"/>
              <a:t> begin to learn whether or not they can trust the world around them. Responsive, nurturing care teaches infants that the world is a safe place where their needs and wants are met. Children who are ignored, abused or neglected can learn that the world is NOT safe and that their needs will NOT be met. You can see, then, how important it is for children to be with parents or caretakers who love and respond to them in a non-critical way and are available to them at all times.  Very young infants should never be punished, as they do not have the capability to change their behavior to suit the desires of others.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next stage is the conflict between autonomy and shame or self-doubt. Young children begin to have some control over themselves and their lives. They begin toilet training, learning how to control bodily functions. They begin to be able to control their emotions, understanding that some emotions (and actions) must be moderated. When they learn that they have some control, they begin to have feelings of self-confidence and independence. Children who do not learn these things are often left feeling frustrated and doubtful of their own abilities. Allowing young children some control and some choices gives them a solid foundation for independence later in life.</a:t>
            </a:r>
            <a:endParaRPr lang="en-US" dirty="0" smtClean="0"/>
          </a:p>
          <a:p>
            <a:endParaRPr lang="en-US" i="0"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164098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Preschoolers start to show their power and control over their world and others. Have you ever seen a four-year-old girl “directing” the play of a pretend family? “You be the daddy. I’m the mother. He’s the baby.” Or maybe you’ve seen a five-year-old boy telling others how to build a tower or “fly” the airplane. In each of these examples, children are learning to assert themselves in socially acceptable ways. They are practicing leadership skills. Children who successfully negotiate this stage develop greater self-confidence, feel capable and learn to be leaders. Children who do not successfully negotiate this stage are left with feelings of self-doubt and a lack of initiative.</a:t>
            </a:r>
          </a:p>
          <a:p>
            <a:endParaRPr lang="en-US" dirty="0" smtClean="0"/>
          </a:p>
          <a:p>
            <a:r>
              <a:rPr lang="en-US" dirty="0" smtClean="0"/>
              <a:t>As children move into middle childhood, they have more social interactions and more time with other children and adults. They begin to have pride in their accomplishments, and the encouragement of teachers and parents is very important during this time in life. Children are eager to know that their “work” is valuable, worthwhile and acceptable.  If they are encouraged and supported in this, they will feel competent and have a belief in their own skills and abilities. Those children who are not supported and encouraged may feel that they can never be successful. </a:t>
            </a:r>
          </a:p>
          <a:p>
            <a:endParaRPr lang="en-US" dirty="0" smtClean="0"/>
          </a:p>
          <a:p>
            <a:r>
              <a:rPr lang="en-US" dirty="0" smtClean="0"/>
              <a:t>How can a caregiver assist in positive pathways throughout the stages in Erikson’s theories?</a:t>
            </a:r>
          </a:p>
          <a:p>
            <a:endParaRPr lang="en-US" i="0"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402578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Science of Early Childhood Development</a:t>
            </a:r>
          </a:p>
          <a:p>
            <a:r>
              <a:rPr lang="en-US" dirty="0" smtClean="0"/>
              <a:t>This video is from the Center on the Developing Child at Harvard University</a:t>
            </a:r>
            <a:r>
              <a:rPr lang="en-US" baseline="0" dirty="0" smtClean="0"/>
              <a:t> </a:t>
            </a:r>
            <a:r>
              <a:rPr lang="en-US" dirty="0" smtClean="0"/>
              <a:t>features Center Director Jack P. </a:t>
            </a:r>
            <a:r>
              <a:rPr lang="en-US" dirty="0" err="1" smtClean="0"/>
              <a:t>Shonkoff</a:t>
            </a:r>
            <a:r>
              <a:rPr lang="en-US" dirty="0" smtClean="0"/>
              <a:t>, M.D., professor at the Harvard Graduate School of Education.</a:t>
            </a:r>
          </a:p>
          <a:p>
            <a:r>
              <a:rPr lang="en-US" dirty="0" smtClean="0"/>
              <a:t>http://</a:t>
            </a:r>
            <a:r>
              <a:rPr lang="en-US" dirty="0" err="1" smtClean="0"/>
              <a:t>youtu.be</a:t>
            </a:r>
            <a:r>
              <a:rPr lang="en-US" dirty="0" smtClean="0"/>
              <a:t>/tLiP4b-TPCA</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691893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mailto:copyrights@tea.state.tx.us" TargetMode="External"/><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 Id="rId9" Type="http://schemas.openxmlformats.org/officeDocument/2006/relationships/slideLayout" Target="../slideLayouts/slideLayout10.xml"/><Relationship Id="rId10" Type="http://schemas.openxmlformats.org/officeDocument/2006/relationships/theme" Target="../theme/theme2.xml"/><Relationship Id="rId11"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6.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8.WMF"/></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WMF"/><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14.WMF"/><Relationship Id="rId4" Type="http://schemas.openxmlformats.org/officeDocument/2006/relationships/image" Target="../media/image15.JPG"/><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1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1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hyperlink" Target="NULL" TargetMode="External"/><Relationship Id="rId4" Type="http://schemas.openxmlformats.org/officeDocument/2006/relationships/image" Target="../media/image19.png"/><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hyperlink" Target="http://www.naeyc.org/files/academy/file/OverviewStandards.pdf" TargetMode="External"/><Relationship Id="rId4" Type="http://schemas.openxmlformats.org/officeDocument/2006/relationships/image" Target="../media/image20.png"/><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hyperlink" Target="https://www.dfps.state.tx.us/documents/Child_Care/Child_Care_Standards_and_Regulations/746_Centers.pdf" TargetMode="External"/><Relationship Id="rId4" Type="http://schemas.openxmlformats.org/officeDocument/2006/relationships/image" Target="../media/image21.png"/><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s://www.youtube.com/watch?v=skaYWKC6iD4"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image" Target="../media/image22.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hyperlink" Target="http://www.acf.hhs.gov/programs/ohs" TargetMode="External"/><Relationship Id="rId4" Type="http://schemas.openxmlformats.org/officeDocument/2006/relationships/hyperlink" Target="http://www.cde.ca.gov/sp/cd/re/itf09cogdev.asp" TargetMode="External"/><Relationship Id="rId5" Type="http://schemas.openxmlformats.org/officeDocument/2006/relationships/hyperlink" Target="NULL" TargetMode="External"/><Relationship Id="rId6" Type="http://schemas.openxmlformats.org/officeDocument/2006/relationships/hyperlink" Target="NULL" TargetMode="External"/><Relationship Id="rId7" Type="http://schemas.openxmlformats.org/officeDocument/2006/relationships/hyperlink" Target="NULL" TargetMode="External"/><Relationship Id="rId8" Type="http://schemas.openxmlformats.org/officeDocument/2006/relationships/hyperlink" Target="http://www.purposegames.com/game/maslows-hierarchy-of-needs-quiz" TargetMode="External"/><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3" Type="http://schemas.openxmlformats.org/officeDocument/2006/relationships/hyperlink" Target="http://www.naeyc.org/content/about-naeyc" TargetMode="External"/><Relationship Id="rId4" Type="http://schemas.openxmlformats.org/officeDocument/2006/relationships/hyperlink" Target="NULL" TargetMode="External"/><Relationship Id="rId5" Type="http://schemas.openxmlformats.org/officeDocument/2006/relationships/hyperlink" Target="NULL" TargetMode="External"/><Relationship Id="rId6" Type="http://schemas.openxmlformats.org/officeDocument/2006/relationships/hyperlink" Target="NULL" TargetMode="External"/><Relationship Id="rId7" Type="http://schemas.openxmlformats.org/officeDocument/2006/relationships/hyperlink" Target="https://www.dfps.state.tx.us/documents/Child_Care/Child_Care_Standards_and_Regulations/746_Centers.pdf" TargetMode="External"/><Relationship Id="rId8" Type="http://schemas.openxmlformats.org/officeDocument/2006/relationships/hyperlink" Target="http://www.texascaresonline.com/wowmenu.asp" TargetMode="External"/><Relationship Id="rId9" Type="http://schemas.openxmlformats.org/officeDocument/2006/relationships/hyperlink" Target="http://www.zerotothree.org/child-development/brain-development/brain-quiz.html" TargetMode="External"/><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3" Type="http://schemas.openxmlformats.org/officeDocument/2006/relationships/hyperlink" Target="http://youtu.be/svDYaQUVWfI" TargetMode="External"/><Relationship Id="rId4" Type="http://schemas.openxmlformats.org/officeDocument/2006/relationships/hyperlink" Target="http://youtu.be/TRF27F2bn-A?list=PLyJcqMAI9Y-mSueAA938U-UzNsVHkq1Ob" TargetMode="External"/><Relationship Id="rId5" Type="http://schemas.openxmlformats.org/officeDocument/2006/relationships/hyperlink" Target="http://youtu.be/skaYWKC6iD4" TargetMode="External"/><Relationship Id="rId6" Type="http://schemas.openxmlformats.org/officeDocument/2006/relationships/hyperlink" Target="http://youtu.be/tLiP4b-TPCA" TargetMode="External"/><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4DD23808-E336-4296-8521-6F80DB5018F3}"/>
              </a:ext>
            </a:extLst>
          </p:cNvPr>
          <p:cNvSpPr>
            <a:spLocks noGrp="1"/>
          </p:cNvSpPr>
          <p:nvPr>
            <p:ph type="title"/>
          </p:nvPr>
        </p:nvSpPr>
        <p:spPr>
          <a:xfrm>
            <a:off x="4525346" y="952500"/>
            <a:ext cx="7462935" cy="5168899"/>
          </a:xfrm>
        </p:spPr>
        <p:txBody>
          <a:bodyPr>
            <a:noAutofit/>
          </a:bodyPr>
          <a:lstStyle/>
          <a:p>
            <a:r>
              <a:rPr lang="en-US" dirty="0">
                <a:latin typeface="Open Sans" charset="0"/>
                <a:ea typeface="Open Sans" charset="0"/>
                <a:cs typeface="Open Sans" charset="0"/>
              </a:rPr>
              <a:t>Caregiving 101 </a:t>
            </a:r>
            <a:br>
              <a:rPr lang="en-US" dirty="0">
                <a:latin typeface="Open Sans" charset="0"/>
                <a:ea typeface="Open Sans" charset="0"/>
                <a:cs typeface="Open Sans" charset="0"/>
              </a:rPr>
            </a:br>
            <a:r>
              <a:rPr lang="en-US" dirty="0" smtClean="0">
                <a:latin typeface="Open Sans" charset="0"/>
                <a:ea typeface="Open Sans" charset="0"/>
                <a:cs typeface="Open Sans" charset="0"/>
              </a:rPr>
              <a:t/>
            </a:r>
            <a:br>
              <a:rPr lang="en-US" dirty="0" smtClean="0">
                <a:latin typeface="Open Sans" charset="0"/>
                <a:ea typeface="Open Sans" charset="0"/>
                <a:cs typeface="Open Sans" charset="0"/>
              </a:rPr>
            </a:br>
            <a:r>
              <a:rPr lang="en-US" sz="4400" dirty="0" smtClean="0">
                <a:solidFill>
                  <a:schemeClr val="accent2">
                    <a:lumMod val="60000"/>
                    <a:lumOff val="40000"/>
                  </a:schemeClr>
                </a:solidFill>
                <a:latin typeface="Open Sans" charset="0"/>
                <a:ea typeface="Open Sans" charset="0"/>
                <a:cs typeface="Open Sans" charset="0"/>
              </a:rPr>
              <a:t>Early </a:t>
            </a:r>
            <a:r>
              <a:rPr lang="en-US" sz="4400" dirty="0">
                <a:solidFill>
                  <a:schemeClr val="accent2">
                    <a:lumMod val="60000"/>
                    <a:lumOff val="40000"/>
                  </a:schemeClr>
                </a:solidFill>
                <a:latin typeface="Open Sans" charset="0"/>
                <a:ea typeface="Open Sans" charset="0"/>
                <a:cs typeface="Open Sans" charset="0"/>
              </a:rPr>
              <a:t>Childhood Development </a:t>
            </a:r>
            <a:br>
              <a:rPr lang="en-US" sz="4400" dirty="0">
                <a:solidFill>
                  <a:schemeClr val="accent2">
                    <a:lumMod val="60000"/>
                    <a:lumOff val="40000"/>
                  </a:schemeClr>
                </a:solidFill>
                <a:latin typeface="Open Sans" charset="0"/>
                <a:ea typeface="Open Sans" charset="0"/>
                <a:cs typeface="Open Sans" charset="0"/>
              </a:rPr>
            </a:br>
            <a:endParaRPr lang="en-US" sz="4400" dirty="0">
              <a:solidFill>
                <a:schemeClr val="accent2">
                  <a:lumMod val="60000"/>
                  <a:lumOff val="40000"/>
                </a:schemeClr>
              </a:solidFill>
              <a:latin typeface="Open Sans" charset="0"/>
              <a:ea typeface="Open Sans" charset="0"/>
              <a:cs typeface="Open Sans" charset="0"/>
            </a:endParaRPr>
          </a:p>
        </p:txBody>
      </p:sp>
    </p:spTree>
    <p:extLst>
      <p:ext uri="{BB962C8B-B14F-4D97-AF65-F5344CB8AC3E}">
        <p14:creationId xmlns:p14="http://schemas.microsoft.com/office/powerpoint/2010/main" val="6681985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DC2950-0640-46F0-8284-5D2AC9CC9009}"/>
              </a:ext>
            </a:extLst>
          </p:cNvPr>
          <p:cNvSpPr>
            <a:spLocks noGrp="1"/>
          </p:cNvSpPr>
          <p:nvPr>
            <p:ph type="title"/>
          </p:nvPr>
        </p:nvSpPr>
        <p:spPr/>
        <p:txBody>
          <a:bodyPr/>
          <a:lstStyle/>
          <a:p>
            <a:r>
              <a:rPr lang="en-US" dirty="0">
                <a:latin typeface="Open Sans" charset="0"/>
                <a:ea typeface="Open Sans" charset="0"/>
                <a:cs typeface="Open Sans" charset="0"/>
              </a:rPr>
              <a:t>The Science of Early </a:t>
            </a:r>
            <a:r>
              <a:rPr lang="en-US" dirty="0" smtClean="0">
                <a:latin typeface="Open Sans" charset="0"/>
                <a:ea typeface="Open Sans" charset="0"/>
                <a:cs typeface="Open Sans" charset="0"/>
              </a:rPr>
              <a:t>Childhood </a:t>
            </a:r>
            <a:r>
              <a:rPr lang="en-US" dirty="0">
                <a:latin typeface="Open Sans" charset="0"/>
                <a:ea typeface="Open Sans" charset="0"/>
                <a:cs typeface="Open Sans" charset="0"/>
              </a:rPr>
              <a:t>Development</a:t>
            </a:r>
          </a:p>
        </p:txBody>
      </p:sp>
      <p:sp>
        <p:nvSpPr>
          <p:cNvPr id="3" name="Content Placeholder 2">
            <a:extLst>
              <a:ext uri="{FF2B5EF4-FFF2-40B4-BE49-F238E27FC236}">
                <a16:creationId xmlns="" xmlns:a16="http://schemas.microsoft.com/office/drawing/2014/main" id="{FDA232F6-5995-4EA9-82E9-6269FFB1F290}"/>
              </a:ext>
            </a:extLst>
          </p:cNvPr>
          <p:cNvSpPr>
            <a:spLocks noGrp="1"/>
          </p:cNvSpPr>
          <p:nvPr>
            <p:ph sz="half" idx="1"/>
          </p:nvPr>
        </p:nvSpPr>
        <p:spPr/>
        <p:txBody>
          <a:bodyPr/>
          <a:lstStyle/>
          <a:p>
            <a:pPr lvl="1"/>
            <a:r>
              <a:rPr lang="en-US" dirty="0"/>
              <a:t>What contributes to healthy </a:t>
            </a:r>
            <a:r>
              <a:rPr lang="en-US" dirty="0" smtClean="0"/>
              <a:t>child </a:t>
            </a:r>
            <a:r>
              <a:rPr lang="en-US" dirty="0"/>
              <a:t>development</a:t>
            </a:r>
            <a:r>
              <a:rPr lang="en-US" dirty="0" smtClean="0"/>
              <a:t>?</a:t>
            </a:r>
          </a:p>
          <a:p>
            <a:pPr lvl="2"/>
            <a:r>
              <a:rPr lang="en-US" dirty="0"/>
              <a:t>Piaget’s Social/Emotional Needs of </a:t>
            </a:r>
            <a:r>
              <a:rPr lang="en-US" dirty="0" smtClean="0"/>
              <a:t>Children</a:t>
            </a:r>
          </a:p>
          <a:p>
            <a:pPr lvl="2"/>
            <a:r>
              <a:rPr lang="en-US" dirty="0"/>
              <a:t>Vygotsky’s Cognitive Needs of Young Children</a:t>
            </a:r>
          </a:p>
        </p:txBody>
      </p:sp>
    </p:spTree>
    <p:extLst>
      <p:ext uri="{BB962C8B-B14F-4D97-AF65-F5344CB8AC3E}">
        <p14:creationId xmlns:p14="http://schemas.microsoft.com/office/powerpoint/2010/main" val="12767506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DC2950-0640-46F0-8284-5D2AC9CC9009}"/>
              </a:ext>
            </a:extLst>
          </p:cNvPr>
          <p:cNvSpPr>
            <a:spLocks noGrp="1"/>
          </p:cNvSpPr>
          <p:nvPr>
            <p:ph type="title"/>
          </p:nvPr>
        </p:nvSpPr>
        <p:spPr/>
        <p:txBody>
          <a:bodyPr/>
          <a:lstStyle/>
          <a:p>
            <a:r>
              <a:rPr lang="en-US" dirty="0">
                <a:latin typeface="Open Sans" charset="0"/>
                <a:ea typeface="Open Sans" charset="0"/>
                <a:cs typeface="Open Sans" charset="0"/>
              </a:rPr>
              <a:t>Piaget’s Social/Emotional Needs of Children</a:t>
            </a:r>
          </a:p>
        </p:txBody>
      </p:sp>
      <p:sp>
        <p:nvSpPr>
          <p:cNvPr id="3" name="Content Placeholder 2">
            <a:extLst>
              <a:ext uri="{FF2B5EF4-FFF2-40B4-BE49-F238E27FC236}">
                <a16:creationId xmlns="" xmlns:a16="http://schemas.microsoft.com/office/drawing/2014/main" id="{FDA232F6-5995-4EA9-82E9-6269FFB1F290}"/>
              </a:ext>
            </a:extLst>
          </p:cNvPr>
          <p:cNvSpPr>
            <a:spLocks noGrp="1"/>
          </p:cNvSpPr>
          <p:nvPr>
            <p:ph sz="half" idx="1"/>
          </p:nvPr>
        </p:nvSpPr>
        <p:spPr/>
        <p:txBody>
          <a:bodyPr/>
          <a:lstStyle/>
          <a:p>
            <a:pPr lvl="1"/>
            <a:r>
              <a:rPr lang="en-US" dirty="0"/>
              <a:t>Piaget believed that children learn in a distinctly different manner from older people. He believed that they move through a series of developmental stages of cognition in the same way that they move through stages of physical development. </a:t>
            </a:r>
          </a:p>
        </p:txBody>
      </p:sp>
    </p:spTree>
    <p:extLst>
      <p:ext uri="{BB962C8B-B14F-4D97-AF65-F5344CB8AC3E}">
        <p14:creationId xmlns:p14="http://schemas.microsoft.com/office/powerpoint/2010/main" val="4533707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DC2950-0640-46F0-8284-5D2AC9CC9009}"/>
              </a:ext>
            </a:extLst>
          </p:cNvPr>
          <p:cNvSpPr>
            <a:spLocks noGrp="1"/>
          </p:cNvSpPr>
          <p:nvPr>
            <p:ph type="title"/>
          </p:nvPr>
        </p:nvSpPr>
        <p:spPr/>
        <p:txBody>
          <a:bodyPr/>
          <a:lstStyle/>
          <a:p>
            <a:r>
              <a:rPr lang="en-US" dirty="0">
                <a:latin typeface="Open Sans" charset="0"/>
                <a:ea typeface="Open Sans" charset="0"/>
                <a:cs typeface="Open Sans" charset="0"/>
              </a:rPr>
              <a:t>Vygotsky’s Cognitive Needs of Young Children</a:t>
            </a:r>
          </a:p>
        </p:txBody>
      </p:sp>
      <p:sp>
        <p:nvSpPr>
          <p:cNvPr id="3" name="Content Placeholder 2">
            <a:extLst>
              <a:ext uri="{FF2B5EF4-FFF2-40B4-BE49-F238E27FC236}">
                <a16:creationId xmlns="" xmlns:a16="http://schemas.microsoft.com/office/drawing/2014/main" id="{FDA232F6-5995-4EA9-82E9-6269FFB1F290}"/>
              </a:ext>
            </a:extLst>
          </p:cNvPr>
          <p:cNvSpPr>
            <a:spLocks noGrp="1"/>
          </p:cNvSpPr>
          <p:nvPr>
            <p:ph sz="half" idx="1"/>
          </p:nvPr>
        </p:nvSpPr>
        <p:spPr/>
        <p:txBody>
          <a:bodyPr/>
          <a:lstStyle/>
          <a:p>
            <a:pPr lvl="1"/>
            <a:r>
              <a:rPr lang="en-US" dirty="0"/>
              <a:t>Able to use and appreciate help from </a:t>
            </a:r>
            <a:r>
              <a:rPr lang="en-US" dirty="0" smtClean="0"/>
              <a:t>others</a:t>
            </a:r>
            <a:r>
              <a:rPr lang="en-US" dirty="0"/>
              <a:t>, calling help from adults “scaffolding”</a:t>
            </a:r>
          </a:p>
          <a:p>
            <a:pPr lvl="1"/>
            <a:r>
              <a:rPr lang="en-US" dirty="0"/>
              <a:t>Children are seen as active partners in their own learning</a:t>
            </a:r>
          </a:p>
        </p:txBody>
      </p:sp>
    </p:spTree>
    <p:extLst>
      <p:ext uri="{BB962C8B-B14F-4D97-AF65-F5344CB8AC3E}">
        <p14:creationId xmlns:p14="http://schemas.microsoft.com/office/powerpoint/2010/main" val="2979945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DC2950-0640-46F0-8284-5D2AC9CC9009}"/>
              </a:ext>
            </a:extLst>
          </p:cNvPr>
          <p:cNvSpPr>
            <a:spLocks noGrp="1"/>
          </p:cNvSpPr>
          <p:nvPr>
            <p:ph type="title"/>
          </p:nvPr>
        </p:nvSpPr>
        <p:spPr/>
        <p:txBody>
          <a:bodyPr/>
          <a:lstStyle/>
          <a:p>
            <a:r>
              <a:rPr lang="en-US" dirty="0">
                <a:latin typeface="Open Sans" charset="0"/>
                <a:ea typeface="Open Sans" charset="0"/>
                <a:cs typeface="Open Sans" charset="0"/>
              </a:rPr>
              <a:t>Cognitive Needs of Young Children</a:t>
            </a:r>
          </a:p>
        </p:txBody>
      </p:sp>
      <p:sp>
        <p:nvSpPr>
          <p:cNvPr id="3" name="Content Placeholder 2">
            <a:extLst>
              <a:ext uri="{FF2B5EF4-FFF2-40B4-BE49-F238E27FC236}">
                <a16:creationId xmlns="" xmlns:a16="http://schemas.microsoft.com/office/drawing/2014/main" id="{FDA232F6-5995-4EA9-82E9-6269FFB1F290}"/>
              </a:ext>
            </a:extLst>
          </p:cNvPr>
          <p:cNvSpPr>
            <a:spLocks noGrp="1"/>
          </p:cNvSpPr>
          <p:nvPr>
            <p:ph sz="half" idx="1"/>
          </p:nvPr>
        </p:nvSpPr>
        <p:spPr/>
        <p:txBody>
          <a:bodyPr/>
          <a:lstStyle/>
          <a:p>
            <a:pPr lvl="1"/>
            <a:r>
              <a:rPr lang="en-US" dirty="0"/>
              <a:t>Language and literacy</a:t>
            </a:r>
          </a:p>
          <a:p>
            <a:pPr lvl="2"/>
            <a:r>
              <a:rPr lang="en-US" dirty="0"/>
              <a:t>Listen</a:t>
            </a:r>
          </a:p>
          <a:p>
            <a:pPr lvl="2"/>
            <a:r>
              <a:rPr lang="en-US" dirty="0"/>
              <a:t>Read</a:t>
            </a:r>
          </a:p>
          <a:p>
            <a:pPr lvl="2"/>
            <a:r>
              <a:rPr lang="en-US" dirty="0"/>
              <a:t>Really communicate one-on-one</a:t>
            </a:r>
          </a:p>
          <a:p>
            <a:pPr lvl="2"/>
            <a:r>
              <a:rPr lang="en-US" dirty="0" smtClean="0"/>
              <a:t>Talk</a:t>
            </a:r>
          </a:p>
          <a:p>
            <a:pPr lvl="1"/>
            <a:r>
              <a:rPr lang="en-US" dirty="0"/>
              <a:t>Children must have time to explore real objects—hands-on activities, NOT just worksheets</a:t>
            </a:r>
          </a:p>
          <a:p>
            <a:pPr lvl="1"/>
            <a:r>
              <a:rPr lang="en-US" dirty="0"/>
              <a:t>Adults must observe and determine when it is appropriate to offer help (scaffolding)</a:t>
            </a:r>
          </a:p>
          <a:p>
            <a:pPr lvl="1"/>
            <a:endParaRPr lang="en-US" dirty="0"/>
          </a:p>
          <a:p>
            <a:pPr lvl="1"/>
            <a:endParaRPr lang="en-US" dirty="0"/>
          </a:p>
        </p:txBody>
      </p:sp>
    </p:spTree>
    <p:extLst>
      <p:ext uri="{BB962C8B-B14F-4D97-AF65-F5344CB8AC3E}">
        <p14:creationId xmlns:p14="http://schemas.microsoft.com/office/powerpoint/2010/main" val="18603324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DC2950-0640-46F0-8284-5D2AC9CC9009}"/>
              </a:ext>
            </a:extLst>
          </p:cNvPr>
          <p:cNvSpPr>
            <a:spLocks noGrp="1"/>
          </p:cNvSpPr>
          <p:nvPr>
            <p:ph type="title"/>
          </p:nvPr>
        </p:nvSpPr>
        <p:spPr/>
        <p:txBody>
          <a:bodyPr/>
          <a:lstStyle/>
          <a:p>
            <a:r>
              <a:rPr lang="en-US" dirty="0">
                <a:latin typeface="Open Sans" charset="0"/>
                <a:ea typeface="Open Sans" charset="0"/>
                <a:cs typeface="Open Sans" charset="0"/>
              </a:rPr>
              <a:t>Social/Emotional Needs</a:t>
            </a:r>
          </a:p>
        </p:txBody>
      </p:sp>
      <p:sp>
        <p:nvSpPr>
          <p:cNvPr id="3" name="Content Placeholder 2">
            <a:extLst>
              <a:ext uri="{FF2B5EF4-FFF2-40B4-BE49-F238E27FC236}">
                <a16:creationId xmlns="" xmlns:a16="http://schemas.microsoft.com/office/drawing/2014/main" id="{FDA232F6-5995-4EA9-82E9-6269FFB1F290}"/>
              </a:ext>
            </a:extLst>
          </p:cNvPr>
          <p:cNvSpPr>
            <a:spLocks noGrp="1"/>
          </p:cNvSpPr>
          <p:nvPr>
            <p:ph sz="half" idx="1"/>
          </p:nvPr>
        </p:nvSpPr>
        <p:spPr/>
        <p:txBody>
          <a:bodyPr/>
          <a:lstStyle/>
          <a:p>
            <a:pPr lvl="1"/>
            <a:r>
              <a:rPr lang="en-US" dirty="0"/>
              <a:t>Attachment and Bonding</a:t>
            </a:r>
          </a:p>
          <a:p>
            <a:pPr lvl="2"/>
            <a:r>
              <a:rPr lang="en-US" dirty="0"/>
              <a:t>Continuity of care: children need to be with the same caregivers for as long as possible during their time in care</a:t>
            </a:r>
          </a:p>
          <a:p>
            <a:pPr lvl="2"/>
            <a:r>
              <a:rPr lang="en-US" dirty="0"/>
              <a:t>Consistency of care: children can expect the same from the adults in their lives day after day - -  at home and in school</a:t>
            </a:r>
          </a:p>
          <a:p>
            <a:pPr lvl="1"/>
            <a:endParaRPr lang="en-US" dirty="0"/>
          </a:p>
          <a:p>
            <a:pPr lvl="1"/>
            <a:endParaRPr lang="en-US" dirty="0"/>
          </a:p>
        </p:txBody>
      </p:sp>
    </p:spTree>
    <p:extLst>
      <p:ext uri="{BB962C8B-B14F-4D97-AF65-F5344CB8AC3E}">
        <p14:creationId xmlns:p14="http://schemas.microsoft.com/office/powerpoint/2010/main" val="2614577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DC2950-0640-46F0-8284-5D2AC9CC9009}"/>
              </a:ext>
            </a:extLst>
          </p:cNvPr>
          <p:cNvSpPr>
            <a:spLocks noGrp="1"/>
          </p:cNvSpPr>
          <p:nvPr>
            <p:ph type="title"/>
          </p:nvPr>
        </p:nvSpPr>
        <p:spPr/>
        <p:txBody>
          <a:bodyPr/>
          <a:lstStyle/>
          <a:p>
            <a:r>
              <a:rPr lang="en-US" dirty="0">
                <a:latin typeface="Open Sans" charset="0"/>
                <a:ea typeface="Open Sans" charset="0"/>
                <a:cs typeface="Open Sans" charset="0"/>
              </a:rPr>
              <a:t>Physical Needs of Young Children</a:t>
            </a:r>
          </a:p>
        </p:txBody>
      </p:sp>
      <p:sp>
        <p:nvSpPr>
          <p:cNvPr id="3" name="Content Placeholder 2">
            <a:extLst>
              <a:ext uri="{FF2B5EF4-FFF2-40B4-BE49-F238E27FC236}">
                <a16:creationId xmlns="" xmlns:a16="http://schemas.microsoft.com/office/drawing/2014/main" id="{FDA232F6-5995-4EA9-82E9-6269FFB1F290}"/>
              </a:ext>
            </a:extLst>
          </p:cNvPr>
          <p:cNvSpPr>
            <a:spLocks noGrp="1"/>
          </p:cNvSpPr>
          <p:nvPr>
            <p:ph sz="half" idx="1"/>
          </p:nvPr>
        </p:nvSpPr>
        <p:spPr/>
        <p:txBody>
          <a:bodyPr/>
          <a:lstStyle/>
          <a:p>
            <a:pPr lvl="1"/>
            <a:r>
              <a:rPr lang="en-US" dirty="0"/>
              <a:t>Arnold Gesell believed growth and development occur in orderly stages and sequences that are predictable - “milestone timetables.”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6588" y="2390983"/>
            <a:ext cx="1963392" cy="2793192"/>
          </a:xfrm>
          <a:prstGeom prst="rect">
            <a:avLst/>
          </a:prstGeom>
        </p:spPr>
      </p:pic>
    </p:spTree>
    <p:extLst>
      <p:ext uri="{BB962C8B-B14F-4D97-AF65-F5344CB8AC3E}">
        <p14:creationId xmlns:p14="http://schemas.microsoft.com/office/powerpoint/2010/main" val="20572892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DC2950-0640-46F0-8284-5D2AC9CC9009}"/>
              </a:ext>
            </a:extLst>
          </p:cNvPr>
          <p:cNvSpPr>
            <a:spLocks noGrp="1"/>
          </p:cNvSpPr>
          <p:nvPr>
            <p:ph type="title"/>
          </p:nvPr>
        </p:nvSpPr>
        <p:spPr/>
        <p:txBody>
          <a:bodyPr/>
          <a:lstStyle/>
          <a:p>
            <a:r>
              <a:rPr lang="en-US" dirty="0">
                <a:latin typeface="Open Sans" charset="0"/>
                <a:ea typeface="Open Sans" charset="0"/>
                <a:cs typeface="Open Sans" charset="0"/>
              </a:rPr>
              <a:t>Physical Needs of Young Children</a:t>
            </a:r>
          </a:p>
        </p:txBody>
      </p:sp>
      <p:sp>
        <p:nvSpPr>
          <p:cNvPr id="3" name="Content Placeholder 2">
            <a:extLst>
              <a:ext uri="{FF2B5EF4-FFF2-40B4-BE49-F238E27FC236}">
                <a16:creationId xmlns="" xmlns:a16="http://schemas.microsoft.com/office/drawing/2014/main" id="{FDA232F6-5995-4EA9-82E9-6269FFB1F290}"/>
              </a:ext>
            </a:extLst>
          </p:cNvPr>
          <p:cNvSpPr>
            <a:spLocks noGrp="1"/>
          </p:cNvSpPr>
          <p:nvPr>
            <p:ph sz="half" idx="1"/>
          </p:nvPr>
        </p:nvSpPr>
        <p:spPr/>
        <p:txBody>
          <a:bodyPr/>
          <a:lstStyle/>
          <a:p>
            <a:pPr lvl="1"/>
            <a:r>
              <a:rPr lang="en-US" dirty="0"/>
              <a:t>Patterns of physical growth:</a:t>
            </a:r>
          </a:p>
          <a:p>
            <a:pPr lvl="2"/>
            <a:r>
              <a:rPr lang="en-US" dirty="0"/>
              <a:t>Proximal-distal: from the center out</a:t>
            </a:r>
          </a:p>
          <a:p>
            <a:pPr lvl="2"/>
            <a:r>
              <a:rPr lang="en-US" dirty="0" err="1"/>
              <a:t>Cepha-locaudal</a:t>
            </a:r>
            <a:r>
              <a:rPr lang="en-US" dirty="0"/>
              <a:t>: from the top down</a:t>
            </a:r>
          </a:p>
          <a:p>
            <a:pPr lvl="2"/>
            <a:r>
              <a:rPr lang="en-US" dirty="0"/>
              <a:t>Important how they influence teacher expectations and need for exercise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6192" y="2923321"/>
            <a:ext cx="2593788" cy="1728516"/>
          </a:xfrm>
          <a:prstGeom prst="rect">
            <a:avLst/>
          </a:prstGeom>
        </p:spPr>
      </p:pic>
    </p:spTree>
    <p:extLst>
      <p:ext uri="{BB962C8B-B14F-4D97-AF65-F5344CB8AC3E}">
        <p14:creationId xmlns:p14="http://schemas.microsoft.com/office/powerpoint/2010/main" val="14673453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DC2950-0640-46F0-8284-5D2AC9CC9009}"/>
              </a:ext>
            </a:extLst>
          </p:cNvPr>
          <p:cNvSpPr>
            <a:spLocks noGrp="1"/>
          </p:cNvSpPr>
          <p:nvPr>
            <p:ph type="title"/>
          </p:nvPr>
        </p:nvSpPr>
        <p:spPr/>
        <p:txBody>
          <a:bodyPr/>
          <a:lstStyle/>
          <a:p>
            <a:r>
              <a:rPr lang="en-US" dirty="0">
                <a:latin typeface="Open Sans" charset="0"/>
                <a:ea typeface="Open Sans" charset="0"/>
                <a:cs typeface="Open Sans" charset="0"/>
              </a:rPr>
              <a:t>Physical Needs of Young Children</a:t>
            </a:r>
          </a:p>
        </p:txBody>
      </p:sp>
      <p:sp>
        <p:nvSpPr>
          <p:cNvPr id="3" name="Content Placeholder 2">
            <a:extLst>
              <a:ext uri="{FF2B5EF4-FFF2-40B4-BE49-F238E27FC236}">
                <a16:creationId xmlns="" xmlns:a16="http://schemas.microsoft.com/office/drawing/2014/main" id="{FDA232F6-5995-4EA9-82E9-6269FFB1F290}"/>
              </a:ext>
            </a:extLst>
          </p:cNvPr>
          <p:cNvSpPr>
            <a:spLocks noGrp="1"/>
          </p:cNvSpPr>
          <p:nvPr>
            <p:ph sz="half" idx="1"/>
          </p:nvPr>
        </p:nvSpPr>
        <p:spPr/>
        <p:txBody>
          <a:bodyPr/>
          <a:lstStyle/>
          <a:p>
            <a:pPr lvl="1"/>
            <a:r>
              <a:rPr lang="en-US" dirty="0"/>
              <a:t>To support appropriate gross motor development, children must have time to move---run, play, skip, jump, hop, throw or climb</a:t>
            </a:r>
          </a:p>
          <a:p>
            <a:pPr lvl="1"/>
            <a:r>
              <a:rPr lang="en-US" dirty="0"/>
              <a:t>Not all gross motor play should be teacher directed--let them outside to play</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58989" y="2708041"/>
            <a:ext cx="2040991" cy="1954162"/>
          </a:xfrm>
          <a:prstGeom prst="rect">
            <a:avLst/>
          </a:prstGeom>
        </p:spPr>
      </p:pic>
    </p:spTree>
    <p:extLst>
      <p:ext uri="{BB962C8B-B14F-4D97-AF65-F5344CB8AC3E}">
        <p14:creationId xmlns:p14="http://schemas.microsoft.com/office/powerpoint/2010/main" val="4067091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DC2950-0640-46F0-8284-5D2AC9CC9009}"/>
              </a:ext>
            </a:extLst>
          </p:cNvPr>
          <p:cNvSpPr>
            <a:spLocks noGrp="1"/>
          </p:cNvSpPr>
          <p:nvPr>
            <p:ph type="title"/>
          </p:nvPr>
        </p:nvSpPr>
        <p:spPr/>
        <p:txBody>
          <a:bodyPr/>
          <a:lstStyle/>
          <a:p>
            <a:r>
              <a:rPr lang="en-US" dirty="0">
                <a:latin typeface="Open Sans" charset="0"/>
                <a:ea typeface="Open Sans" charset="0"/>
                <a:cs typeface="Open Sans" charset="0"/>
              </a:rPr>
              <a:t>Physical Needs of Young Children</a:t>
            </a:r>
          </a:p>
        </p:txBody>
      </p:sp>
      <p:sp>
        <p:nvSpPr>
          <p:cNvPr id="3" name="Content Placeholder 2">
            <a:extLst>
              <a:ext uri="{FF2B5EF4-FFF2-40B4-BE49-F238E27FC236}">
                <a16:creationId xmlns="" xmlns:a16="http://schemas.microsoft.com/office/drawing/2014/main" id="{FDA232F6-5995-4EA9-82E9-6269FFB1F290}"/>
              </a:ext>
            </a:extLst>
          </p:cNvPr>
          <p:cNvSpPr>
            <a:spLocks noGrp="1"/>
          </p:cNvSpPr>
          <p:nvPr>
            <p:ph sz="half" idx="1"/>
          </p:nvPr>
        </p:nvSpPr>
        <p:spPr/>
        <p:txBody>
          <a:bodyPr/>
          <a:lstStyle/>
          <a:p>
            <a:pPr lvl="1"/>
            <a:r>
              <a:rPr lang="en-US" dirty="0"/>
              <a:t>Clothing</a:t>
            </a:r>
          </a:p>
          <a:p>
            <a:pPr lvl="1"/>
            <a:r>
              <a:rPr lang="en-US" dirty="0"/>
              <a:t>Food</a:t>
            </a:r>
          </a:p>
          <a:p>
            <a:pPr lvl="1"/>
            <a:r>
              <a:rPr lang="en-US" dirty="0"/>
              <a:t>Safety</a:t>
            </a:r>
          </a:p>
          <a:p>
            <a:pPr lvl="1"/>
            <a:r>
              <a:rPr lang="en-US" dirty="0"/>
              <a:t>Shelter</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13806" y="1460096"/>
            <a:ext cx="2906528" cy="220687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67342" y="3787579"/>
            <a:ext cx="1649033" cy="2135438"/>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49876" y="1462823"/>
            <a:ext cx="2436779" cy="2436779"/>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55308" y="3994921"/>
            <a:ext cx="2025913" cy="1944799"/>
          </a:xfrm>
          <a:prstGeom prst="rect">
            <a:avLst/>
          </a:prstGeom>
        </p:spPr>
      </p:pic>
    </p:spTree>
    <p:extLst>
      <p:ext uri="{BB962C8B-B14F-4D97-AF65-F5344CB8AC3E}">
        <p14:creationId xmlns:p14="http://schemas.microsoft.com/office/powerpoint/2010/main" val="3107035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DC2950-0640-46F0-8284-5D2AC9CC9009}"/>
              </a:ext>
            </a:extLst>
          </p:cNvPr>
          <p:cNvSpPr>
            <a:spLocks noGrp="1"/>
          </p:cNvSpPr>
          <p:nvPr>
            <p:ph type="title"/>
          </p:nvPr>
        </p:nvSpPr>
        <p:spPr/>
        <p:txBody>
          <a:bodyPr/>
          <a:lstStyle/>
          <a:p>
            <a:r>
              <a:rPr lang="en-US" dirty="0"/>
              <a:t>Limit Screen Time</a:t>
            </a:r>
            <a:endParaRPr lang="en-US" dirty="0">
              <a:latin typeface="Open Sans" charset="0"/>
              <a:ea typeface="Open Sans" charset="0"/>
              <a:cs typeface="Open Sans" charset="0"/>
            </a:endParaRPr>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661949" y="1420813"/>
            <a:ext cx="5214178" cy="4733925"/>
          </a:xfrm>
        </p:spPr>
      </p:pic>
    </p:spTree>
    <p:extLst>
      <p:ext uri="{BB962C8B-B14F-4D97-AF65-F5344CB8AC3E}">
        <p14:creationId xmlns:p14="http://schemas.microsoft.com/office/powerpoint/2010/main" val="17025909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DC2950-0640-46F0-8284-5D2AC9CC9009}"/>
              </a:ext>
            </a:extLst>
          </p:cNvPr>
          <p:cNvSpPr>
            <a:spLocks noGrp="1"/>
          </p:cNvSpPr>
          <p:nvPr>
            <p:ph type="title"/>
          </p:nvPr>
        </p:nvSpPr>
        <p:spPr/>
        <p:txBody>
          <a:bodyPr/>
          <a:lstStyle/>
          <a:p>
            <a:r>
              <a:rPr lang="en-US" dirty="0">
                <a:latin typeface="Open Sans" charset="0"/>
                <a:ea typeface="Open Sans" charset="0"/>
                <a:cs typeface="Open Sans" charset="0"/>
              </a:rPr>
              <a:t>Physical Needs of Young Children</a:t>
            </a:r>
          </a:p>
        </p:txBody>
      </p:sp>
      <p:sp>
        <p:nvSpPr>
          <p:cNvPr id="3" name="Content Placeholder 2">
            <a:extLst>
              <a:ext uri="{FF2B5EF4-FFF2-40B4-BE49-F238E27FC236}">
                <a16:creationId xmlns="" xmlns:a16="http://schemas.microsoft.com/office/drawing/2014/main" id="{FDA232F6-5995-4EA9-82E9-6269FFB1F290}"/>
              </a:ext>
            </a:extLst>
          </p:cNvPr>
          <p:cNvSpPr>
            <a:spLocks noGrp="1"/>
          </p:cNvSpPr>
          <p:nvPr>
            <p:ph sz="half" idx="1"/>
          </p:nvPr>
        </p:nvSpPr>
        <p:spPr/>
        <p:txBody>
          <a:bodyPr/>
          <a:lstStyle/>
          <a:p>
            <a:pPr lvl="1"/>
            <a:r>
              <a:rPr lang="en-US" dirty="0"/>
              <a:t>To support fine motor development, children need to draw with chunky crayons, small crayons and pencils, use play dough, stack small and large blocks, paint, cut, put on dress-up clothes or button their coats.</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33472" y="1823186"/>
            <a:ext cx="1832458" cy="1830629"/>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28392" y="3653815"/>
            <a:ext cx="1637538" cy="2295614"/>
          </a:xfrm>
          <a:prstGeom prst="rect">
            <a:avLst/>
          </a:prstGeom>
        </p:spPr>
      </p:pic>
    </p:spTree>
    <p:extLst>
      <p:ext uri="{BB962C8B-B14F-4D97-AF65-F5344CB8AC3E}">
        <p14:creationId xmlns:p14="http://schemas.microsoft.com/office/powerpoint/2010/main" val="8852297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DC2950-0640-46F0-8284-5D2AC9CC9009}"/>
              </a:ext>
            </a:extLst>
          </p:cNvPr>
          <p:cNvSpPr>
            <a:spLocks noGrp="1"/>
          </p:cNvSpPr>
          <p:nvPr>
            <p:ph type="title"/>
          </p:nvPr>
        </p:nvSpPr>
        <p:spPr/>
        <p:txBody>
          <a:bodyPr/>
          <a:lstStyle/>
          <a:p>
            <a:r>
              <a:rPr lang="en-US" dirty="0">
                <a:latin typeface="Open Sans" charset="0"/>
                <a:ea typeface="Open Sans" charset="0"/>
                <a:cs typeface="Open Sans" charset="0"/>
              </a:rPr>
              <a:t>Physical Needs of Young Children</a:t>
            </a:r>
          </a:p>
        </p:txBody>
      </p:sp>
      <p:sp>
        <p:nvSpPr>
          <p:cNvPr id="3" name="Content Placeholder 2">
            <a:extLst>
              <a:ext uri="{FF2B5EF4-FFF2-40B4-BE49-F238E27FC236}">
                <a16:creationId xmlns="" xmlns:a16="http://schemas.microsoft.com/office/drawing/2014/main" id="{FDA232F6-5995-4EA9-82E9-6269FFB1F290}"/>
              </a:ext>
            </a:extLst>
          </p:cNvPr>
          <p:cNvSpPr>
            <a:spLocks noGrp="1"/>
          </p:cNvSpPr>
          <p:nvPr>
            <p:ph sz="half" idx="1"/>
          </p:nvPr>
        </p:nvSpPr>
        <p:spPr/>
        <p:txBody>
          <a:bodyPr/>
          <a:lstStyle/>
          <a:p>
            <a:pPr lvl="1"/>
            <a:r>
              <a:rPr lang="en-US" dirty="0"/>
              <a:t>Self-help skills</a:t>
            </a:r>
          </a:p>
          <a:p>
            <a:pPr lvl="2"/>
            <a:r>
              <a:rPr lang="en-US" dirty="0"/>
              <a:t>Dressing/grooming</a:t>
            </a:r>
          </a:p>
          <a:p>
            <a:pPr lvl="2"/>
            <a:r>
              <a:rPr lang="en-US" dirty="0"/>
              <a:t>Feeding</a:t>
            </a:r>
          </a:p>
          <a:p>
            <a:pPr lvl="2"/>
            <a:r>
              <a:rPr lang="en-US" dirty="0" err="1"/>
              <a:t>Potty</a:t>
            </a:r>
            <a:r>
              <a:rPr lang="en-US" dirty="0"/>
              <a:t> training</a:t>
            </a:r>
          </a:p>
          <a:p>
            <a:pPr lvl="1"/>
            <a:r>
              <a:rPr lang="en-US" dirty="0"/>
              <a:t>Value of play</a:t>
            </a:r>
          </a:p>
          <a:p>
            <a:pPr lvl="2"/>
            <a:r>
              <a:rPr lang="en-US" dirty="0"/>
              <a:t>Indoor</a:t>
            </a:r>
          </a:p>
          <a:p>
            <a:pPr lvl="2"/>
            <a:r>
              <a:rPr lang="en-US" dirty="0"/>
              <a:t>Outdoor</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3048" y="1957191"/>
            <a:ext cx="2826932" cy="3660775"/>
          </a:xfrm>
          <a:prstGeom prst="rect">
            <a:avLst/>
          </a:prstGeom>
        </p:spPr>
      </p:pic>
    </p:spTree>
    <p:extLst>
      <p:ext uri="{BB962C8B-B14F-4D97-AF65-F5344CB8AC3E}">
        <p14:creationId xmlns:p14="http://schemas.microsoft.com/office/powerpoint/2010/main" val="14297558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DC2950-0640-46F0-8284-5D2AC9CC9009}"/>
              </a:ext>
            </a:extLst>
          </p:cNvPr>
          <p:cNvSpPr>
            <a:spLocks noGrp="1"/>
          </p:cNvSpPr>
          <p:nvPr>
            <p:ph type="title"/>
          </p:nvPr>
        </p:nvSpPr>
        <p:spPr/>
        <p:txBody>
          <a:bodyPr/>
          <a:lstStyle/>
          <a:p>
            <a:r>
              <a:rPr lang="en-US" dirty="0">
                <a:latin typeface="Open Sans" charset="0"/>
                <a:ea typeface="Open Sans" charset="0"/>
                <a:cs typeface="Open Sans" charset="0"/>
              </a:rPr>
              <a:t>Physical Needs of Young Children</a:t>
            </a:r>
          </a:p>
        </p:txBody>
      </p:sp>
      <p:sp>
        <p:nvSpPr>
          <p:cNvPr id="3" name="Content Placeholder 2">
            <a:extLst>
              <a:ext uri="{FF2B5EF4-FFF2-40B4-BE49-F238E27FC236}">
                <a16:creationId xmlns="" xmlns:a16="http://schemas.microsoft.com/office/drawing/2014/main" id="{FDA232F6-5995-4EA9-82E9-6269FFB1F290}"/>
              </a:ext>
            </a:extLst>
          </p:cNvPr>
          <p:cNvSpPr>
            <a:spLocks noGrp="1"/>
          </p:cNvSpPr>
          <p:nvPr>
            <p:ph sz="half" idx="1"/>
          </p:nvPr>
        </p:nvSpPr>
        <p:spPr/>
        <p:txBody>
          <a:bodyPr/>
          <a:lstStyle/>
          <a:p>
            <a:pPr lvl="1"/>
            <a:r>
              <a:rPr lang="en-US" dirty="0"/>
              <a:t>Tummy time is critical to the development of head/neck support, rolling over, sitting up, crawling and some fine motor skills in infants.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4908" y="1774764"/>
            <a:ext cx="4105072" cy="4025629"/>
          </a:xfrm>
          <a:prstGeom prst="rect">
            <a:avLst/>
          </a:prstGeom>
        </p:spPr>
      </p:pic>
    </p:spTree>
    <p:extLst>
      <p:ext uri="{BB962C8B-B14F-4D97-AF65-F5344CB8AC3E}">
        <p14:creationId xmlns:p14="http://schemas.microsoft.com/office/powerpoint/2010/main" val="17356001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DC2950-0640-46F0-8284-5D2AC9CC9009}"/>
              </a:ext>
            </a:extLst>
          </p:cNvPr>
          <p:cNvSpPr>
            <a:spLocks noGrp="1"/>
          </p:cNvSpPr>
          <p:nvPr>
            <p:ph type="title"/>
          </p:nvPr>
        </p:nvSpPr>
        <p:spPr/>
        <p:txBody>
          <a:bodyPr/>
          <a:lstStyle/>
          <a:p>
            <a:r>
              <a:rPr lang="en-US" dirty="0">
                <a:latin typeface="Open Sans" charset="0"/>
                <a:ea typeface="Open Sans" charset="0"/>
                <a:cs typeface="Open Sans" charset="0"/>
              </a:rPr>
              <a:t>Responsible Child </a:t>
            </a:r>
            <a:r>
              <a:rPr lang="en-US" dirty="0" smtClean="0">
                <a:latin typeface="Open Sans" charset="0"/>
                <a:ea typeface="Open Sans" charset="0"/>
                <a:cs typeface="Open Sans" charset="0"/>
              </a:rPr>
              <a:t>Care: Ensuring </a:t>
            </a:r>
            <a:r>
              <a:rPr lang="en-US" dirty="0">
                <a:latin typeface="Open Sans" charset="0"/>
                <a:ea typeface="Open Sans" charset="0"/>
                <a:cs typeface="Open Sans" charset="0"/>
              </a:rPr>
              <a:t>a </a:t>
            </a:r>
            <a:r>
              <a:rPr lang="en-US" dirty="0" smtClean="0">
                <a:latin typeface="Open Sans" charset="0"/>
                <a:ea typeface="Open Sans" charset="0"/>
                <a:cs typeface="Open Sans" charset="0"/>
              </a:rPr>
              <a:t>Safe, Healthy </a:t>
            </a:r>
            <a:r>
              <a:rPr lang="en-US" dirty="0">
                <a:latin typeface="Open Sans" charset="0"/>
                <a:ea typeface="Open Sans" charset="0"/>
                <a:cs typeface="Open Sans" charset="0"/>
              </a:rPr>
              <a:t>Environment</a:t>
            </a:r>
          </a:p>
        </p:txBody>
      </p:sp>
      <p:sp>
        <p:nvSpPr>
          <p:cNvPr id="3" name="Content Placeholder 2">
            <a:extLst>
              <a:ext uri="{FF2B5EF4-FFF2-40B4-BE49-F238E27FC236}">
                <a16:creationId xmlns="" xmlns:a16="http://schemas.microsoft.com/office/drawing/2014/main" id="{FDA232F6-5995-4EA9-82E9-6269FFB1F290}"/>
              </a:ext>
            </a:extLst>
          </p:cNvPr>
          <p:cNvSpPr>
            <a:spLocks noGrp="1"/>
          </p:cNvSpPr>
          <p:nvPr>
            <p:ph sz="half" idx="1"/>
          </p:nvPr>
        </p:nvSpPr>
        <p:spPr/>
        <p:txBody>
          <a:bodyPr>
            <a:normAutofit/>
          </a:bodyPr>
          <a:lstStyle/>
          <a:p>
            <a:pPr lvl="1"/>
            <a:r>
              <a:rPr lang="en-US" dirty="0">
                <a:latin typeface="Open Sans" charset="0"/>
                <a:ea typeface="Open Sans" charset="0"/>
                <a:cs typeface="Open Sans" charset="0"/>
              </a:rPr>
              <a:t>Major Responsibilities of Child Care Providers</a:t>
            </a:r>
            <a:endParaRPr lang="en-US" dirty="0" smtClean="0"/>
          </a:p>
          <a:p>
            <a:pPr lvl="2"/>
            <a:r>
              <a:rPr lang="en-US" dirty="0" smtClean="0"/>
              <a:t>To </a:t>
            </a:r>
            <a:r>
              <a:rPr lang="en-US" dirty="0"/>
              <a:t>ensure the health and safety of all children at all times</a:t>
            </a:r>
          </a:p>
          <a:p>
            <a:pPr lvl="2"/>
            <a:r>
              <a:rPr lang="en-US" dirty="0"/>
              <a:t>To provide children with developmentally appropriate environments and activities to encourage their growth and </a:t>
            </a:r>
            <a:r>
              <a:rPr lang="en-US" dirty="0" smtClean="0"/>
              <a:t>development</a:t>
            </a:r>
          </a:p>
          <a:p>
            <a:pPr lvl="2"/>
            <a:r>
              <a:rPr lang="en-US" dirty="0"/>
              <a:t>Abiding by state laws and regulations</a:t>
            </a:r>
          </a:p>
          <a:p>
            <a:pPr lvl="2"/>
            <a:r>
              <a:rPr lang="en-US" dirty="0"/>
              <a:t>Providing nutritional needs</a:t>
            </a:r>
          </a:p>
          <a:p>
            <a:pPr lvl="2"/>
            <a:r>
              <a:rPr lang="en-US" dirty="0"/>
              <a:t>Providing an adequate educational program</a:t>
            </a:r>
          </a:p>
          <a:p>
            <a:pPr lvl="2"/>
            <a:r>
              <a:rPr lang="en-US" dirty="0"/>
              <a:t>Providing shelter</a:t>
            </a:r>
          </a:p>
          <a:p>
            <a:pPr lvl="1"/>
            <a:endParaRPr lang="en-US" dirty="0"/>
          </a:p>
          <a:p>
            <a:pPr marL="0" lvl="1" indent="0">
              <a:buNone/>
            </a:pPr>
            <a:endParaRPr lang="en-US" dirty="0">
              <a:latin typeface="Open Sans" charset="0"/>
              <a:ea typeface="Open Sans" charset="0"/>
              <a:cs typeface="Open Sans" charset="0"/>
            </a:endParaRPr>
          </a:p>
        </p:txBody>
      </p:sp>
    </p:spTree>
    <p:extLst>
      <p:ext uri="{BB962C8B-B14F-4D97-AF65-F5344CB8AC3E}">
        <p14:creationId xmlns:p14="http://schemas.microsoft.com/office/powerpoint/2010/main" val="4109394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DC2950-0640-46F0-8284-5D2AC9CC9009}"/>
              </a:ext>
            </a:extLst>
          </p:cNvPr>
          <p:cNvSpPr>
            <a:spLocks noGrp="1"/>
          </p:cNvSpPr>
          <p:nvPr>
            <p:ph type="title"/>
          </p:nvPr>
        </p:nvSpPr>
        <p:spPr/>
        <p:txBody>
          <a:bodyPr/>
          <a:lstStyle/>
          <a:p>
            <a:r>
              <a:rPr lang="en-US" dirty="0">
                <a:latin typeface="Open Sans" charset="0"/>
                <a:ea typeface="Open Sans" charset="0"/>
                <a:cs typeface="Open Sans" charset="0"/>
              </a:rPr>
              <a:t>Promoting Positive Behaviors</a:t>
            </a:r>
          </a:p>
        </p:txBody>
      </p:sp>
      <p:sp>
        <p:nvSpPr>
          <p:cNvPr id="3" name="Content Placeholder 2">
            <a:extLst>
              <a:ext uri="{FF2B5EF4-FFF2-40B4-BE49-F238E27FC236}">
                <a16:creationId xmlns="" xmlns:a16="http://schemas.microsoft.com/office/drawing/2014/main" id="{FDA232F6-5995-4EA9-82E9-6269FFB1F290}"/>
              </a:ext>
            </a:extLst>
          </p:cNvPr>
          <p:cNvSpPr>
            <a:spLocks noGrp="1"/>
          </p:cNvSpPr>
          <p:nvPr>
            <p:ph sz="half" idx="1"/>
          </p:nvPr>
        </p:nvSpPr>
        <p:spPr/>
        <p:txBody>
          <a:bodyPr/>
          <a:lstStyle/>
          <a:p>
            <a:pPr lvl="1"/>
            <a:r>
              <a:rPr lang="en-US" dirty="0"/>
              <a:t>Positive behaviors include:</a:t>
            </a:r>
          </a:p>
          <a:p>
            <a:pPr lvl="2"/>
            <a:r>
              <a:rPr lang="en-US" dirty="0"/>
              <a:t>Getting along with others</a:t>
            </a:r>
          </a:p>
          <a:p>
            <a:pPr lvl="2"/>
            <a:r>
              <a:rPr lang="en-US" dirty="0"/>
              <a:t>Prosocial skills</a:t>
            </a:r>
          </a:p>
          <a:p>
            <a:pPr lvl="2"/>
            <a:r>
              <a:rPr lang="en-US" dirty="0"/>
              <a:t>Self-control</a:t>
            </a:r>
          </a:p>
          <a:p>
            <a:pPr marL="0" lvl="1" indent="0">
              <a:buNone/>
            </a:pPr>
            <a:endParaRPr lang="en-US" dirty="0">
              <a:latin typeface="Open Sans" charset="0"/>
              <a:ea typeface="Open Sans" charset="0"/>
              <a:cs typeface="Open Sans"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7896" y="2169180"/>
            <a:ext cx="4162084" cy="3236797"/>
          </a:xfrm>
          <a:prstGeom prst="rect">
            <a:avLst/>
          </a:prstGeom>
        </p:spPr>
      </p:pic>
    </p:spTree>
    <p:extLst>
      <p:ext uri="{BB962C8B-B14F-4D97-AF65-F5344CB8AC3E}">
        <p14:creationId xmlns:p14="http://schemas.microsoft.com/office/powerpoint/2010/main" val="5541331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DC2950-0640-46F0-8284-5D2AC9CC9009}"/>
              </a:ext>
            </a:extLst>
          </p:cNvPr>
          <p:cNvSpPr>
            <a:spLocks noGrp="1"/>
          </p:cNvSpPr>
          <p:nvPr>
            <p:ph type="title"/>
          </p:nvPr>
        </p:nvSpPr>
        <p:spPr/>
        <p:txBody>
          <a:bodyPr/>
          <a:lstStyle/>
          <a:p>
            <a:r>
              <a:rPr lang="en-US" dirty="0">
                <a:latin typeface="Open Sans" charset="0"/>
                <a:ea typeface="Open Sans" charset="0"/>
                <a:cs typeface="Open Sans" charset="0"/>
              </a:rPr>
              <a:t>Head Start/Early Head Start</a:t>
            </a:r>
          </a:p>
        </p:txBody>
      </p:sp>
      <p:pic>
        <p:nvPicPr>
          <p:cNvPr id="6" name="Picture 5">
            <a:hlinkClick r:id="rId3" invalidUrl="http://eclkc.ohs.acf.hhs.gov/hslc/standards/hspps/1304/1304.22 Child health and safety..htm"/>
          </p:cNvPr>
          <p:cNvPicPr>
            <a:picLocks noChangeAspect="1"/>
          </p:cNvPicPr>
          <p:nvPr/>
        </p:nvPicPr>
        <p:blipFill rotWithShape="1">
          <a:blip r:embed="rId4"/>
          <a:srcRect l="72748" t="34504" r="3579" b="26809"/>
          <a:stretch/>
        </p:blipFill>
        <p:spPr>
          <a:xfrm>
            <a:off x="4194180" y="1889503"/>
            <a:ext cx="3803640" cy="3494905"/>
          </a:xfrm>
          <a:prstGeom prst="rect">
            <a:avLst/>
          </a:prstGeom>
          <a:ln w="9525">
            <a:solidFill>
              <a:schemeClr val="tx1"/>
            </a:solidFill>
          </a:ln>
        </p:spPr>
      </p:pic>
    </p:spTree>
    <p:extLst>
      <p:ext uri="{BB962C8B-B14F-4D97-AF65-F5344CB8AC3E}">
        <p14:creationId xmlns:p14="http://schemas.microsoft.com/office/powerpoint/2010/main" val="20258393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DC2950-0640-46F0-8284-5D2AC9CC9009}"/>
              </a:ext>
            </a:extLst>
          </p:cNvPr>
          <p:cNvSpPr>
            <a:spLocks noGrp="1"/>
          </p:cNvSpPr>
          <p:nvPr>
            <p:ph type="title"/>
          </p:nvPr>
        </p:nvSpPr>
        <p:spPr/>
        <p:txBody>
          <a:bodyPr/>
          <a:lstStyle/>
          <a:p>
            <a:r>
              <a:rPr lang="en-US" dirty="0">
                <a:latin typeface="Open Sans" charset="0"/>
                <a:ea typeface="Open Sans" charset="0"/>
                <a:cs typeface="Open Sans" charset="0"/>
              </a:rPr>
              <a:t>Health and Safety</a:t>
            </a:r>
          </a:p>
        </p:txBody>
      </p:sp>
      <p:sp>
        <p:nvSpPr>
          <p:cNvPr id="3" name="Content Placeholder 2"/>
          <p:cNvSpPr>
            <a:spLocks noGrp="1"/>
          </p:cNvSpPr>
          <p:nvPr>
            <p:ph sz="half" idx="1"/>
          </p:nvPr>
        </p:nvSpPr>
        <p:spPr/>
        <p:txBody>
          <a:bodyPr/>
          <a:lstStyle/>
          <a:p>
            <a:pPr lvl="1"/>
            <a:r>
              <a:rPr lang="en-US" dirty="0"/>
              <a:t>National Association for the Education of Young Children (NAEYC)</a:t>
            </a:r>
          </a:p>
          <a:p>
            <a:endParaRPr lang="en-US" dirty="0"/>
          </a:p>
        </p:txBody>
      </p:sp>
      <p:pic>
        <p:nvPicPr>
          <p:cNvPr id="4" name="Picture 3">
            <a:hlinkClick r:id="rId3"/>
          </p:cNvPr>
          <p:cNvPicPr>
            <a:picLocks noChangeAspect="1"/>
          </p:cNvPicPr>
          <p:nvPr/>
        </p:nvPicPr>
        <p:blipFill rotWithShape="1">
          <a:blip r:embed="rId4"/>
          <a:srcRect l="13796" t="12215" r="16352" b="21876"/>
          <a:stretch/>
        </p:blipFill>
        <p:spPr>
          <a:xfrm>
            <a:off x="3642205" y="2394341"/>
            <a:ext cx="5252667" cy="2786476"/>
          </a:xfrm>
          <a:prstGeom prst="rect">
            <a:avLst/>
          </a:prstGeom>
          <a:ln w="6350">
            <a:solidFill>
              <a:schemeClr val="tx1"/>
            </a:solidFill>
          </a:ln>
        </p:spPr>
      </p:pic>
    </p:spTree>
    <p:extLst>
      <p:ext uri="{BB962C8B-B14F-4D97-AF65-F5344CB8AC3E}">
        <p14:creationId xmlns:p14="http://schemas.microsoft.com/office/powerpoint/2010/main" val="1668583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DC2950-0640-46F0-8284-5D2AC9CC9009}"/>
              </a:ext>
            </a:extLst>
          </p:cNvPr>
          <p:cNvSpPr>
            <a:spLocks noGrp="1"/>
          </p:cNvSpPr>
          <p:nvPr>
            <p:ph type="title"/>
          </p:nvPr>
        </p:nvSpPr>
        <p:spPr/>
        <p:txBody>
          <a:bodyPr/>
          <a:lstStyle/>
          <a:p>
            <a:r>
              <a:rPr lang="en-US" dirty="0">
                <a:latin typeface="Open Sans" charset="0"/>
                <a:ea typeface="Open Sans" charset="0"/>
                <a:cs typeface="Open Sans" charset="0"/>
              </a:rPr>
              <a:t>Health and Safety</a:t>
            </a:r>
          </a:p>
        </p:txBody>
      </p:sp>
      <p:sp>
        <p:nvSpPr>
          <p:cNvPr id="3" name="Content Placeholder 2"/>
          <p:cNvSpPr>
            <a:spLocks noGrp="1"/>
          </p:cNvSpPr>
          <p:nvPr>
            <p:ph sz="half" idx="1"/>
          </p:nvPr>
        </p:nvSpPr>
        <p:spPr/>
        <p:txBody>
          <a:bodyPr/>
          <a:lstStyle/>
          <a:p>
            <a:pPr lvl="1"/>
            <a:r>
              <a:rPr lang="en-US" dirty="0"/>
              <a:t>Texas Department of Family and Protective Services</a:t>
            </a:r>
          </a:p>
        </p:txBody>
      </p:sp>
      <p:pic>
        <p:nvPicPr>
          <p:cNvPr id="4" name="Picture 3">
            <a:hlinkClick r:id="rId3"/>
          </p:cNvPr>
          <p:cNvPicPr>
            <a:picLocks noChangeAspect="1"/>
          </p:cNvPicPr>
          <p:nvPr/>
        </p:nvPicPr>
        <p:blipFill rotWithShape="1">
          <a:blip r:embed="rId4"/>
          <a:srcRect l="21125" t="8288" r="22500" b="15082"/>
          <a:stretch/>
        </p:blipFill>
        <p:spPr>
          <a:xfrm>
            <a:off x="4032234" y="2078532"/>
            <a:ext cx="4472609" cy="3418093"/>
          </a:xfrm>
          <a:prstGeom prst="rect">
            <a:avLst/>
          </a:prstGeom>
          <a:ln>
            <a:solidFill>
              <a:schemeClr val="tx1"/>
            </a:solidFill>
          </a:ln>
        </p:spPr>
      </p:pic>
    </p:spTree>
    <p:extLst>
      <p:ext uri="{BB962C8B-B14F-4D97-AF65-F5344CB8AC3E}">
        <p14:creationId xmlns:p14="http://schemas.microsoft.com/office/powerpoint/2010/main" val="17665588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DC2950-0640-46F0-8284-5D2AC9CC9009}"/>
              </a:ext>
            </a:extLst>
          </p:cNvPr>
          <p:cNvSpPr>
            <a:spLocks noGrp="1"/>
          </p:cNvSpPr>
          <p:nvPr>
            <p:ph type="title"/>
          </p:nvPr>
        </p:nvSpPr>
        <p:spPr/>
        <p:txBody>
          <a:bodyPr/>
          <a:lstStyle/>
          <a:p>
            <a:r>
              <a:rPr lang="en-US" dirty="0">
                <a:latin typeface="Open Sans" charset="0"/>
                <a:ea typeface="Open Sans" charset="0"/>
                <a:cs typeface="Open Sans" charset="0"/>
              </a:rPr>
              <a:t>Six Core Strengths for Healthy Child Development: An Overview</a:t>
            </a:r>
          </a:p>
        </p:txBody>
      </p:sp>
      <p:sp>
        <p:nvSpPr>
          <p:cNvPr id="3" name="Content Placeholder 2"/>
          <p:cNvSpPr>
            <a:spLocks noGrp="1"/>
          </p:cNvSpPr>
          <p:nvPr>
            <p:ph sz="half" idx="1"/>
          </p:nvPr>
        </p:nvSpPr>
        <p:spPr>
          <a:xfrm>
            <a:off x="740664" y="1452504"/>
            <a:ext cx="11055750" cy="4734318"/>
          </a:xfrm>
        </p:spPr>
        <p:txBody>
          <a:bodyPr/>
          <a:lstStyle/>
          <a:p>
            <a:pPr lvl="0" algn="ctr">
              <a:spcBef>
                <a:spcPts val="900"/>
              </a:spcBef>
              <a:buClr>
                <a:prstClr val="black">
                  <a:lumMod val="85000"/>
                  <a:lumOff val="15000"/>
                </a:prstClr>
              </a:buClr>
            </a:pPr>
            <a:endParaRPr lang="en-US" sz="1800" dirty="0" smtClean="0">
              <a:solidFill>
                <a:prstClr val="black"/>
              </a:solidFill>
              <a:latin typeface="Century Gothic" panose="020B0502020202020204"/>
            </a:endParaRPr>
          </a:p>
          <a:p>
            <a:pPr lvl="0" algn="ctr">
              <a:spcBef>
                <a:spcPts val="900"/>
              </a:spcBef>
              <a:buClr>
                <a:prstClr val="black">
                  <a:lumMod val="85000"/>
                  <a:lumOff val="15000"/>
                </a:prstClr>
              </a:buClr>
            </a:pPr>
            <a:endParaRPr lang="en-US" sz="1800" dirty="0">
              <a:solidFill>
                <a:prstClr val="black"/>
              </a:solidFill>
              <a:latin typeface="Century Gothic" panose="020B0502020202020204"/>
            </a:endParaRPr>
          </a:p>
          <a:p>
            <a:pPr lvl="0" algn="ctr">
              <a:spcBef>
                <a:spcPts val="900"/>
              </a:spcBef>
              <a:buClr>
                <a:prstClr val="black">
                  <a:lumMod val="85000"/>
                  <a:lumOff val="15000"/>
                </a:prstClr>
              </a:buClr>
            </a:pPr>
            <a:endParaRPr lang="en-US" sz="1800" dirty="0" smtClean="0">
              <a:solidFill>
                <a:prstClr val="black"/>
              </a:solidFill>
              <a:latin typeface="Century Gothic" panose="020B0502020202020204"/>
            </a:endParaRPr>
          </a:p>
          <a:p>
            <a:pPr lvl="0" algn="ctr">
              <a:spcBef>
                <a:spcPts val="900"/>
              </a:spcBef>
              <a:buClr>
                <a:prstClr val="black">
                  <a:lumMod val="85000"/>
                  <a:lumOff val="15000"/>
                </a:prstClr>
              </a:buClr>
            </a:pPr>
            <a:endParaRPr lang="en-US" sz="1800" dirty="0">
              <a:solidFill>
                <a:prstClr val="black"/>
              </a:solidFill>
              <a:latin typeface="Century Gothic" panose="020B0502020202020204"/>
            </a:endParaRPr>
          </a:p>
          <a:p>
            <a:pPr lvl="0" algn="ctr">
              <a:spcBef>
                <a:spcPts val="900"/>
              </a:spcBef>
              <a:buClr>
                <a:prstClr val="black">
                  <a:lumMod val="85000"/>
                  <a:lumOff val="15000"/>
                </a:prstClr>
              </a:buClr>
            </a:pPr>
            <a:r>
              <a:rPr lang="en-US" sz="1800" dirty="0" smtClean="0">
                <a:solidFill>
                  <a:prstClr val="black"/>
                </a:solidFill>
                <a:latin typeface="Century Gothic" panose="020B0502020202020204"/>
              </a:rPr>
              <a:t>Dr</a:t>
            </a:r>
            <a:r>
              <a:rPr lang="en-US" sz="1800" dirty="0">
                <a:solidFill>
                  <a:prstClr val="black"/>
                </a:solidFill>
                <a:latin typeface="Century Gothic" panose="020B0502020202020204"/>
              </a:rPr>
              <a:t>. Bruce Perry</a:t>
            </a:r>
          </a:p>
          <a:p>
            <a:pPr lvl="0" algn="ctr">
              <a:spcBef>
                <a:spcPts val="900"/>
              </a:spcBef>
              <a:buClr>
                <a:prstClr val="black">
                  <a:lumMod val="85000"/>
                  <a:lumOff val="15000"/>
                </a:prstClr>
              </a:buClr>
            </a:pPr>
            <a:r>
              <a:rPr lang="en-US" sz="1800" dirty="0">
                <a:solidFill>
                  <a:prstClr val="black"/>
                </a:solidFill>
                <a:latin typeface="Century Gothic" panose="020B0502020202020204"/>
                <a:hlinkClick r:id="rId3"/>
              </a:rPr>
              <a:t>Six Core Strengths for Healthy Child Development: An Overview</a:t>
            </a:r>
            <a:endParaRPr lang="en-US" sz="1800" dirty="0">
              <a:solidFill>
                <a:prstClr val="black"/>
              </a:solidFill>
              <a:latin typeface="Century Gothic" panose="020B0502020202020204"/>
            </a:endParaRPr>
          </a:p>
        </p:txBody>
      </p:sp>
    </p:spTree>
    <p:extLst>
      <p:ext uri="{BB962C8B-B14F-4D97-AF65-F5344CB8AC3E}">
        <p14:creationId xmlns:p14="http://schemas.microsoft.com/office/powerpoint/2010/main" val="10794466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DC2950-0640-46F0-8284-5D2AC9CC9009}"/>
              </a:ext>
            </a:extLst>
          </p:cNvPr>
          <p:cNvSpPr>
            <a:spLocks noGrp="1"/>
          </p:cNvSpPr>
          <p:nvPr>
            <p:ph type="title"/>
          </p:nvPr>
        </p:nvSpPr>
        <p:spPr/>
        <p:txBody>
          <a:bodyPr/>
          <a:lstStyle/>
          <a:p>
            <a:r>
              <a:rPr lang="en-US" dirty="0">
                <a:latin typeface="Open Sans" charset="0"/>
                <a:ea typeface="Open Sans" charset="0"/>
                <a:cs typeface="Open Sans" charset="0"/>
              </a:rPr>
              <a:t>Career Opportunities in Early Childhood Services</a:t>
            </a:r>
          </a:p>
        </p:txBody>
      </p:sp>
      <p:sp>
        <p:nvSpPr>
          <p:cNvPr id="3" name="Content Placeholder 2">
            <a:extLst>
              <a:ext uri="{FF2B5EF4-FFF2-40B4-BE49-F238E27FC236}">
                <a16:creationId xmlns="" xmlns:a16="http://schemas.microsoft.com/office/drawing/2014/main" id="{FDA232F6-5995-4EA9-82E9-6269FFB1F290}"/>
              </a:ext>
            </a:extLst>
          </p:cNvPr>
          <p:cNvSpPr>
            <a:spLocks noGrp="1"/>
          </p:cNvSpPr>
          <p:nvPr>
            <p:ph sz="half" idx="1"/>
          </p:nvPr>
        </p:nvSpPr>
        <p:spPr>
          <a:xfrm>
            <a:off x="737881" y="1420420"/>
            <a:ext cx="5415670" cy="4734318"/>
          </a:xfrm>
        </p:spPr>
        <p:txBody>
          <a:bodyPr/>
          <a:lstStyle/>
          <a:p>
            <a:pPr lvl="1"/>
            <a:r>
              <a:rPr lang="en-US" dirty="0"/>
              <a:t>Counseling</a:t>
            </a:r>
          </a:p>
          <a:p>
            <a:pPr lvl="1"/>
            <a:r>
              <a:rPr lang="en-US" dirty="0"/>
              <a:t>Educational opportunities</a:t>
            </a:r>
          </a:p>
          <a:p>
            <a:pPr lvl="1"/>
            <a:r>
              <a:rPr lang="en-US" dirty="0"/>
              <a:t>Service positions</a:t>
            </a:r>
          </a:p>
          <a:p>
            <a:pPr marL="0" lvl="1" indent="0">
              <a:buNone/>
            </a:pPr>
            <a:endParaRPr lang="en-US" dirty="0">
              <a:latin typeface="Open Sans" charset="0"/>
              <a:ea typeface="Open Sans" charset="0"/>
              <a:cs typeface="Open Sans" charset="0"/>
            </a:endParaRPr>
          </a:p>
        </p:txBody>
      </p:sp>
      <p:pic>
        <p:nvPicPr>
          <p:cNvPr id="5"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3072" y="2227880"/>
            <a:ext cx="3366908" cy="3119398"/>
          </a:xfrm>
          <a:prstGeom prst="rect">
            <a:avLst/>
          </a:prstGeom>
        </p:spPr>
      </p:pic>
    </p:spTree>
    <p:extLst>
      <p:ext uri="{BB962C8B-B14F-4D97-AF65-F5344CB8AC3E}">
        <p14:creationId xmlns:p14="http://schemas.microsoft.com/office/powerpoint/2010/main" val="7430744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DC2950-0640-46F0-8284-5D2AC9CC9009}"/>
              </a:ext>
            </a:extLst>
          </p:cNvPr>
          <p:cNvSpPr>
            <a:spLocks noGrp="1"/>
          </p:cNvSpPr>
          <p:nvPr>
            <p:ph type="title"/>
          </p:nvPr>
        </p:nvSpPr>
        <p:spPr/>
        <p:txBody>
          <a:bodyPr/>
          <a:lstStyle/>
          <a:p>
            <a:r>
              <a:rPr lang="en-US" dirty="0"/>
              <a:t>Basic Needs of Young Children</a:t>
            </a:r>
            <a:endParaRPr lang="en-US" dirty="0">
              <a:latin typeface="Open Sans" charset="0"/>
              <a:ea typeface="Open Sans" charset="0"/>
              <a:cs typeface="Open Sans" charset="0"/>
            </a:endParaRPr>
          </a:p>
        </p:txBody>
      </p:sp>
      <p:sp>
        <p:nvSpPr>
          <p:cNvPr id="3" name="Content Placeholder 2">
            <a:extLst>
              <a:ext uri="{FF2B5EF4-FFF2-40B4-BE49-F238E27FC236}">
                <a16:creationId xmlns="" xmlns:a16="http://schemas.microsoft.com/office/drawing/2014/main" id="{FDA232F6-5995-4EA9-82E9-6269FFB1F290}"/>
              </a:ext>
            </a:extLst>
          </p:cNvPr>
          <p:cNvSpPr>
            <a:spLocks noGrp="1"/>
          </p:cNvSpPr>
          <p:nvPr>
            <p:ph sz="half" idx="1"/>
          </p:nvPr>
        </p:nvSpPr>
        <p:spPr/>
        <p:txBody>
          <a:bodyPr/>
          <a:lstStyle/>
          <a:p>
            <a:pPr lvl="1"/>
            <a:r>
              <a:rPr lang="en-US" dirty="0"/>
              <a:t>The </a:t>
            </a:r>
            <a:r>
              <a:rPr lang="en-US" dirty="0" smtClean="0"/>
              <a:t>Theories</a:t>
            </a:r>
          </a:p>
          <a:p>
            <a:pPr lvl="2"/>
            <a:r>
              <a:rPr lang="en-US" dirty="0"/>
              <a:t>What are theories</a:t>
            </a:r>
            <a:r>
              <a:rPr lang="en-US" dirty="0" smtClean="0"/>
              <a:t>?</a:t>
            </a:r>
          </a:p>
          <a:p>
            <a:pPr lvl="3"/>
            <a:r>
              <a:rPr lang="en-US" dirty="0"/>
              <a:t>Maslow’s Hierarchy of Basic Needs </a:t>
            </a:r>
            <a:endParaRPr lang="en-US" dirty="0" smtClean="0"/>
          </a:p>
          <a:p>
            <a:pPr lvl="3"/>
            <a:r>
              <a:rPr lang="en-US" dirty="0" smtClean="0"/>
              <a:t>Kohlberg’s </a:t>
            </a:r>
            <a:r>
              <a:rPr lang="en-US" dirty="0"/>
              <a:t>Levels of </a:t>
            </a:r>
            <a:r>
              <a:rPr lang="en-US" dirty="0" smtClean="0"/>
              <a:t>Morality</a:t>
            </a:r>
          </a:p>
          <a:p>
            <a:pPr lvl="3"/>
            <a:r>
              <a:rPr lang="en-US" dirty="0"/>
              <a:t>Erikson’s Theories</a:t>
            </a:r>
          </a:p>
        </p:txBody>
      </p:sp>
    </p:spTree>
    <p:extLst>
      <p:ext uri="{BB962C8B-B14F-4D97-AF65-F5344CB8AC3E}">
        <p14:creationId xmlns:p14="http://schemas.microsoft.com/office/powerpoint/2010/main" val="4686781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DC2950-0640-46F0-8284-5D2AC9CC9009}"/>
              </a:ext>
            </a:extLst>
          </p:cNvPr>
          <p:cNvSpPr>
            <a:spLocks noGrp="1"/>
          </p:cNvSpPr>
          <p:nvPr>
            <p:ph type="title"/>
          </p:nvPr>
        </p:nvSpPr>
        <p:spPr/>
        <p:txBody>
          <a:bodyPr/>
          <a:lstStyle/>
          <a:p>
            <a:r>
              <a:rPr lang="en-US" dirty="0"/>
              <a:t>References/Resources</a:t>
            </a:r>
            <a:endParaRPr lang="en-US" dirty="0">
              <a:latin typeface="Open Sans" charset="0"/>
              <a:ea typeface="Open Sans" charset="0"/>
              <a:cs typeface="Open Sans" charset="0"/>
            </a:endParaRPr>
          </a:p>
        </p:txBody>
      </p:sp>
      <p:sp>
        <p:nvSpPr>
          <p:cNvPr id="3" name="Content Placeholder 2">
            <a:extLst>
              <a:ext uri="{FF2B5EF4-FFF2-40B4-BE49-F238E27FC236}">
                <a16:creationId xmlns="" xmlns:a16="http://schemas.microsoft.com/office/drawing/2014/main" id="{FDA232F6-5995-4EA9-82E9-6269FFB1F290}"/>
              </a:ext>
            </a:extLst>
          </p:cNvPr>
          <p:cNvSpPr>
            <a:spLocks noGrp="1"/>
          </p:cNvSpPr>
          <p:nvPr>
            <p:ph sz="half" idx="1"/>
          </p:nvPr>
        </p:nvSpPr>
        <p:spPr/>
        <p:txBody>
          <a:bodyPr>
            <a:normAutofit fontScale="92500" lnSpcReduction="20000"/>
          </a:bodyPr>
          <a:lstStyle/>
          <a:p>
            <a:pPr lvl="1"/>
            <a:endParaRPr lang="en-US" dirty="0" smtClean="0"/>
          </a:p>
          <a:p>
            <a:pPr lvl="1"/>
            <a:r>
              <a:rPr lang="en-US" sz="1500" dirty="0"/>
              <a:t>Images:</a:t>
            </a:r>
          </a:p>
          <a:p>
            <a:pPr lvl="2"/>
            <a:r>
              <a:rPr lang="en-US" sz="1500" dirty="0"/>
              <a:t>Microsoft Clip Art: Used with permission from Microsoft.</a:t>
            </a:r>
          </a:p>
          <a:p>
            <a:pPr lvl="1"/>
            <a:r>
              <a:rPr lang="en-US" sz="1500" dirty="0"/>
              <a:t>Textbook:</a:t>
            </a:r>
          </a:p>
          <a:p>
            <a:pPr lvl="2"/>
            <a:r>
              <a:rPr lang="en-US" sz="1500" dirty="0"/>
              <a:t>Decker, C. (2011). Child development: Early stages through age 12. (5th ed.). Tinley Park: </a:t>
            </a:r>
            <a:r>
              <a:rPr lang="en-US" sz="1500" dirty="0" err="1"/>
              <a:t>Goodheart-Willcox</a:t>
            </a:r>
            <a:r>
              <a:rPr lang="en-US" sz="1500" dirty="0"/>
              <a:t> Company.</a:t>
            </a:r>
          </a:p>
          <a:p>
            <a:pPr lvl="1"/>
            <a:r>
              <a:rPr lang="en-US" sz="1500" dirty="0"/>
              <a:t>Websites:</a:t>
            </a:r>
          </a:p>
          <a:p>
            <a:pPr lvl="2"/>
            <a:r>
              <a:rPr lang="en-US" sz="1500" dirty="0"/>
              <a:t>Administration for Children and Families</a:t>
            </a:r>
            <a:br>
              <a:rPr lang="en-US" sz="1500" dirty="0"/>
            </a:br>
            <a:r>
              <a:rPr lang="en-US" sz="1500" dirty="0"/>
              <a:t>Office of Head Start.</a:t>
            </a:r>
            <a:br>
              <a:rPr lang="en-US" sz="1500" dirty="0"/>
            </a:br>
            <a:r>
              <a:rPr lang="en-US" sz="1500" dirty="0">
                <a:hlinkClick r:id="rId3"/>
              </a:rPr>
              <a:t>http://</a:t>
            </a:r>
            <a:r>
              <a:rPr lang="en-US" sz="1500" dirty="0" smtClean="0">
                <a:hlinkClick r:id="rId3"/>
              </a:rPr>
              <a:t>www.acf.hhs.gov/programs/ohs</a:t>
            </a:r>
            <a:endParaRPr lang="en-US" sz="1500" dirty="0"/>
          </a:p>
          <a:p>
            <a:pPr lvl="2"/>
            <a:endParaRPr lang="en-US" sz="1500" dirty="0" smtClean="0"/>
          </a:p>
          <a:p>
            <a:pPr lvl="2"/>
            <a:r>
              <a:rPr lang="en-US" sz="1500" dirty="0" smtClean="0"/>
              <a:t>California </a:t>
            </a:r>
            <a:r>
              <a:rPr lang="en-US" sz="1500" dirty="0"/>
              <a:t>Department of Education</a:t>
            </a:r>
            <a:br>
              <a:rPr lang="en-US" sz="1500" dirty="0"/>
            </a:br>
            <a:r>
              <a:rPr lang="en-US" sz="1500" dirty="0"/>
              <a:t>Cognitive development domain.</a:t>
            </a:r>
            <a:br>
              <a:rPr lang="en-US" sz="1500" dirty="0"/>
            </a:br>
            <a:r>
              <a:rPr lang="en-US" sz="1500" dirty="0">
                <a:hlinkClick r:id="rId4"/>
              </a:rPr>
              <a:t>http://</a:t>
            </a:r>
            <a:r>
              <a:rPr lang="en-US" sz="1500" dirty="0" smtClean="0">
                <a:hlinkClick r:id="rId4"/>
              </a:rPr>
              <a:t>www.cde.ca.gov/sp/cd/re/itf09cogdev.asp</a:t>
            </a:r>
            <a:endParaRPr lang="en-US" sz="1500" dirty="0" smtClean="0"/>
          </a:p>
          <a:p>
            <a:pPr lvl="2"/>
            <a:endParaRPr lang="en-US" sz="1500" dirty="0"/>
          </a:p>
          <a:p>
            <a:pPr lvl="2"/>
            <a:r>
              <a:rPr lang="en-US" sz="1500" dirty="0" smtClean="0"/>
              <a:t>Head Start: An </a:t>
            </a:r>
            <a:r>
              <a:rPr lang="en-US" sz="1500" dirty="0"/>
              <a:t>overview of policies and regulations regarding child health and </a:t>
            </a:r>
            <a:r>
              <a:rPr lang="en-US" sz="1500" dirty="0" smtClean="0"/>
              <a:t>safety.</a:t>
            </a:r>
          </a:p>
          <a:p>
            <a:pPr marL="685800" lvl="3" indent="0">
              <a:buNone/>
            </a:pPr>
            <a:r>
              <a:rPr lang="en-US" sz="1500" dirty="0" smtClean="0">
                <a:hlinkClick r:id="rId5" invalidUrl="http://eclkc.ohs.acf.hhs.gov/hslc/standards/hspps/1304/1304.22 Child health and safety.htm"/>
              </a:rPr>
              <a:t>http</a:t>
            </a:r>
            <a:r>
              <a:rPr lang="en-US" sz="1500" dirty="0">
                <a:hlinkClick r:id="rId6" invalidUrl="http://eclkc.ohs.acf.hhs.gov/hslc/standards/hspps/1304/1304.22 Child health and safety.htm"/>
              </a:rPr>
              <a:t>://</a:t>
            </a:r>
            <a:r>
              <a:rPr lang="en-US" sz="1500" dirty="0" smtClean="0">
                <a:hlinkClick r:id="rId7" invalidUrl="http://eclkc.ohs.acf.hhs.gov/hslc/standards/hspps/1304/1304.22 Child health and safety.htm"/>
              </a:rPr>
              <a:t>eclkc.ohs.acf.hhs.gov/hslc/standards/hspps/1304/1304.22%20Child%20health%20and%20safety.htm</a:t>
            </a:r>
            <a:endParaRPr lang="en-US" sz="1500" dirty="0" smtClean="0"/>
          </a:p>
          <a:p>
            <a:pPr lvl="2"/>
            <a:endParaRPr lang="en-US" sz="1500" dirty="0" smtClean="0"/>
          </a:p>
          <a:p>
            <a:pPr lvl="2"/>
            <a:r>
              <a:rPr lang="en-US" sz="1500" dirty="0" smtClean="0"/>
              <a:t>Maslow’s </a:t>
            </a:r>
            <a:r>
              <a:rPr lang="en-US" sz="1500" dirty="0"/>
              <a:t>Online Game</a:t>
            </a:r>
            <a:br>
              <a:rPr lang="en-US" sz="1500" dirty="0"/>
            </a:br>
            <a:r>
              <a:rPr lang="en-US" sz="1500" dirty="0"/>
              <a:t>Maslow’s Hierarchy of Needs.</a:t>
            </a:r>
            <a:br>
              <a:rPr lang="en-US" sz="1500" dirty="0"/>
            </a:br>
            <a:r>
              <a:rPr lang="en-US" sz="1500" dirty="0">
                <a:hlinkClick r:id="rId8"/>
              </a:rPr>
              <a:t>http://</a:t>
            </a:r>
            <a:r>
              <a:rPr lang="en-US" sz="1500" dirty="0" smtClean="0">
                <a:hlinkClick r:id="rId8"/>
              </a:rPr>
              <a:t>www.purposegames.com/game/maslows-hierarchy-of-needs-quiz</a:t>
            </a:r>
            <a:endParaRPr lang="en-US" sz="1500" dirty="0"/>
          </a:p>
          <a:p>
            <a:pPr lvl="1"/>
            <a:endParaRPr lang="en-US" sz="1500" dirty="0"/>
          </a:p>
        </p:txBody>
      </p:sp>
    </p:spTree>
    <p:extLst>
      <p:ext uri="{BB962C8B-B14F-4D97-AF65-F5344CB8AC3E}">
        <p14:creationId xmlns:p14="http://schemas.microsoft.com/office/powerpoint/2010/main" val="10401945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DC2950-0640-46F0-8284-5D2AC9CC9009}"/>
              </a:ext>
            </a:extLst>
          </p:cNvPr>
          <p:cNvSpPr>
            <a:spLocks noGrp="1"/>
          </p:cNvSpPr>
          <p:nvPr>
            <p:ph type="title"/>
          </p:nvPr>
        </p:nvSpPr>
        <p:spPr/>
        <p:txBody>
          <a:bodyPr/>
          <a:lstStyle/>
          <a:p>
            <a:r>
              <a:rPr lang="en-US" dirty="0"/>
              <a:t>References/Resources</a:t>
            </a:r>
            <a:endParaRPr lang="en-US" dirty="0">
              <a:latin typeface="Open Sans" charset="0"/>
              <a:ea typeface="Open Sans" charset="0"/>
              <a:cs typeface="Open Sans" charset="0"/>
            </a:endParaRPr>
          </a:p>
        </p:txBody>
      </p:sp>
      <p:sp>
        <p:nvSpPr>
          <p:cNvPr id="3" name="Content Placeholder 2">
            <a:extLst>
              <a:ext uri="{FF2B5EF4-FFF2-40B4-BE49-F238E27FC236}">
                <a16:creationId xmlns="" xmlns:a16="http://schemas.microsoft.com/office/drawing/2014/main" id="{FDA232F6-5995-4EA9-82E9-6269FFB1F290}"/>
              </a:ext>
            </a:extLst>
          </p:cNvPr>
          <p:cNvSpPr>
            <a:spLocks noGrp="1"/>
          </p:cNvSpPr>
          <p:nvPr>
            <p:ph sz="half" idx="1"/>
          </p:nvPr>
        </p:nvSpPr>
        <p:spPr/>
        <p:txBody>
          <a:bodyPr>
            <a:normAutofit fontScale="55000" lnSpcReduction="20000"/>
          </a:bodyPr>
          <a:lstStyle/>
          <a:p>
            <a:pPr lvl="1"/>
            <a:endParaRPr lang="en-US" dirty="0" smtClean="0"/>
          </a:p>
          <a:p>
            <a:pPr lvl="1"/>
            <a:r>
              <a:rPr lang="en-US" sz="2500" dirty="0"/>
              <a:t>Websites</a:t>
            </a:r>
            <a:r>
              <a:rPr lang="en-US" sz="2500" dirty="0" smtClean="0"/>
              <a:t>:</a:t>
            </a:r>
            <a:endParaRPr lang="en-US" sz="2500" dirty="0"/>
          </a:p>
          <a:p>
            <a:pPr lvl="2"/>
            <a:r>
              <a:rPr lang="en-US" sz="2500" dirty="0"/>
              <a:t>National Association for the Education of Young Children</a:t>
            </a:r>
            <a:br>
              <a:rPr lang="en-US" sz="2500" dirty="0"/>
            </a:br>
            <a:r>
              <a:rPr lang="en-US" sz="2500" dirty="0"/>
              <a:t>Promoting excellence in early childhood education.</a:t>
            </a:r>
            <a:br>
              <a:rPr lang="en-US" sz="2500" dirty="0"/>
            </a:br>
            <a:r>
              <a:rPr lang="en-US" sz="2500" dirty="0">
                <a:hlinkClick r:id="rId3"/>
              </a:rPr>
              <a:t>http://www.naeyc.org/content/about-naeyc</a:t>
            </a:r>
            <a:endParaRPr lang="en-US" sz="2500" dirty="0"/>
          </a:p>
          <a:p>
            <a:pPr lvl="2"/>
            <a:endParaRPr lang="en-US" sz="2500" dirty="0"/>
          </a:p>
          <a:p>
            <a:pPr lvl="2"/>
            <a:r>
              <a:rPr lang="en-US" sz="2500" dirty="0"/>
              <a:t>Rhode Island Adult Education Professional Development Center</a:t>
            </a:r>
            <a:br>
              <a:rPr lang="en-US" sz="2500" dirty="0"/>
            </a:br>
            <a:r>
              <a:rPr lang="en-US" sz="2500" dirty="0"/>
              <a:t>Maslow’s Hierarchy of Needs.  </a:t>
            </a:r>
          </a:p>
          <a:p>
            <a:pPr marL="685800" lvl="3" indent="0">
              <a:buNone/>
            </a:pPr>
            <a:r>
              <a:rPr lang="en-US" sz="2500" dirty="0" smtClean="0">
                <a:hlinkClick r:id="rId4" invalidUrl="http://www.riaepdc.org/Documents/Hierarcy of Needs-Definition.pdf"/>
              </a:rPr>
              <a:t>http</a:t>
            </a:r>
            <a:r>
              <a:rPr lang="en-US" sz="2500" dirty="0">
                <a:hlinkClick r:id="rId5" invalidUrl="http://www.riaepdc.org/Documents/Hierarcy of Needs-Definition.pdf"/>
              </a:rPr>
              <a:t>://</a:t>
            </a:r>
            <a:r>
              <a:rPr lang="en-US" sz="2500" dirty="0" smtClean="0">
                <a:hlinkClick r:id="rId6" invalidUrl="http://www.riaepdc.org/Documents/Hierarcy of Needs-Definition.pdf"/>
              </a:rPr>
              <a:t>www.riaepdc.org/Documents/Hierarcy%20of%20Needs-Definition.pdf</a:t>
            </a:r>
            <a:endParaRPr lang="en-US" sz="2500" dirty="0" smtClean="0"/>
          </a:p>
          <a:p>
            <a:pPr lvl="2"/>
            <a:endParaRPr lang="en-US" sz="2500" dirty="0"/>
          </a:p>
          <a:p>
            <a:pPr lvl="2"/>
            <a:r>
              <a:rPr lang="en-US" sz="2500" dirty="0"/>
              <a:t>Texas Department of Family and Protective </a:t>
            </a:r>
            <a:r>
              <a:rPr lang="en-US" sz="2500" dirty="0" smtClean="0"/>
              <a:t>Services</a:t>
            </a:r>
          </a:p>
          <a:p>
            <a:pPr marL="685800" lvl="3" indent="0">
              <a:buNone/>
            </a:pPr>
            <a:r>
              <a:rPr lang="en-US" sz="2500" dirty="0" smtClean="0"/>
              <a:t>Minimum </a:t>
            </a:r>
            <a:r>
              <a:rPr lang="en-US" sz="2500" dirty="0"/>
              <a:t>Standards for Child-Care </a:t>
            </a:r>
            <a:r>
              <a:rPr lang="en-US" sz="2500" dirty="0" smtClean="0"/>
              <a:t>Centers.</a:t>
            </a:r>
          </a:p>
          <a:p>
            <a:pPr marL="685800" lvl="3" indent="0">
              <a:buNone/>
            </a:pPr>
            <a:r>
              <a:rPr lang="en-US" sz="2500" dirty="0" smtClean="0">
                <a:hlinkClick r:id="rId7"/>
              </a:rPr>
              <a:t>https</a:t>
            </a:r>
            <a:r>
              <a:rPr lang="en-US" sz="2500" dirty="0">
                <a:hlinkClick r:id="rId7"/>
              </a:rPr>
              <a:t>://</a:t>
            </a:r>
            <a:r>
              <a:rPr lang="en-US" sz="2500" dirty="0" smtClean="0">
                <a:hlinkClick r:id="rId7"/>
              </a:rPr>
              <a:t>www.dfps.state.tx.us/documents/Child_Care/Child_Care_Standards_and_Regulations/746_Centers.pdf</a:t>
            </a:r>
            <a:endParaRPr lang="en-US" sz="2500" dirty="0" smtClean="0"/>
          </a:p>
          <a:p>
            <a:pPr marL="685800" lvl="3" indent="0">
              <a:buNone/>
            </a:pPr>
            <a:endParaRPr lang="en-US" sz="2500" dirty="0"/>
          </a:p>
          <a:p>
            <a:pPr lvl="2"/>
            <a:r>
              <a:rPr lang="en-US" sz="2500" dirty="0"/>
              <a:t>Texas Workforce Commission</a:t>
            </a:r>
            <a:br>
              <a:rPr lang="en-US" sz="2500" dirty="0"/>
            </a:br>
            <a:r>
              <a:rPr lang="en-US" sz="2500" dirty="0"/>
              <a:t>Texas Cares </a:t>
            </a:r>
            <a:r>
              <a:rPr lang="en-US" sz="2500" dirty="0" smtClean="0"/>
              <a:t>Online</a:t>
            </a:r>
          </a:p>
          <a:p>
            <a:pPr marL="685800" lvl="3" indent="0">
              <a:buNone/>
            </a:pPr>
            <a:r>
              <a:rPr lang="en-US" sz="2500" dirty="0" smtClean="0">
                <a:hlinkClick r:id="rId8"/>
              </a:rPr>
              <a:t>http</a:t>
            </a:r>
            <a:r>
              <a:rPr lang="en-US" sz="2500" dirty="0">
                <a:hlinkClick r:id="rId8"/>
              </a:rPr>
              <a:t>://</a:t>
            </a:r>
            <a:r>
              <a:rPr lang="en-US" sz="2500" dirty="0" smtClean="0">
                <a:hlinkClick r:id="rId8"/>
              </a:rPr>
              <a:t>www.texascaresonline.com/wowmenu.asp</a:t>
            </a:r>
            <a:endParaRPr lang="en-US" sz="2500" dirty="0" smtClean="0"/>
          </a:p>
          <a:p>
            <a:pPr marL="685800" lvl="3" indent="0">
              <a:buNone/>
            </a:pPr>
            <a:endParaRPr lang="en-US" sz="2500" dirty="0"/>
          </a:p>
          <a:p>
            <a:pPr lvl="2"/>
            <a:r>
              <a:rPr lang="en-US" sz="2500" dirty="0"/>
              <a:t>Zero to Three</a:t>
            </a:r>
            <a:br>
              <a:rPr lang="en-US" sz="2500" dirty="0"/>
            </a:br>
            <a:r>
              <a:rPr lang="en-US" sz="2500" dirty="0"/>
              <a:t>This Brain Quiz was created to introduce some of the basic concepts concerning early brain research in a way that challenges us to think critically and creatively about what we have heard about the research.</a:t>
            </a:r>
            <a:br>
              <a:rPr lang="en-US" sz="2500" dirty="0"/>
            </a:br>
            <a:r>
              <a:rPr lang="en-US" sz="2500" dirty="0">
                <a:hlinkClick r:id="rId9"/>
              </a:rPr>
              <a:t>http://</a:t>
            </a:r>
            <a:r>
              <a:rPr lang="en-US" sz="2500" dirty="0" smtClean="0">
                <a:hlinkClick r:id="rId9"/>
              </a:rPr>
              <a:t>www.zerotothree.org/child-development/brain-development/brain-quiz.html</a:t>
            </a:r>
            <a:endParaRPr lang="en-US" sz="2500" dirty="0"/>
          </a:p>
          <a:p>
            <a:pPr lvl="2"/>
            <a:endParaRPr lang="en-US" sz="2400" dirty="0" smtClean="0"/>
          </a:p>
        </p:txBody>
      </p:sp>
    </p:spTree>
    <p:extLst>
      <p:ext uri="{BB962C8B-B14F-4D97-AF65-F5344CB8AC3E}">
        <p14:creationId xmlns:p14="http://schemas.microsoft.com/office/powerpoint/2010/main" val="12172686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DC2950-0640-46F0-8284-5D2AC9CC9009}"/>
              </a:ext>
            </a:extLst>
          </p:cNvPr>
          <p:cNvSpPr>
            <a:spLocks noGrp="1"/>
          </p:cNvSpPr>
          <p:nvPr>
            <p:ph type="title"/>
          </p:nvPr>
        </p:nvSpPr>
        <p:spPr/>
        <p:txBody>
          <a:bodyPr/>
          <a:lstStyle/>
          <a:p>
            <a:r>
              <a:rPr lang="en-US" dirty="0"/>
              <a:t>References/Resources</a:t>
            </a:r>
            <a:endParaRPr lang="en-US" dirty="0">
              <a:latin typeface="Open Sans" charset="0"/>
              <a:ea typeface="Open Sans" charset="0"/>
              <a:cs typeface="Open Sans" charset="0"/>
            </a:endParaRPr>
          </a:p>
        </p:txBody>
      </p:sp>
      <p:sp>
        <p:nvSpPr>
          <p:cNvPr id="3" name="Content Placeholder 2">
            <a:extLst>
              <a:ext uri="{FF2B5EF4-FFF2-40B4-BE49-F238E27FC236}">
                <a16:creationId xmlns="" xmlns:a16="http://schemas.microsoft.com/office/drawing/2014/main" id="{FDA232F6-5995-4EA9-82E9-6269FFB1F290}"/>
              </a:ext>
            </a:extLst>
          </p:cNvPr>
          <p:cNvSpPr>
            <a:spLocks noGrp="1"/>
          </p:cNvSpPr>
          <p:nvPr>
            <p:ph sz="half" idx="1"/>
          </p:nvPr>
        </p:nvSpPr>
        <p:spPr/>
        <p:txBody>
          <a:bodyPr>
            <a:noAutofit/>
          </a:bodyPr>
          <a:lstStyle/>
          <a:p>
            <a:pPr lvl="1"/>
            <a:endParaRPr lang="en-US" sz="1400" dirty="0" smtClean="0"/>
          </a:p>
          <a:p>
            <a:pPr lvl="1"/>
            <a:r>
              <a:rPr lang="en-US" sz="1400" dirty="0" smtClean="0"/>
              <a:t>YouTube</a:t>
            </a:r>
            <a:r>
              <a:rPr lang="en-US" sz="1400" dirty="0"/>
              <a:t>™:</a:t>
            </a:r>
          </a:p>
          <a:p>
            <a:pPr lvl="2"/>
            <a:r>
              <a:rPr lang="en-US" sz="1400" dirty="0"/>
              <a:t>Kohlberg’s Theory</a:t>
            </a:r>
            <a:br>
              <a:rPr lang="en-US" sz="1400" dirty="0"/>
            </a:br>
            <a:r>
              <a:rPr lang="en-US" sz="1400" dirty="0"/>
              <a:t>Theory of Moral Development</a:t>
            </a:r>
            <a:br>
              <a:rPr lang="en-US" sz="1400" dirty="0"/>
            </a:br>
            <a:r>
              <a:rPr lang="en-US" sz="1400" dirty="0">
                <a:hlinkClick r:id="rId3"/>
              </a:rPr>
              <a:t>http://</a:t>
            </a:r>
            <a:r>
              <a:rPr lang="en-US" sz="1400" dirty="0" smtClean="0">
                <a:hlinkClick r:id="rId3"/>
              </a:rPr>
              <a:t>youtu.be/svDYaQUVWfI</a:t>
            </a:r>
            <a:endParaRPr lang="en-US" sz="1400" dirty="0" smtClean="0"/>
          </a:p>
          <a:p>
            <a:pPr lvl="2"/>
            <a:endParaRPr lang="en-US" sz="1400" dirty="0"/>
          </a:p>
          <a:p>
            <a:pPr lvl="2"/>
            <a:r>
              <a:rPr lang="en-US" sz="1400" dirty="0"/>
              <a:t>Piaget’s Stages of Development </a:t>
            </a:r>
            <a:br>
              <a:rPr lang="en-US" sz="1400" dirty="0"/>
            </a:br>
            <a:r>
              <a:rPr lang="en-US" sz="1400" dirty="0"/>
              <a:t>This is a collection of clips demonstrating Piaget’s stages of development.</a:t>
            </a:r>
            <a:br>
              <a:rPr lang="en-US" sz="1400" dirty="0"/>
            </a:br>
            <a:r>
              <a:rPr lang="en-US" sz="1400" dirty="0">
                <a:hlinkClick r:id="rId4"/>
              </a:rPr>
              <a:t>http://</a:t>
            </a:r>
            <a:r>
              <a:rPr lang="en-US" sz="1400" dirty="0" smtClean="0">
                <a:hlinkClick r:id="rId4"/>
              </a:rPr>
              <a:t>youtu.be/TRF27F2bn-A?list=PLyJcqMAI9Y-mSueAA938U-UzNsVHkq1Ob</a:t>
            </a:r>
            <a:endParaRPr lang="en-US" sz="1400" dirty="0" smtClean="0"/>
          </a:p>
          <a:p>
            <a:pPr lvl="2"/>
            <a:endParaRPr lang="en-US" sz="1400" dirty="0"/>
          </a:p>
          <a:p>
            <a:pPr lvl="2"/>
            <a:r>
              <a:rPr lang="en-US" sz="1400" dirty="0"/>
              <a:t>Six Core Strengths for Healthy Child Development: An Overview</a:t>
            </a:r>
            <a:br>
              <a:rPr lang="en-US" sz="1400" dirty="0"/>
            </a:br>
            <a:r>
              <a:rPr lang="en-US" sz="1400" dirty="0"/>
              <a:t>This brief overview provides an introduction to the Six Core Strengths program developed by Dr. Bruce Perry and The Child Trauma Academy.</a:t>
            </a:r>
            <a:br>
              <a:rPr lang="en-US" sz="1400" dirty="0"/>
            </a:br>
            <a:r>
              <a:rPr lang="en-US" sz="1400" dirty="0">
                <a:hlinkClick r:id="rId5"/>
              </a:rPr>
              <a:t>http://</a:t>
            </a:r>
            <a:r>
              <a:rPr lang="en-US" sz="1400" dirty="0" smtClean="0">
                <a:hlinkClick r:id="rId5"/>
              </a:rPr>
              <a:t>youtu.be/skaYWKC6iD4</a:t>
            </a:r>
            <a:endParaRPr lang="en-US" sz="1400" dirty="0" smtClean="0"/>
          </a:p>
          <a:p>
            <a:pPr lvl="2"/>
            <a:endParaRPr lang="en-US" sz="1400" dirty="0"/>
          </a:p>
          <a:p>
            <a:pPr lvl="2"/>
            <a:r>
              <a:rPr lang="en-US" sz="1400" dirty="0"/>
              <a:t>The Science of Early Childhood Development</a:t>
            </a:r>
            <a:br>
              <a:rPr lang="en-US" sz="1400" dirty="0"/>
            </a:br>
            <a:r>
              <a:rPr lang="en-US" sz="1400" dirty="0"/>
              <a:t>This video is from the Center on the Developing Child at Harvard University features Center Director Jack P. </a:t>
            </a:r>
            <a:r>
              <a:rPr lang="en-US" sz="1400" dirty="0" err="1"/>
              <a:t>Shonkoff</a:t>
            </a:r>
            <a:r>
              <a:rPr lang="en-US" sz="1400" dirty="0"/>
              <a:t>, M.D., professor at the Harvard Graduate School of Education.</a:t>
            </a:r>
            <a:br>
              <a:rPr lang="en-US" sz="1400" dirty="0"/>
            </a:br>
            <a:r>
              <a:rPr lang="en-US" sz="1400" dirty="0">
                <a:hlinkClick r:id="rId6"/>
              </a:rPr>
              <a:t>http://</a:t>
            </a:r>
            <a:r>
              <a:rPr lang="en-US" sz="1400" dirty="0" smtClean="0">
                <a:hlinkClick r:id="rId6"/>
              </a:rPr>
              <a:t>youtu.be/tLiP4b-TPCA</a:t>
            </a:r>
            <a:endParaRPr lang="en-US" sz="1400" dirty="0" smtClean="0"/>
          </a:p>
        </p:txBody>
      </p:sp>
    </p:spTree>
    <p:extLst>
      <p:ext uri="{BB962C8B-B14F-4D97-AF65-F5344CB8AC3E}">
        <p14:creationId xmlns:p14="http://schemas.microsoft.com/office/powerpoint/2010/main" val="6906416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DC2950-0640-46F0-8284-5D2AC9CC9009}"/>
              </a:ext>
            </a:extLst>
          </p:cNvPr>
          <p:cNvSpPr>
            <a:spLocks noGrp="1"/>
          </p:cNvSpPr>
          <p:nvPr>
            <p:ph type="title"/>
          </p:nvPr>
        </p:nvSpPr>
        <p:spPr/>
        <p:txBody>
          <a:bodyPr/>
          <a:lstStyle/>
          <a:p>
            <a:r>
              <a:rPr lang="en-US" dirty="0"/>
              <a:t>Maslow’s Hierarchy of Basic Needs </a:t>
            </a:r>
            <a:endParaRPr lang="en-US" dirty="0">
              <a:latin typeface="Open Sans" charset="0"/>
              <a:ea typeface="Open Sans" charset="0"/>
              <a:cs typeface="Open Sans" charset="0"/>
            </a:endParaRPr>
          </a:p>
        </p:txBody>
      </p:sp>
      <p:pic>
        <p:nvPicPr>
          <p:cNvPr id="7" name="Picture 6"/>
          <p:cNvPicPr>
            <a:picLocks noChangeAspect="1"/>
          </p:cNvPicPr>
          <p:nvPr/>
        </p:nvPicPr>
        <p:blipFill>
          <a:blip r:embed="rId3"/>
          <a:stretch>
            <a:fillRect/>
          </a:stretch>
        </p:blipFill>
        <p:spPr>
          <a:xfrm>
            <a:off x="2959376" y="1688097"/>
            <a:ext cx="6273248" cy="4466641"/>
          </a:xfrm>
          <a:prstGeom prst="rect">
            <a:avLst/>
          </a:prstGeom>
        </p:spPr>
      </p:pic>
    </p:spTree>
    <p:extLst>
      <p:ext uri="{BB962C8B-B14F-4D97-AF65-F5344CB8AC3E}">
        <p14:creationId xmlns:p14="http://schemas.microsoft.com/office/powerpoint/2010/main" val="12809385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DC2950-0640-46F0-8284-5D2AC9CC9009}"/>
              </a:ext>
            </a:extLst>
          </p:cNvPr>
          <p:cNvSpPr>
            <a:spLocks noGrp="1"/>
          </p:cNvSpPr>
          <p:nvPr>
            <p:ph type="title"/>
          </p:nvPr>
        </p:nvSpPr>
        <p:spPr/>
        <p:txBody>
          <a:bodyPr/>
          <a:lstStyle/>
          <a:p>
            <a:r>
              <a:rPr lang="en-US" dirty="0"/>
              <a:t>Maslow’s Hierarchy of Basic Needs </a:t>
            </a:r>
            <a:endParaRPr lang="en-US" dirty="0">
              <a:latin typeface="Open Sans" charset="0"/>
              <a:ea typeface="Open Sans" charset="0"/>
              <a:cs typeface="Open Sans" charset="0"/>
            </a:endParaRPr>
          </a:p>
        </p:txBody>
      </p:sp>
      <p:sp>
        <p:nvSpPr>
          <p:cNvPr id="3" name="Content Placeholder 2"/>
          <p:cNvSpPr>
            <a:spLocks noGrp="1"/>
          </p:cNvSpPr>
          <p:nvPr>
            <p:ph sz="half" idx="1"/>
          </p:nvPr>
        </p:nvSpPr>
        <p:spPr/>
        <p:txBody>
          <a:bodyPr>
            <a:normAutofit lnSpcReduction="10000"/>
          </a:bodyPr>
          <a:lstStyle/>
          <a:p>
            <a:pPr lvl="1"/>
            <a:r>
              <a:rPr lang="en-US" sz="2400" dirty="0"/>
              <a:t>Basic physiological needs</a:t>
            </a:r>
          </a:p>
          <a:p>
            <a:pPr lvl="2"/>
            <a:r>
              <a:rPr lang="en-US" sz="2400" dirty="0"/>
              <a:t>Air, food, water, shelter, clothing, rest and </a:t>
            </a:r>
            <a:r>
              <a:rPr lang="en-US" sz="2400" dirty="0" smtClean="0"/>
              <a:t>sleep</a:t>
            </a:r>
            <a:endParaRPr lang="en-US" sz="2400" dirty="0"/>
          </a:p>
          <a:p>
            <a:pPr lvl="1"/>
            <a:r>
              <a:rPr lang="en-US" sz="2400" dirty="0"/>
              <a:t>Safety</a:t>
            </a:r>
          </a:p>
          <a:p>
            <a:pPr lvl="2"/>
            <a:r>
              <a:rPr lang="en-US" sz="2400" dirty="0"/>
              <a:t>Feelings of safety, ease and freedom from </a:t>
            </a:r>
            <a:r>
              <a:rPr lang="en-US" sz="2400" dirty="0" smtClean="0"/>
              <a:t>anxiety</a:t>
            </a:r>
            <a:endParaRPr lang="en-US" sz="2400" dirty="0"/>
          </a:p>
          <a:p>
            <a:pPr lvl="1"/>
            <a:r>
              <a:rPr lang="en-US" sz="2400" dirty="0"/>
              <a:t>Love and belonging</a:t>
            </a:r>
          </a:p>
          <a:p>
            <a:pPr lvl="2"/>
            <a:r>
              <a:rPr lang="en-US" sz="2400" dirty="0"/>
              <a:t>Friendships, family and intimate </a:t>
            </a:r>
            <a:r>
              <a:rPr lang="en-US" sz="2400" dirty="0" smtClean="0"/>
              <a:t>relationships</a:t>
            </a:r>
          </a:p>
          <a:p>
            <a:pPr lvl="1"/>
            <a:r>
              <a:rPr lang="en-US" sz="2400" dirty="0"/>
              <a:t>Esteem</a:t>
            </a:r>
          </a:p>
          <a:p>
            <a:pPr lvl="2"/>
            <a:r>
              <a:rPr lang="en-US" sz="2400" dirty="0"/>
              <a:t>Self-worth, confidence, achievement and respect of </a:t>
            </a:r>
            <a:r>
              <a:rPr lang="en-US" sz="2400" dirty="0" smtClean="0"/>
              <a:t>others</a:t>
            </a:r>
            <a:endParaRPr lang="en-US" sz="2400" dirty="0"/>
          </a:p>
          <a:p>
            <a:pPr lvl="1"/>
            <a:r>
              <a:rPr lang="en-US" sz="2400" dirty="0"/>
              <a:t>Self-actualization</a:t>
            </a:r>
          </a:p>
          <a:p>
            <a:pPr lvl="2"/>
            <a:r>
              <a:rPr lang="en-US" sz="2400" dirty="0"/>
              <a:t>Achieving who we can be; creativity, aesthetic needs and fulfilling potential</a:t>
            </a:r>
          </a:p>
          <a:p>
            <a:pPr lvl="2"/>
            <a:endParaRPr lang="en-US" sz="2400" dirty="0"/>
          </a:p>
          <a:p>
            <a:endParaRPr lang="en-US" dirty="0"/>
          </a:p>
        </p:txBody>
      </p:sp>
    </p:spTree>
    <p:extLst>
      <p:ext uri="{BB962C8B-B14F-4D97-AF65-F5344CB8AC3E}">
        <p14:creationId xmlns:p14="http://schemas.microsoft.com/office/powerpoint/2010/main" val="5779027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DC2950-0640-46F0-8284-5D2AC9CC9009}"/>
              </a:ext>
            </a:extLst>
          </p:cNvPr>
          <p:cNvSpPr>
            <a:spLocks noGrp="1"/>
          </p:cNvSpPr>
          <p:nvPr>
            <p:ph type="title"/>
          </p:nvPr>
        </p:nvSpPr>
        <p:spPr/>
        <p:txBody>
          <a:bodyPr/>
          <a:lstStyle/>
          <a:p>
            <a:r>
              <a:rPr lang="en-US" dirty="0"/>
              <a:t>Kohlberg’s Levels of Morality</a:t>
            </a:r>
            <a:endParaRPr lang="en-US" dirty="0">
              <a:latin typeface="Open Sans" charset="0"/>
              <a:ea typeface="Open Sans" charset="0"/>
              <a:cs typeface="Open Sans" charset="0"/>
            </a:endParaRPr>
          </a:p>
        </p:txBody>
      </p:sp>
      <p:sp>
        <p:nvSpPr>
          <p:cNvPr id="3" name="Content Placeholder 2"/>
          <p:cNvSpPr>
            <a:spLocks noGrp="1"/>
          </p:cNvSpPr>
          <p:nvPr>
            <p:ph sz="half" idx="1"/>
          </p:nvPr>
        </p:nvSpPr>
        <p:spPr/>
        <p:txBody>
          <a:bodyPr>
            <a:normAutofit/>
          </a:bodyPr>
          <a:lstStyle/>
          <a:p>
            <a:pPr lvl="1"/>
            <a:r>
              <a:rPr lang="en-US" sz="2400" dirty="0"/>
              <a:t>Level I – Pre-conventional (4 – 10 years)</a:t>
            </a:r>
          </a:p>
          <a:p>
            <a:pPr lvl="2"/>
            <a:r>
              <a:rPr lang="en-US" sz="2400" dirty="0"/>
              <a:t>Stage 1: Punishment and obedience. Children obey to avoid being caught and punished</a:t>
            </a:r>
          </a:p>
          <a:p>
            <a:pPr lvl="2"/>
            <a:r>
              <a:rPr lang="en-US" sz="2400" dirty="0"/>
              <a:t>Stage 2: Naive instrumental behaviorism. Children obey rules but only for pure self-interest. “You scratch my back, I’ll scratch yours.”</a:t>
            </a:r>
          </a:p>
          <a:p>
            <a:pPr lvl="1"/>
            <a:r>
              <a:rPr lang="en-US" sz="2400" dirty="0"/>
              <a:t>Level II: Conventional (10 – 13 years)</a:t>
            </a:r>
          </a:p>
          <a:p>
            <a:pPr lvl="2"/>
            <a:r>
              <a:rPr lang="en-US" sz="2400" dirty="0"/>
              <a:t>Stage 3: Mutual interpersonal expectations. Children seek approval of others and adopt the “good boy-good girl” mentality. They base moral judgments on whether or not someone meant to do well.</a:t>
            </a:r>
          </a:p>
          <a:p>
            <a:pPr lvl="2"/>
            <a:r>
              <a:rPr lang="en-US" sz="2400" dirty="0"/>
              <a:t>Stage 4: Law-and-order mentality. Children are concerned with authority and maintaining the social order. Correct behavior is “doing one’s duty.”</a:t>
            </a:r>
          </a:p>
          <a:p>
            <a:endParaRPr lang="en-US" dirty="0"/>
          </a:p>
        </p:txBody>
      </p:sp>
    </p:spTree>
    <p:extLst>
      <p:ext uri="{BB962C8B-B14F-4D97-AF65-F5344CB8AC3E}">
        <p14:creationId xmlns:p14="http://schemas.microsoft.com/office/powerpoint/2010/main" val="2054931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DC2950-0640-46F0-8284-5D2AC9CC9009}"/>
              </a:ext>
            </a:extLst>
          </p:cNvPr>
          <p:cNvSpPr>
            <a:spLocks noGrp="1"/>
          </p:cNvSpPr>
          <p:nvPr>
            <p:ph type="title"/>
          </p:nvPr>
        </p:nvSpPr>
        <p:spPr/>
        <p:txBody>
          <a:bodyPr/>
          <a:lstStyle/>
          <a:p>
            <a:r>
              <a:rPr lang="en-US" dirty="0"/>
              <a:t>Kohlberg’s Levels of Morality</a:t>
            </a:r>
            <a:endParaRPr lang="en-US" dirty="0">
              <a:latin typeface="Open Sans" charset="0"/>
              <a:ea typeface="Open Sans" charset="0"/>
              <a:cs typeface="Open Sans" charset="0"/>
            </a:endParaRPr>
          </a:p>
        </p:txBody>
      </p:sp>
      <p:sp>
        <p:nvSpPr>
          <p:cNvPr id="3" name="Content Placeholder 2"/>
          <p:cNvSpPr>
            <a:spLocks noGrp="1"/>
          </p:cNvSpPr>
          <p:nvPr>
            <p:ph sz="half" idx="1"/>
          </p:nvPr>
        </p:nvSpPr>
        <p:spPr/>
        <p:txBody>
          <a:bodyPr>
            <a:normAutofit/>
          </a:bodyPr>
          <a:lstStyle/>
          <a:p>
            <a:pPr lvl="1"/>
            <a:r>
              <a:rPr lang="en-US" sz="2400" dirty="0"/>
              <a:t>Level III: Post-conventional (13 years and older)</a:t>
            </a:r>
          </a:p>
          <a:p>
            <a:pPr lvl="2"/>
            <a:r>
              <a:rPr lang="en-US" sz="2400" dirty="0"/>
              <a:t>Stage 5: Social contract. Laws are obeyed because they have been accepted by society as a whole</a:t>
            </a:r>
          </a:p>
          <a:p>
            <a:pPr lvl="2"/>
            <a:r>
              <a:rPr lang="en-US" sz="2400" dirty="0"/>
              <a:t>Stage 6: Universal ethical principles. Individuals follow their own conscience about what is right. Behavior is the same no matter who is present.</a:t>
            </a:r>
          </a:p>
          <a:p>
            <a:endParaRPr lang="en-US" dirty="0"/>
          </a:p>
        </p:txBody>
      </p:sp>
    </p:spTree>
    <p:extLst>
      <p:ext uri="{BB962C8B-B14F-4D97-AF65-F5344CB8AC3E}">
        <p14:creationId xmlns:p14="http://schemas.microsoft.com/office/powerpoint/2010/main" val="19713971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DC2950-0640-46F0-8284-5D2AC9CC9009}"/>
              </a:ext>
            </a:extLst>
          </p:cNvPr>
          <p:cNvSpPr>
            <a:spLocks noGrp="1"/>
          </p:cNvSpPr>
          <p:nvPr>
            <p:ph type="title"/>
          </p:nvPr>
        </p:nvSpPr>
        <p:spPr/>
        <p:txBody>
          <a:bodyPr/>
          <a:lstStyle/>
          <a:p>
            <a:r>
              <a:rPr lang="en-US" dirty="0"/>
              <a:t>Erikson’s Theories</a:t>
            </a:r>
            <a:endParaRPr lang="en-US" dirty="0">
              <a:latin typeface="Open Sans" charset="0"/>
              <a:ea typeface="Open Sans" charset="0"/>
              <a:cs typeface="Open Sans" charset="0"/>
            </a:endParaRPr>
          </a:p>
        </p:txBody>
      </p:sp>
      <p:sp>
        <p:nvSpPr>
          <p:cNvPr id="3" name="Content Placeholder 2"/>
          <p:cNvSpPr>
            <a:spLocks noGrp="1"/>
          </p:cNvSpPr>
          <p:nvPr>
            <p:ph sz="half" idx="1"/>
          </p:nvPr>
        </p:nvSpPr>
        <p:spPr/>
        <p:txBody>
          <a:bodyPr>
            <a:normAutofit/>
          </a:bodyPr>
          <a:lstStyle/>
          <a:p>
            <a:pPr lvl="1"/>
            <a:r>
              <a:rPr lang="en-US" sz="2400" dirty="0"/>
              <a:t>Infant </a:t>
            </a:r>
          </a:p>
          <a:p>
            <a:pPr lvl="1"/>
            <a:r>
              <a:rPr lang="en-US" sz="2400" dirty="0"/>
              <a:t>(birth to 1 ½ years</a:t>
            </a:r>
            <a:r>
              <a:rPr lang="en-US" sz="2400" dirty="0" smtClean="0"/>
              <a:t>)</a:t>
            </a:r>
            <a:endParaRPr lang="en-US" sz="2400" dirty="0"/>
          </a:p>
          <a:p>
            <a:pPr lvl="1"/>
            <a:r>
              <a:rPr lang="en-US" sz="2400" dirty="0"/>
              <a:t>Trust versus </a:t>
            </a:r>
            <a:r>
              <a:rPr lang="en-US" sz="2400" dirty="0" smtClean="0"/>
              <a:t>Mistrust</a:t>
            </a:r>
          </a:p>
          <a:p>
            <a:pPr lvl="2"/>
            <a:r>
              <a:rPr lang="en-US" sz="2200" dirty="0" smtClean="0"/>
              <a:t>Needs </a:t>
            </a:r>
            <a:r>
              <a:rPr lang="en-US" sz="2200" dirty="0"/>
              <a:t>maximum comfort with minimal uncertainty to trust himself/herself, others and the environment</a:t>
            </a:r>
          </a:p>
          <a:p>
            <a:endParaRPr lang="en-US" dirty="0"/>
          </a:p>
        </p:txBody>
      </p:sp>
      <p:sp>
        <p:nvSpPr>
          <p:cNvPr id="4" name="Content Placeholder 3"/>
          <p:cNvSpPr>
            <a:spLocks noGrp="1"/>
          </p:cNvSpPr>
          <p:nvPr>
            <p:ph sz="half" idx="10"/>
          </p:nvPr>
        </p:nvSpPr>
        <p:spPr/>
        <p:txBody>
          <a:bodyPr/>
          <a:lstStyle/>
          <a:p>
            <a:pPr lvl="1"/>
            <a:r>
              <a:rPr lang="en-US" sz="2400" dirty="0"/>
              <a:t>Toddler </a:t>
            </a:r>
          </a:p>
          <a:p>
            <a:pPr lvl="1"/>
            <a:r>
              <a:rPr lang="en-US" sz="2400" dirty="0"/>
              <a:t>(2 to 3 years</a:t>
            </a:r>
            <a:r>
              <a:rPr lang="en-US" sz="2400" dirty="0" smtClean="0"/>
              <a:t>)</a:t>
            </a:r>
            <a:endParaRPr lang="en-US" sz="2400" dirty="0"/>
          </a:p>
          <a:p>
            <a:pPr lvl="1"/>
            <a:r>
              <a:rPr lang="en-US" sz="2400" dirty="0"/>
              <a:t>Autonomy versus Shame and Doubt</a:t>
            </a:r>
          </a:p>
          <a:p>
            <a:pPr lvl="2"/>
            <a:r>
              <a:rPr lang="en-US" sz="2200" dirty="0" smtClean="0"/>
              <a:t>Works </a:t>
            </a:r>
            <a:r>
              <a:rPr lang="en-US" sz="2200" dirty="0"/>
              <a:t>to master physical environment while maintaining self-esteem</a:t>
            </a:r>
          </a:p>
          <a:p>
            <a:endParaRPr lang="en-US" dirty="0"/>
          </a:p>
        </p:txBody>
      </p:sp>
    </p:spTree>
    <p:extLst>
      <p:ext uri="{BB962C8B-B14F-4D97-AF65-F5344CB8AC3E}">
        <p14:creationId xmlns:p14="http://schemas.microsoft.com/office/powerpoint/2010/main" val="15608867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DC2950-0640-46F0-8284-5D2AC9CC9009}"/>
              </a:ext>
            </a:extLst>
          </p:cNvPr>
          <p:cNvSpPr>
            <a:spLocks noGrp="1"/>
          </p:cNvSpPr>
          <p:nvPr>
            <p:ph type="title"/>
          </p:nvPr>
        </p:nvSpPr>
        <p:spPr/>
        <p:txBody>
          <a:bodyPr/>
          <a:lstStyle/>
          <a:p>
            <a:r>
              <a:rPr lang="en-US" dirty="0"/>
              <a:t>Erikson’s Theories</a:t>
            </a:r>
            <a:endParaRPr lang="en-US" dirty="0">
              <a:latin typeface="Open Sans" charset="0"/>
              <a:ea typeface="Open Sans" charset="0"/>
              <a:cs typeface="Open Sans" charset="0"/>
            </a:endParaRPr>
          </a:p>
        </p:txBody>
      </p:sp>
      <p:sp>
        <p:nvSpPr>
          <p:cNvPr id="3" name="Content Placeholder 2"/>
          <p:cNvSpPr>
            <a:spLocks noGrp="1"/>
          </p:cNvSpPr>
          <p:nvPr>
            <p:ph sz="half" idx="1"/>
          </p:nvPr>
        </p:nvSpPr>
        <p:spPr/>
        <p:txBody>
          <a:bodyPr>
            <a:normAutofit/>
          </a:bodyPr>
          <a:lstStyle/>
          <a:p>
            <a:pPr lvl="1"/>
            <a:r>
              <a:rPr lang="en-US" sz="2400" dirty="0"/>
              <a:t>Preschooler </a:t>
            </a:r>
          </a:p>
          <a:p>
            <a:pPr lvl="1"/>
            <a:r>
              <a:rPr lang="en-US" sz="2400" dirty="0"/>
              <a:t>(4 – 5 years</a:t>
            </a:r>
            <a:r>
              <a:rPr lang="en-US" sz="2400" dirty="0" smtClean="0"/>
              <a:t>)</a:t>
            </a:r>
            <a:endParaRPr lang="en-US" sz="2400" dirty="0"/>
          </a:p>
          <a:p>
            <a:pPr lvl="1"/>
            <a:r>
              <a:rPr lang="en-US" sz="2400" dirty="0"/>
              <a:t>Initiative versus Guilt</a:t>
            </a:r>
          </a:p>
          <a:p>
            <a:pPr lvl="2"/>
            <a:r>
              <a:rPr lang="en-US" sz="2200" dirty="0" smtClean="0"/>
              <a:t>Begins </a:t>
            </a:r>
            <a:r>
              <a:rPr lang="en-US" sz="2200" dirty="0"/>
              <a:t>to initiate, not imitate, activities; develops</a:t>
            </a:r>
            <a:br>
              <a:rPr lang="en-US" sz="2200" dirty="0"/>
            </a:br>
            <a:r>
              <a:rPr lang="en-US" sz="2200" dirty="0"/>
              <a:t>conscience and sexual identity</a:t>
            </a:r>
          </a:p>
          <a:p>
            <a:endParaRPr lang="en-US" dirty="0"/>
          </a:p>
        </p:txBody>
      </p:sp>
      <p:sp>
        <p:nvSpPr>
          <p:cNvPr id="4" name="Content Placeholder 3"/>
          <p:cNvSpPr>
            <a:spLocks noGrp="1"/>
          </p:cNvSpPr>
          <p:nvPr>
            <p:ph sz="half" idx="10"/>
          </p:nvPr>
        </p:nvSpPr>
        <p:spPr/>
        <p:txBody>
          <a:bodyPr/>
          <a:lstStyle/>
          <a:p>
            <a:pPr lvl="1"/>
            <a:r>
              <a:rPr lang="en-US" sz="2400" dirty="0"/>
              <a:t>School-Age Child </a:t>
            </a:r>
          </a:p>
          <a:p>
            <a:pPr lvl="1"/>
            <a:r>
              <a:rPr lang="en-US" sz="2400" dirty="0"/>
              <a:t>(6 – 11 years</a:t>
            </a:r>
            <a:r>
              <a:rPr lang="en-US" sz="2400" dirty="0" smtClean="0"/>
              <a:t>)</a:t>
            </a:r>
            <a:endParaRPr lang="en-US" sz="2400" dirty="0"/>
          </a:p>
          <a:p>
            <a:pPr lvl="1"/>
            <a:r>
              <a:rPr lang="en-US" sz="2400" dirty="0"/>
              <a:t>Industry versus Inferiority</a:t>
            </a:r>
          </a:p>
          <a:p>
            <a:pPr lvl="2"/>
            <a:r>
              <a:rPr lang="en-US" sz="2200" dirty="0" smtClean="0"/>
              <a:t>Tries </a:t>
            </a:r>
            <a:r>
              <a:rPr lang="en-US" sz="2200" dirty="0"/>
              <a:t>to develop a sense of self-worth by refining skills</a:t>
            </a:r>
          </a:p>
          <a:p>
            <a:endParaRPr lang="en-US" dirty="0"/>
          </a:p>
        </p:txBody>
      </p:sp>
    </p:spTree>
    <p:extLst>
      <p:ext uri="{BB962C8B-B14F-4D97-AF65-F5344CB8AC3E}">
        <p14:creationId xmlns:p14="http://schemas.microsoft.com/office/powerpoint/2010/main" val="491439560"/>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2.xml><?xml version="1.0" encoding="utf-8"?>
<ds:datastoreItem xmlns:ds="http://schemas.openxmlformats.org/officeDocument/2006/customXml" ds:itemID="{371B5C7F-2497-4FAB-9E2E-E6A7EB669C3E}">
  <ds:schemaRefs>
    <ds:schemaRef ds:uri="05d88611-e516-4d1a-b12e-39107e78b3d0"/>
    <ds:schemaRef ds:uri="http://www.w3.org/XML/1998/namespace"/>
    <ds:schemaRef ds:uri="http://purl.org/dc/terms/"/>
    <ds:schemaRef ds:uri="56ea17bb-c96d-4826-b465-01eec0dd23dd"/>
    <ds:schemaRef ds:uri="http://purl.org/dc/elements/1.1/"/>
    <ds:schemaRef ds:uri="http://purl.org/dc/dcmityp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schemas.microsoft.com/sharepoint/v3"/>
  </ds:schemaRefs>
</ds:datastoreItem>
</file>

<file path=customXml/itemProps3.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560</TotalTime>
  <Words>5249</Words>
  <Application>Microsoft Macintosh PowerPoint</Application>
  <PresentationFormat>Widescreen</PresentationFormat>
  <Paragraphs>337</Paragraphs>
  <Slides>32</Slides>
  <Notes>31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32</vt:i4>
      </vt:variant>
    </vt:vector>
  </HeadingPairs>
  <TitlesOfParts>
    <vt:vector size="40" baseType="lpstr">
      <vt:lpstr>.AppleSystemUIFont</vt:lpstr>
      <vt:lpstr>Arial</vt:lpstr>
      <vt:lpstr>Calibri</vt:lpstr>
      <vt:lpstr>Century Gothic</vt:lpstr>
      <vt:lpstr>Open Sans</vt:lpstr>
      <vt:lpstr>Open Sans SemiBold</vt:lpstr>
      <vt:lpstr>2_Office Theme</vt:lpstr>
      <vt:lpstr>3_Office Theme</vt:lpstr>
      <vt:lpstr>Caregiving 101   Early Childhood Development  </vt:lpstr>
      <vt:lpstr>PowerPoint Presentation</vt:lpstr>
      <vt:lpstr>Basic Needs of Young Children</vt:lpstr>
      <vt:lpstr>Maslow’s Hierarchy of Basic Needs </vt:lpstr>
      <vt:lpstr>Maslow’s Hierarchy of Basic Needs </vt:lpstr>
      <vt:lpstr>Kohlberg’s Levels of Morality</vt:lpstr>
      <vt:lpstr>Kohlberg’s Levels of Morality</vt:lpstr>
      <vt:lpstr>Erikson’s Theories</vt:lpstr>
      <vt:lpstr>Erikson’s Theories</vt:lpstr>
      <vt:lpstr>The Science of Early Childhood Development</vt:lpstr>
      <vt:lpstr>Piaget’s Social/Emotional Needs of Children</vt:lpstr>
      <vt:lpstr>Vygotsky’s Cognitive Needs of Young Children</vt:lpstr>
      <vt:lpstr>Cognitive Needs of Young Children</vt:lpstr>
      <vt:lpstr>Social/Emotional Needs</vt:lpstr>
      <vt:lpstr>Physical Needs of Young Children</vt:lpstr>
      <vt:lpstr>Physical Needs of Young Children</vt:lpstr>
      <vt:lpstr>Physical Needs of Young Children</vt:lpstr>
      <vt:lpstr>Physical Needs of Young Children</vt:lpstr>
      <vt:lpstr>Limit Screen Time</vt:lpstr>
      <vt:lpstr>Physical Needs of Young Children</vt:lpstr>
      <vt:lpstr>Physical Needs of Young Children</vt:lpstr>
      <vt:lpstr>Physical Needs of Young Children</vt:lpstr>
      <vt:lpstr>Responsible Child Care: Ensuring a Safe, Healthy Environment</vt:lpstr>
      <vt:lpstr>Promoting Positive Behaviors</vt:lpstr>
      <vt:lpstr>Head Start/Early Head Start</vt:lpstr>
      <vt:lpstr>Health and Safety</vt:lpstr>
      <vt:lpstr>Health and Safety</vt:lpstr>
      <vt:lpstr>Six Core Strengths for Healthy Child Development: An Overview</vt:lpstr>
      <vt:lpstr>Career Opportunities in Early Childhood Services</vt:lpstr>
      <vt:lpstr>References/Resources</vt:lpstr>
      <vt:lpstr>References/Resources</vt:lpstr>
      <vt:lpstr>References/Resources</vt:lpstr>
    </vt:vector>
  </TitlesOfParts>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Ankitha Rai</cp:lastModifiedBy>
  <cp:revision>43</cp:revision>
  <cp:lastPrinted>2017-07-07T16:17:37Z</cp:lastPrinted>
  <dcterms:created xsi:type="dcterms:W3CDTF">2017-07-11T23:58:30Z</dcterms:created>
  <dcterms:modified xsi:type="dcterms:W3CDTF">2017-12-01T16:24:20Z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