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7"/>
  </p:notesMasterIdLst>
  <p:sldIdLst>
    <p:sldId id="321" r:id="rId6"/>
    <p:sldId id="319" r:id="rId7"/>
    <p:sldId id="323" r:id="rId8"/>
    <p:sldId id="324" r:id="rId9"/>
    <p:sldId id="325" r:id="rId10"/>
    <p:sldId id="326" r:id="rId11"/>
    <p:sldId id="327" r:id="rId12"/>
    <p:sldId id="328" r:id="rId13"/>
    <p:sldId id="329" r:id="rId14"/>
    <p:sldId id="330" r:id="rId15"/>
    <p:sldId id="331"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9/13/2017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Conflict Resolution</a:t>
            </a:r>
          </a:p>
          <a:p>
            <a:pPr lvl="1"/>
            <a:r>
              <a:rPr lang="en-US" dirty="0"/>
              <a:t>Law Enforcement II</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Factors Contributing to Hostility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Prejudice</a:t>
            </a:r>
          </a:p>
          <a:p>
            <a:pPr lvl="1"/>
            <a:r>
              <a:rPr lang="en-US" dirty="0"/>
              <a:t>Favoritism</a:t>
            </a:r>
          </a:p>
          <a:p>
            <a:pPr lvl="1"/>
            <a:r>
              <a:rPr lang="en-US" dirty="0"/>
              <a:t>Rejection</a:t>
            </a:r>
          </a:p>
          <a:p>
            <a:pPr lvl="1"/>
            <a:r>
              <a:rPr lang="en-US" dirty="0"/>
              <a:t>Insensitivity</a:t>
            </a:r>
          </a:p>
          <a:p>
            <a:pPr lvl="1"/>
            <a:r>
              <a:rPr lang="en-US" dirty="0"/>
              <a:t>Criticism</a:t>
            </a:r>
          </a:p>
          <a:p>
            <a:pPr lvl="1"/>
            <a:r>
              <a:rPr lang="en-US" dirty="0"/>
              <a:t>Inadequate training</a:t>
            </a:r>
          </a:p>
          <a:p>
            <a:pPr lvl="1"/>
            <a:endParaRPr lang="en-US" dirty="0"/>
          </a:p>
        </p:txBody>
      </p:sp>
      <p:sp>
        <p:nvSpPr>
          <p:cNvPr id="4" name="Content Placeholder 3">
            <a:extLst>
              <a:ext uri="{FF2B5EF4-FFF2-40B4-BE49-F238E27FC236}">
                <a16:creationId xmlns:a16="http://schemas.microsoft.com/office/drawing/2014/main" id="{0C03F7FD-F7F7-46E8-80F2-E87687C7F010}"/>
              </a:ext>
            </a:extLst>
          </p:cNvPr>
          <p:cNvSpPr>
            <a:spLocks noGrp="1"/>
          </p:cNvSpPr>
          <p:nvPr>
            <p:ph sz="half" idx="10"/>
          </p:nvPr>
        </p:nvSpPr>
        <p:spPr/>
        <p:txBody>
          <a:bodyPr/>
          <a:lstStyle/>
          <a:p>
            <a:pPr lvl="1"/>
            <a:r>
              <a:rPr lang="en-US" dirty="0"/>
              <a:t>Withdrawal of earned benefits</a:t>
            </a:r>
          </a:p>
          <a:p>
            <a:pPr lvl="1"/>
            <a:r>
              <a:rPr lang="en-US" dirty="0"/>
              <a:t>Unreasonable demands</a:t>
            </a:r>
          </a:p>
          <a:p>
            <a:pPr lvl="1"/>
            <a:r>
              <a:rPr lang="en-US" dirty="0"/>
              <a:t>Broken promises</a:t>
            </a:r>
          </a:p>
          <a:p>
            <a:pPr lvl="1"/>
            <a:r>
              <a:rPr lang="en-US" dirty="0"/>
              <a:t>Poor communication</a:t>
            </a:r>
          </a:p>
          <a:p>
            <a:pPr lvl="1"/>
            <a:r>
              <a:rPr lang="en-US" dirty="0"/>
              <a:t>Unmanaged anger</a:t>
            </a:r>
          </a:p>
          <a:p>
            <a:pPr lvl="1"/>
            <a:endParaRPr lang="en-US" dirty="0"/>
          </a:p>
        </p:txBody>
      </p:sp>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400" dirty="0"/>
              <a:t>Virginia Commonwealth University http://www.students.vcu.edu/counseling/assertive_behavior.html </a:t>
            </a:r>
          </a:p>
          <a:p>
            <a:pPr lvl="1"/>
            <a:r>
              <a:rPr lang="en-US" sz="2400" dirty="0"/>
              <a:t>Do an Internet search for the following:</a:t>
            </a:r>
          </a:p>
          <a:p>
            <a:pPr lvl="2"/>
            <a:r>
              <a:rPr lang="en-US" sz="2200" dirty="0"/>
              <a:t>American Police Beat</a:t>
            </a:r>
          </a:p>
          <a:p>
            <a:pPr lvl="2"/>
            <a:r>
              <a:rPr lang="en-US" sz="2200" dirty="0"/>
              <a:t>Six Strategies for dealing with difficult people </a:t>
            </a:r>
            <a:r>
              <a:rPr lang="en-US" sz="2200" dirty="0" err="1"/>
              <a:t>Berenbaum</a:t>
            </a:r>
            <a:endParaRPr lang="en-US" sz="2200" dirty="0"/>
          </a:p>
          <a:p>
            <a:pPr lvl="2"/>
            <a:r>
              <a:rPr lang="en-US" sz="2200" dirty="0"/>
              <a:t>Anger Management Group Fiore and Novick</a:t>
            </a:r>
          </a:p>
          <a:p>
            <a:pPr lvl="2"/>
            <a:r>
              <a:rPr lang="en-US" sz="2200" dirty="0"/>
              <a:t>Inner Health Studios, Coping Skills, and Relaxation Resources</a:t>
            </a:r>
          </a:p>
          <a:p>
            <a:pPr lvl="2"/>
            <a:r>
              <a:rPr lang="en-US" sz="2200" dirty="0"/>
              <a:t>Mayo Clinic anger management</a:t>
            </a:r>
          </a:p>
          <a:p>
            <a:pPr lvl="2"/>
            <a:r>
              <a:rPr lang="en-US" sz="2200" dirty="0"/>
              <a:t>Reference for Business Workplace Anger</a:t>
            </a:r>
          </a:p>
          <a:p>
            <a:pPr lvl="2"/>
            <a:r>
              <a:rPr lang="en-US" sz="2200" dirty="0"/>
              <a:t>Great Self Confidence David Rogers</a:t>
            </a:r>
          </a:p>
          <a:p>
            <a:pPr lvl="2"/>
            <a:r>
              <a:rPr lang="en-US" sz="2200" dirty="0"/>
              <a:t>BBC News health 659672</a:t>
            </a:r>
          </a:p>
          <a:p>
            <a:pPr lvl="1"/>
            <a:endParaRPr lang="en-US" dirty="0"/>
          </a:p>
        </p:txBody>
      </p:sp>
    </p:spTree>
    <p:extLst>
      <p:ext uri="{BB962C8B-B14F-4D97-AF65-F5344CB8AC3E}">
        <p14:creationId xmlns:p14="http://schemas.microsoft.com/office/powerpoint/2010/main" val="1382618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Anger Management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200" dirty="0"/>
              <a:t>Myths about anger</a:t>
            </a:r>
          </a:p>
          <a:p>
            <a:pPr lvl="2"/>
            <a:r>
              <a:rPr lang="en-US" sz="2000" dirty="0"/>
              <a:t>Getting angry is the only way to accomplish tasks</a:t>
            </a:r>
          </a:p>
          <a:p>
            <a:pPr lvl="2"/>
            <a:r>
              <a:rPr lang="en-US" sz="2000" dirty="0"/>
              <a:t>It’s only natural to respond that way</a:t>
            </a:r>
          </a:p>
          <a:p>
            <a:pPr lvl="2"/>
            <a:r>
              <a:rPr lang="en-US" sz="2000" dirty="0"/>
              <a:t>Strongly confronting angry people will back them down</a:t>
            </a:r>
          </a:p>
          <a:p>
            <a:pPr lvl="2"/>
            <a:r>
              <a:rPr lang="en-US" sz="2000" dirty="0"/>
              <a:t>Intimidation wins respect</a:t>
            </a:r>
          </a:p>
          <a:p>
            <a:pPr lvl="2"/>
            <a:r>
              <a:rPr lang="en-US" sz="2000" dirty="0"/>
              <a:t>Verbal or physical venting will have calming effects</a:t>
            </a:r>
          </a:p>
          <a:p>
            <a:pPr lvl="2"/>
            <a:r>
              <a:rPr lang="en-US" sz="2000" dirty="0"/>
              <a:t>Anger is a bad emotion</a:t>
            </a:r>
          </a:p>
          <a:p>
            <a:pPr lvl="2"/>
            <a:r>
              <a:rPr lang="en-US" sz="2000" dirty="0"/>
              <a:t>There is only one way to deal with anger</a:t>
            </a:r>
          </a:p>
          <a:p>
            <a:pPr lvl="2"/>
            <a:r>
              <a:rPr lang="en-US" sz="2000" dirty="0"/>
              <a:t>Anger can’t be helped</a:t>
            </a:r>
          </a:p>
          <a:p>
            <a:pPr lvl="2"/>
            <a:r>
              <a:rPr lang="en-US" sz="2000" dirty="0"/>
              <a:t>Not getting angry means that they got away with it</a:t>
            </a:r>
          </a:p>
          <a:p>
            <a:pPr lvl="2"/>
            <a:r>
              <a:rPr lang="en-US" sz="2000" dirty="0"/>
              <a:t>Ignore anger and it will go away</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Anger Management </a:t>
            </a:r>
            <a:r>
              <a:rPr lang="en-US" sz="1800" dirty="0"/>
              <a:t>(continued)</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200" dirty="0"/>
              <a:t>Anger Management Techniques</a:t>
            </a:r>
          </a:p>
          <a:p>
            <a:pPr lvl="2"/>
            <a:r>
              <a:rPr lang="en-US" sz="2000" dirty="0"/>
              <a:t>“Think before you speak” is the most effective</a:t>
            </a:r>
          </a:p>
          <a:p>
            <a:pPr lvl="2"/>
            <a:r>
              <a:rPr lang="en-US" sz="2000" dirty="0"/>
              <a:t>Recognize stress (it usually underlies anger)</a:t>
            </a:r>
          </a:p>
          <a:p>
            <a:pPr lvl="2"/>
            <a:r>
              <a:rPr lang="en-US" sz="2000" dirty="0"/>
              <a:t>Respond instead of reacting</a:t>
            </a:r>
          </a:p>
          <a:p>
            <a:pPr lvl="2"/>
            <a:r>
              <a:rPr lang="en-US" sz="2000" dirty="0"/>
              <a:t>Communicate assertively</a:t>
            </a:r>
          </a:p>
          <a:p>
            <a:pPr lvl="2"/>
            <a:r>
              <a:rPr lang="en-US" sz="2000" dirty="0"/>
              <a:t>Get some exercise</a:t>
            </a:r>
          </a:p>
          <a:p>
            <a:pPr lvl="2"/>
            <a:r>
              <a:rPr lang="en-US" sz="2000" dirty="0"/>
              <a:t>Use humor when appropriate</a:t>
            </a:r>
          </a:p>
          <a:p>
            <a:pPr lvl="2"/>
            <a:r>
              <a:rPr lang="en-US" sz="2000" dirty="0"/>
              <a:t>Practice relaxation skills</a:t>
            </a:r>
          </a:p>
          <a:p>
            <a:pPr lvl="2"/>
            <a:r>
              <a:rPr lang="en-US" sz="2000" dirty="0"/>
              <a:t>Know when to seek help</a:t>
            </a:r>
          </a:p>
          <a:p>
            <a:pPr lvl="2"/>
            <a:r>
              <a:rPr lang="en-US" sz="2000" dirty="0"/>
              <a:t>Work at problem-solving</a:t>
            </a:r>
          </a:p>
          <a:p>
            <a:pPr lvl="2"/>
            <a:r>
              <a:rPr lang="en-US" sz="2000" dirty="0"/>
              <a:t>Learn better ways to communicate</a:t>
            </a:r>
          </a:p>
          <a:p>
            <a:pPr lvl="1"/>
            <a:endParaRPr lang="en-US" dirty="0"/>
          </a:p>
        </p:txBody>
      </p:sp>
      <p:pic>
        <p:nvPicPr>
          <p:cNvPr id="4" name="Picture 3">
            <a:extLst>
              <a:ext uri="{FF2B5EF4-FFF2-40B4-BE49-F238E27FC236}">
                <a16:creationId xmlns:a16="http://schemas.microsoft.com/office/drawing/2014/main" id="{53BE1D25-CD0B-4F7C-9C38-5280367B3D45}"/>
              </a:ext>
            </a:extLst>
          </p:cNvPr>
          <p:cNvPicPr>
            <a:picLocks noChangeAspect="1"/>
          </p:cNvPicPr>
          <p:nvPr/>
        </p:nvPicPr>
        <p:blipFill>
          <a:blip r:embed="rId2"/>
          <a:stretch>
            <a:fillRect/>
          </a:stretch>
        </p:blipFill>
        <p:spPr>
          <a:xfrm>
            <a:off x="9422934" y="3033486"/>
            <a:ext cx="1894105" cy="2834072"/>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Passive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Acting in a way that does not meet one’s own needs and fuels feelings of frustration and anger</a:t>
            </a:r>
          </a:p>
          <a:p>
            <a:pPr lvl="1"/>
            <a:r>
              <a:rPr lang="en-US" dirty="0"/>
              <a:t>Saying “yes” when wanting to say “no”</a:t>
            </a:r>
          </a:p>
          <a:p>
            <a:pPr lvl="1"/>
            <a:r>
              <a:rPr lang="en-US" dirty="0"/>
              <a:t>Outwardly expressing a submissive, indecisive, and/or helpless attitude while inwardly feeling conflict, tension, and/or stress</a:t>
            </a:r>
          </a:p>
          <a:p>
            <a:pPr lvl="1"/>
            <a:endParaRPr lang="en-US" dirty="0"/>
          </a:p>
        </p:txBody>
      </p:sp>
      <p:pic>
        <p:nvPicPr>
          <p:cNvPr id="4" name="Picture 3">
            <a:extLst>
              <a:ext uri="{FF2B5EF4-FFF2-40B4-BE49-F238E27FC236}">
                <a16:creationId xmlns:a16="http://schemas.microsoft.com/office/drawing/2014/main" id="{C18972ED-FC31-4CD8-A540-4881ED0C4E4C}"/>
              </a:ext>
            </a:extLst>
          </p:cNvPr>
          <p:cNvPicPr>
            <a:picLocks noChangeAspect="1"/>
          </p:cNvPicPr>
          <p:nvPr/>
        </p:nvPicPr>
        <p:blipFill>
          <a:blip r:embed="rId2"/>
          <a:stretch>
            <a:fillRect/>
          </a:stretch>
        </p:blipFill>
        <p:spPr>
          <a:xfrm>
            <a:off x="9744397" y="3504225"/>
            <a:ext cx="1862928" cy="2787424"/>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Aggressive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When someone stands up for their rights without regard for others</a:t>
            </a:r>
          </a:p>
          <a:p>
            <a:pPr lvl="1"/>
            <a:r>
              <a:rPr lang="en-US" dirty="0"/>
              <a:t>Self-expression which demands, attacks, or humiliates other people, generally in a way which shows lack of respect for others</a:t>
            </a:r>
          </a:p>
          <a:p>
            <a:pPr lvl="1"/>
            <a:endParaRPr lang="en-US" dirty="0"/>
          </a:p>
        </p:txBody>
      </p:sp>
      <p:pic>
        <p:nvPicPr>
          <p:cNvPr id="4" name="Picture 3">
            <a:extLst>
              <a:ext uri="{FF2B5EF4-FFF2-40B4-BE49-F238E27FC236}">
                <a16:creationId xmlns:a16="http://schemas.microsoft.com/office/drawing/2014/main" id="{81E816DC-FDD2-4E2A-856E-1277037E1E7C}"/>
              </a:ext>
            </a:extLst>
          </p:cNvPr>
          <p:cNvPicPr>
            <a:picLocks noChangeAspect="1"/>
          </p:cNvPicPr>
          <p:nvPr/>
        </p:nvPicPr>
        <p:blipFill>
          <a:blip r:embed="rId2"/>
          <a:stretch>
            <a:fillRect/>
          </a:stretch>
        </p:blipFill>
        <p:spPr>
          <a:xfrm>
            <a:off x="9747544" y="3277252"/>
            <a:ext cx="1882629" cy="2823944"/>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Assertive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Standing up for your rights without infringing on others</a:t>
            </a:r>
          </a:p>
          <a:p>
            <a:pPr lvl="1"/>
            <a:r>
              <a:rPr lang="en-US" dirty="0"/>
              <a:t>Recognizing and respecting the equality, rights, and truths of other people</a:t>
            </a:r>
          </a:p>
          <a:p>
            <a:pPr lvl="1"/>
            <a:r>
              <a:rPr lang="en-US" dirty="0"/>
              <a:t>Expressing beliefs, feelings, and preferences in a way which is direct, honest, and appropriate, and shows a high degree of respect</a:t>
            </a:r>
          </a:p>
          <a:p>
            <a:pPr lvl="1"/>
            <a:endParaRPr lang="en-US" dirty="0"/>
          </a:p>
        </p:txBody>
      </p:sp>
      <p:pic>
        <p:nvPicPr>
          <p:cNvPr id="4" name="Picture 3">
            <a:extLst>
              <a:ext uri="{FF2B5EF4-FFF2-40B4-BE49-F238E27FC236}">
                <a16:creationId xmlns:a16="http://schemas.microsoft.com/office/drawing/2014/main" id="{4AFA9EC2-DE04-4791-A39B-0E27F920DC11}"/>
              </a:ext>
            </a:extLst>
          </p:cNvPr>
          <p:cNvPicPr>
            <a:picLocks noChangeAspect="1"/>
          </p:cNvPicPr>
          <p:nvPr/>
        </p:nvPicPr>
        <p:blipFill>
          <a:blip r:embed="rId2"/>
          <a:stretch>
            <a:fillRect/>
          </a:stretch>
        </p:blipFill>
        <p:spPr>
          <a:xfrm>
            <a:off x="9954606" y="3817256"/>
            <a:ext cx="1691020" cy="2536530"/>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Dealing with Difficult People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Six Types of Difficult People</a:t>
            </a:r>
          </a:p>
          <a:p>
            <a:pPr lvl="2"/>
            <a:r>
              <a:rPr lang="en-US" sz="2400" dirty="0"/>
              <a:t>Arrogant</a:t>
            </a:r>
          </a:p>
          <a:p>
            <a:pPr lvl="2"/>
            <a:r>
              <a:rPr lang="en-US" sz="2400" dirty="0"/>
              <a:t>Whining</a:t>
            </a:r>
          </a:p>
          <a:p>
            <a:pPr lvl="2"/>
            <a:r>
              <a:rPr lang="en-US" sz="2400" dirty="0"/>
              <a:t>Demanding</a:t>
            </a:r>
          </a:p>
          <a:p>
            <a:pPr lvl="2"/>
            <a:r>
              <a:rPr lang="en-US" sz="2400" dirty="0"/>
              <a:t>Uncooperative</a:t>
            </a:r>
          </a:p>
          <a:p>
            <a:pPr lvl="2"/>
            <a:r>
              <a:rPr lang="en-US" sz="2400" dirty="0"/>
              <a:t>Inconsistent</a:t>
            </a:r>
          </a:p>
          <a:p>
            <a:pPr lvl="2"/>
            <a:r>
              <a:rPr lang="en-US" sz="2400" dirty="0"/>
              <a:t>Lackadaisical</a:t>
            </a:r>
          </a:p>
          <a:p>
            <a:pPr lvl="1"/>
            <a:endParaRPr lang="en-US" dirty="0"/>
          </a:p>
        </p:txBody>
      </p:sp>
      <p:pic>
        <p:nvPicPr>
          <p:cNvPr id="4" name="Picture 3">
            <a:extLst>
              <a:ext uri="{FF2B5EF4-FFF2-40B4-BE49-F238E27FC236}">
                <a16:creationId xmlns:a16="http://schemas.microsoft.com/office/drawing/2014/main" id="{B748E432-A08F-4563-8275-33A269940D76}"/>
              </a:ext>
            </a:extLst>
          </p:cNvPr>
          <p:cNvPicPr>
            <a:picLocks noChangeAspect="1"/>
          </p:cNvPicPr>
          <p:nvPr/>
        </p:nvPicPr>
        <p:blipFill>
          <a:blip r:embed="rId2"/>
          <a:stretch>
            <a:fillRect/>
          </a:stretch>
        </p:blipFill>
        <p:spPr>
          <a:xfrm>
            <a:off x="9903880" y="3468956"/>
            <a:ext cx="2036240" cy="2822693"/>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Dealing with Difficult People </a:t>
            </a:r>
            <a:r>
              <a:rPr lang="en-US" sz="1600" dirty="0"/>
              <a:t>(continued)</a:t>
            </a:r>
            <a:endParaRPr lang="en-US" dirty="0"/>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Six Strategies for Dealing with Difficult People</a:t>
            </a:r>
          </a:p>
          <a:p>
            <a:pPr lvl="2"/>
            <a:r>
              <a:rPr lang="en-US" sz="2400" dirty="0"/>
              <a:t>Avoid labeling or judging others</a:t>
            </a:r>
          </a:p>
          <a:p>
            <a:pPr lvl="2"/>
            <a:r>
              <a:rPr lang="en-US" sz="2400" dirty="0"/>
              <a:t>Step back before you speak</a:t>
            </a:r>
          </a:p>
          <a:p>
            <a:pPr lvl="2"/>
            <a:r>
              <a:rPr lang="en-US" sz="2400" dirty="0"/>
              <a:t>Stop wishing they were different and change your thinking and behavior</a:t>
            </a:r>
          </a:p>
          <a:p>
            <a:pPr lvl="2"/>
            <a:r>
              <a:rPr lang="en-US" sz="2400" dirty="0"/>
              <a:t>Use a learning mindset approach</a:t>
            </a:r>
          </a:p>
          <a:p>
            <a:pPr lvl="2"/>
            <a:r>
              <a:rPr lang="en-US" sz="2400" dirty="0"/>
              <a:t>Acknowledgement vs. argument</a:t>
            </a:r>
          </a:p>
          <a:p>
            <a:pPr lvl="2"/>
            <a:r>
              <a:rPr lang="en-US" sz="2400" dirty="0"/>
              <a:t>Avoid being difficult yourself</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sharepoint/v3"/>
    <ds:schemaRef ds:uri="http://purl.org/dc/elements/1.1/"/>
    <ds:schemaRef ds:uri="56ea17bb-c96d-4826-b465-01eec0dd23dd"/>
    <ds:schemaRef ds:uri="http://www.w3.org/XML/1998/namespace"/>
    <ds:schemaRef ds:uri="http://schemas.microsoft.com/office/infopath/2007/PartnerControls"/>
    <ds:schemaRef ds:uri="http://purl.org/dc/dcmitype/"/>
    <ds:schemaRef ds:uri="http://purl.org/dc/terms/"/>
    <ds:schemaRef ds:uri="http://schemas.microsoft.com/office/2006/documentManagement/types"/>
    <ds:schemaRef ds:uri="http://schemas.openxmlformats.org/package/2006/metadata/core-properties"/>
    <ds:schemaRef ds:uri="05d88611-e516-4d1a-b12e-39107e78b3d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149</TotalTime>
  <Words>431</Words>
  <Application>Microsoft Office PowerPoint</Application>
  <PresentationFormat>Widescreen</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Anger Management</vt:lpstr>
      <vt:lpstr>Anger Management (continued)</vt:lpstr>
      <vt:lpstr>Passive</vt:lpstr>
      <vt:lpstr>Aggressive</vt:lpstr>
      <vt:lpstr>Assertive</vt:lpstr>
      <vt:lpstr>Dealing with Difficult People</vt:lpstr>
      <vt:lpstr>Dealing with Difficult People (continued)</vt:lpstr>
      <vt:lpstr>Factors Contributing to Hostility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5</cp:revision>
  <cp:lastPrinted>2017-07-07T16:17:37Z</cp:lastPrinted>
  <dcterms:created xsi:type="dcterms:W3CDTF">2017-07-11T23:58:30Z</dcterms:created>
  <dcterms:modified xsi:type="dcterms:W3CDTF">2017-09-13T14:48:51Z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