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9"/>
  </p:notesMasterIdLst>
  <p:handoutMasterIdLst>
    <p:handoutMasterId r:id="rId30"/>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0851" autoAdjust="0"/>
  </p:normalViewPr>
  <p:slideViewPr>
    <p:cSldViewPr snapToGrid="0">
      <p:cViewPr varScale="1">
        <p:scale>
          <a:sx n="69" d="100"/>
          <a:sy n="69" d="100"/>
        </p:scale>
        <p:origin x="1253" y="7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11/20/2017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167236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specific list of characteristics that describes the perfect teacher. There are core traits that many successful teachers have in common, such as caring, responsible, trustworthy, confident, creative, honest and friendly.</a:t>
            </a:r>
          </a:p>
          <a:p>
            <a:endParaRPr lang="en-US" dirty="0"/>
          </a:p>
          <a:p>
            <a:r>
              <a:rPr lang="en-US" dirty="0"/>
              <a:t>Some characteristics that are consistently found in teachers whose students excel include:</a:t>
            </a:r>
          </a:p>
          <a:p>
            <a:endParaRPr lang="en-US" dirty="0"/>
          </a:p>
          <a:p>
            <a:r>
              <a:rPr lang="en-US" dirty="0"/>
              <a:t>Diverse – use a variety of methods to help students learn, such as active learning, art, poetry, technology, videos and other media.</a:t>
            </a:r>
          </a:p>
          <a:p>
            <a:endParaRPr lang="en-US" dirty="0"/>
          </a:p>
          <a:p>
            <a:r>
              <a:rPr lang="en-US" dirty="0"/>
              <a:t>Effective Communicator – communicate effectively orally and in writing, are role models for being concise or elaborate as needed.</a:t>
            </a:r>
          </a:p>
          <a:p>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Encourage students to be part</a:t>
            </a:r>
            <a:r>
              <a:rPr lang="en-US" baseline="0" dirty="0"/>
              <a:t> of the learning team</a:t>
            </a:r>
            <a:r>
              <a:rPr lang="en-US" dirty="0"/>
              <a:t>– avoid being the center of the classroom, motivate students to explore and research</a:t>
            </a:r>
            <a:r>
              <a:rPr lang="en-US" baseline="0" dirty="0"/>
              <a:t> and </a:t>
            </a:r>
            <a:r>
              <a:rPr lang="en-US" dirty="0"/>
              <a:t>not always the one with all of the answers.</a:t>
            </a:r>
          </a:p>
          <a:p>
            <a:endParaRPr lang="en-US" dirty="0"/>
          </a:p>
          <a:p>
            <a:r>
              <a:rPr lang="en-US" dirty="0"/>
              <a:t>Flexible – use the community as a classroom, use current resources such as events in the news, technology and newspapers to enrich learning.</a:t>
            </a:r>
          </a:p>
          <a:p>
            <a:endParaRPr lang="en-US" dirty="0"/>
          </a:p>
          <a:p>
            <a:r>
              <a:rPr lang="en-US" dirty="0"/>
              <a:t>Nonconforming – step outside the box, do things differently, keep students interested and engaged, be ready for the unexpected.</a:t>
            </a:r>
          </a:p>
          <a:p>
            <a:endParaRPr lang="en-US" dirty="0"/>
          </a:p>
          <a:p>
            <a:r>
              <a:rPr lang="en-US" dirty="0"/>
              <a:t>Sense</a:t>
            </a:r>
            <a:r>
              <a:rPr lang="en-US" baseline="0" dirty="0"/>
              <a:t> of h</a:t>
            </a:r>
            <a:r>
              <a:rPr lang="en-US" dirty="0"/>
              <a:t>umor – have a good sense of humor, make and accept jokes, bring joy to tough situations and aren’t afraid to laugh.</a:t>
            </a:r>
          </a:p>
          <a:p>
            <a:endParaRPr lang="en-US" dirty="0"/>
          </a:p>
          <a:p>
            <a:r>
              <a:rPr lang="en-US" dirty="0"/>
              <a:t>Promote</a:t>
            </a:r>
            <a:r>
              <a:rPr lang="en-US" baseline="0" dirty="0"/>
              <a:t> self-discipline</a:t>
            </a:r>
            <a:r>
              <a:rPr lang="en-US" dirty="0"/>
              <a:t> – help students develop self-discipline by not accepting work that is not a best effort, push students to evaluate themselves and their efforts.</a:t>
            </a:r>
          </a:p>
          <a:p>
            <a:endParaRPr lang="en-US" dirty="0"/>
          </a:p>
          <a:p>
            <a:r>
              <a:rPr lang="en-US" dirty="0"/>
              <a:t>These traits were summarized from an article archived on the following website:</a:t>
            </a:r>
          </a:p>
          <a:p>
            <a:endParaRPr lang="en-US" dirty="0"/>
          </a:p>
          <a:p>
            <a:r>
              <a:rPr lang="en-US" dirty="0"/>
              <a:t>Reach Every Child </a:t>
            </a:r>
          </a:p>
          <a:p>
            <a:r>
              <a:rPr lang="en-US" dirty="0"/>
              <a:t>A collection of archived articles for many areas of education.</a:t>
            </a:r>
          </a:p>
          <a:p>
            <a:r>
              <a:rPr lang="en-US" dirty="0"/>
              <a:t>http://www.reacheverychild.com/feature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97441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Additional characteristics can include: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Teachers</a:t>
            </a:r>
            <a:r>
              <a:rPr lang="en-US" baseline="0" dirty="0"/>
              <a:t> who show they care capture the hearts of their students. Students are more open and able to be engaged in the lesson when they know the teacher is truly invested in their success.</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Consistency is an important</a:t>
            </a:r>
            <a:r>
              <a:rPr lang="en-US" baseline="0" dirty="0"/>
              <a:t> task to carry out through all areas of the classroom from discipline to grading. Students notice patterns of inconsistency and will be quick to point it out.</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Throughout</a:t>
            </a:r>
            <a:r>
              <a:rPr lang="en-US" baseline="0" dirty="0"/>
              <a:t> every classroom situation, teachers must show fairness.</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a:t>Teachers need to be honest with students, parents and faculty. An honest teacher will win the respect of her students and they will in turn be more engaged learners. Parents respect and trust an honest teacher with their children each day. Co-workers want to collaborate with an honest teacher.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328089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Teachers must</a:t>
            </a:r>
            <a:r>
              <a:rPr lang="en-US" baseline="0" dirty="0"/>
              <a:t> be knowledgeable in their content area. Students can tell when a teacher is uncomfortable with the material they are trying to teach. It also makes it very difficult for a teacher to provide real-world, student-centered learning opportunities when the teacher does not know the content they are teaching. Lesson – know your material!</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An ill-prepared</a:t>
            </a:r>
            <a:r>
              <a:rPr lang="en-US" baseline="0" dirty="0"/>
              <a:t> teacher is easily spotted by administration, and even students. Students know immediately when a teacher does not have a plan and they often take advantage of it. A well prepared teacher is able to be flexible and make accommodations in any situation. For example, a great teacher will plan lessons ahead of time well in advance in case of an emergency, or if a lesson ends early.</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Teachers who demand respect in their classroom, must</a:t>
            </a:r>
            <a:r>
              <a:rPr lang="en-US" baseline="0" dirty="0"/>
              <a:t> first display respect themselves. Students are always watching the teacher for direction and will more likely give respect if they are given it as well.</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Teachers must display a great deal of responsibility in a variety of ways from classroom</a:t>
            </a:r>
            <a:r>
              <a:rPr lang="en-US" baseline="0" dirty="0"/>
              <a:t> management, time management, grading and more.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526362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Qualities of a Good Teacher?</a:t>
            </a:r>
          </a:p>
          <a:p>
            <a:r>
              <a:rPr lang="en-US" dirty="0"/>
              <a:t>This is a short video that illustrates why teachers are one of the most important factors in learning.</a:t>
            </a:r>
          </a:p>
          <a:p>
            <a:r>
              <a:rPr lang="en-US" dirty="0"/>
              <a:t>http://www.youtube.com/watch?v=ZlpBZPLJ0lA</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839885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The standards identified in this section are performance standards to be used to inform the training, appraisal and professional development of teachers.</a:t>
            </a:r>
            <a:r>
              <a:rPr lang="en-US" baseline="0" dirty="0"/>
              <a:t> Let’s read it together. As we are reading it, list the characteristics, attributes and qualities a teacher must possess. For example:</a:t>
            </a:r>
          </a:p>
          <a:p>
            <a:endParaRPr lang="en-US" dirty="0"/>
          </a:p>
          <a:p>
            <a:pPr marL="171450" indent="-171450">
              <a:buFont typeface="Arial" panose="020B0604020202020204" pitchFamily="34" charset="0"/>
              <a:buChar char="•"/>
            </a:pPr>
            <a:r>
              <a:rPr lang="en-US" sz="1200" b="0" i="0" kern="1200" dirty="0">
                <a:solidFill>
                  <a:schemeClr val="tx1"/>
                </a:solidFill>
                <a:effectLst/>
                <a:latin typeface="Times New Roman" pitchFamily="18" charset="0"/>
                <a:ea typeface="+mn-ea"/>
                <a:cs typeface="+mn-cs"/>
              </a:rPr>
              <a:t>demonstrates their understanding of instructional planning and delivery</a:t>
            </a:r>
          </a:p>
          <a:p>
            <a:pPr marL="171450" indent="-171450">
              <a:buFont typeface="Arial" panose="020B0604020202020204" pitchFamily="34" charset="0"/>
              <a:buChar char="•"/>
            </a:pPr>
            <a:r>
              <a:rPr lang="en-US" sz="1200" b="0" i="0" kern="1200" dirty="0">
                <a:solidFill>
                  <a:schemeClr val="tx1"/>
                </a:solidFill>
                <a:effectLst/>
                <a:latin typeface="Times New Roman" pitchFamily="18" charset="0"/>
                <a:ea typeface="+mn-ea"/>
                <a:cs typeface="+mn-cs"/>
              </a:rPr>
              <a:t>provides standards-based, data-driven</a:t>
            </a:r>
            <a:r>
              <a:rPr lang="en-US" sz="1200" b="0" i="0" kern="1200" baseline="0" dirty="0">
                <a:solidFill>
                  <a:schemeClr val="tx1"/>
                </a:solidFill>
                <a:effectLst/>
                <a:latin typeface="Times New Roman" pitchFamily="18" charset="0"/>
                <a:ea typeface="+mn-ea"/>
                <a:cs typeface="+mn-cs"/>
              </a:rPr>
              <a:t> ad </a:t>
            </a:r>
            <a:r>
              <a:rPr lang="en-US" sz="1200" b="0" i="0" kern="1200" dirty="0">
                <a:solidFill>
                  <a:schemeClr val="tx1"/>
                </a:solidFill>
                <a:effectLst/>
                <a:latin typeface="Times New Roman" pitchFamily="18" charset="0"/>
                <a:ea typeface="+mn-ea"/>
                <a:cs typeface="+mn-cs"/>
              </a:rPr>
              <a:t>differentiated instruction that engages students</a:t>
            </a:r>
          </a:p>
          <a:p>
            <a:pPr marL="0" indent="0">
              <a:buFont typeface="Arial" panose="020B0604020202020204" pitchFamily="34" charset="0"/>
              <a:buNone/>
            </a:pPr>
            <a:endParaRPr lang="en-US" sz="1200" b="0" i="0" kern="1200" dirty="0">
              <a:solidFill>
                <a:schemeClr val="tx1"/>
              </a:solidFill>
              <a:effectLst/>
              <a:latin typeface="Times New Roman" pitchFamily="18" charset="0"/>
              <a:ea typeface="+mn-ea"/>
              <a:cs typeface="+mn-cs"/>
            </a:endParaRPr>
          </a:p>
          <a:p>
            <a:pPr marL="0" indent="0">
              <a:buFont typeface="Arial" panose="020B0604020202020204" pitchFamily="34" charset="0"/>
              <a:buNone/>
            </a:pPr>
            <a:r>
              <a:rPr lang="en-US" sz="1200" b="0" i="0" kern="1200" dirty="0">
                <a:solidFill>
                  <a:schemeClr val="tx1"/>
                </a:solidFill>
                <a:effectLst/>
                <a:latin typeface="Times New Roman" pitchFamily="18" charset="0"/>
                <a:ea typeface="+mn-ea"/>
                <a:cs typeface="+mn-cs"/>
              </a:rPr>
              <a:t>Teacher</a:t>
            </a:r>
            <a:r>
              <a:rPr lang="en-US" sz="1200" b="0" i="0" kern="1200" baseline="0" dirty="0">
                <a:solidFill>
                  <a:schemeClr val="tx1"/>
                </a:solidFill>
                <a:effectLst/>
                <a:latin typeface="Times New Roman" pitchFamily="18" charset="0"/>
                <a:ea typeface="+mn-ea"/>
                <a:cs typeface="+mn-cs"/>
              </a:rPr>
              <a:t> note: You may opt to provide copies of the teacher standards to the students. Allow them to work in groups to determine </a:t>
            </a:r>
            <a:r>
              <a:rPr lang="en-US" baseline="0" dirty="0"/>
              <a:t>the characteristics, attributes and qualities a teacher must possess.</a:t>
            </a:r>
          </a:p>
          <a:p>
            <a:pPr marL="0" indent="0">
              <a:buFont typeface="Arial" panose="020B0604020202020204" pitchFamily="34" charset="0"/>
              <a:buNone/>
            </a:pPr>
            <a:endParaRPr lang="en-US" dirty="0"/>
          </a:p>
          <a:p>
            <a:r>
              <a:rPr lang="en-US" dirty="0"/>
              <a:t>Texas Education Agency</a:t>
            </a:r>
          </a:p>
          <a:p>
            <a:r>
              <a:rPr lang="en-US" dirty="0"/>
              <a:t>Chapter 149. Commissioner’s Rules Concerning Educator Standards</a:t>
            </a:r>
            <a:r>
              <a:rPr lang="en-US" baseline="0" dirty="0"/>
              <a:t> </a:t>
            </a:r>
            <a:r>
              <a:rPr lang="en-US" dirty="0"/>
              <a:t>Subchapter AA. Teacher Standards</a:t>
            </a:r>
          </a:p>
          <a:p>
            <a:r>
              <a:rPr lang="en-US" dirty="0"/>
              <a:t>http://ritter.tea.state.tx.us/rules/tac/chapter149/ch149aa.html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779694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Texas Educators’ Code of Ethics </a:t>
            </a:r>
          </a:p>
          <a:p>
            <a:r>
              <a:rPr lang="en-US" dirty="0"/>
              <a:t> </a:t>
            </a:r>
          </a:p>
          <a:p>
            <a:r>
              <a:rPr lang="en-US" dirty="0"/>
              <a:t>Purpose and Scope </a:t>
            </a:r>
          </a:p>
          <a:p>
            <a:r>
              <a:rPr lang="en-US" dirty="0"/>
              <a:t> </a:t>
            </a:r>
          </a:p>
          <a:p>
            <a:r>
              <a:rPr lang="en-US" dirty="0"/>
              <a:t>The Texas educator shall comply with standard practices and ethical conduct toward students, professional colleagues, school officials, parents and members of the community and shall safeguard academic freedom. The Texas educator, in maintaining the dignity of the profession, shall respect and obey the law, demonstrate personal integrity and exemplify honesty and good moral character. The Texas educator, in exemplifying ethical relations with colleagues, shall extend just and equitable treatment to all members of the profession. The Texas educator, in accepting a position of public trust, shall measure success by the progress of each student toward realization of his or her potential as an effective citizen. The Texas educator, in fulfilling 39 responsibilities in the community, shall cooperate with parents and others to improve the public schools of the community. (19 TAC 247.1(b))</a:t>
            </a:r>
          </a:p>
          <a:p>
            <a:endParaRPr lang="en-US" dirty="0"/>
          </a:p>
          <a:p>
            <a:r>
              <a:rPr lang="en-US" dirty="0"/>
              <a:t>Ethical teachers follow beliefs and values that are dedicated to what is best for students. Some of the characteristics that help teachers make ethical decisions are knowledge, empathy, reasoning, courage and interpersonal skills. The Texas Education Agency provides a professional code of ethics for educators. </a:t>
            </a:r>
          </a:p>
          <a:p>
            <a:endParaRPr lang="en-US" dirty="0"/>
          </a:p>
          <a:p>
            <a:r>
              <a:rPr lang="en-US" dirty="0"/>
              <a:t>Click on the link and read the professional code of ethics for educators.</a:t>
            </a:r>
          </a:p>
          <a:p>
            <a:endParaRPr lang="en-US" dirty="0"/>
          </a:p>
          <a:p>
            <a:r>
              <a:rPr lang="en-US" dirty="0"/>
              <a:t>What happens when the code of ethics is not upheld? Who is affected by this?</a:t>
            </a:r>
          </a:p>
          <a:p>
            <a:endParaRPr lang="en-US" dirty="0"/>
          </a:p>
          <a:p>
            <a:pPr fontAlgn="base"/>
            <a:r>
              <a:rPr lang="en-US" sz="1200" b="0" i="0" kern="1200" dirty="0">
                <a:solidFill>
                  <a:schemeClr val="tx1"/>
                </a:solidFill>
                <a:effectLst/>
                <a:latin typeface="+mn-lt"/>
                <a:ea typeface="+mn-ea"/>
                <a:cs typeface="+mn-cs"/>
              </a:rPr>
              <a:t>Texas</a:t>
            </a:r>
            <a:r>
              <a:rPr lang="en-US" sz="1200" b="0" i="0" kern="1200" baseline="0" dirty="0">
                <a:solidFill>
                  <a:schemeClr val="tx1"/>
                </a:solidFill>
                <a:effectLst/>
                <a:latin typeface="+mn-lt"/>
                <a:ea typeface="+mn-ea"/>
                <a:cs typeface="+mn-cs"/>
              </a:rPr>
              <a:t> Education Agency</a:t>
            </a:r>
          </a:p>
          <a:p>
            <a:pPr fontAlgn="base"/>
            <a:r>
              <a:rPr lang="en-US" sz="1200" b="0" kern="1200" dirty="0">
                <a:solidFill>
                  <a:schemeClr val="tx1"/>
                </a:solidFill>
                <a:latin typeface="Times New Roman" pitchFamily="18" charset="0"/>
                <a:ea typeface="+mn-ea"/>
                <a:cs typeface="+mn-cs"/>
              </a:rPr>
              <a:t>Code of Ethics and Standard Practices for Texas Educators.</a:t>
            </a:r>
            <a:br>
              <a:rPr lang="en-US" b="0" dirty="0"/>
            </a:br>
            <a:r>
              <a:rPr lang="en-US" sz="1200" b="0" i="0" kern="1200" dirty="0">
                <a:solidFill>
                  <a:schemeClr val="tx1"/>
                </a:solidFill>
                <a:effectLst/>
                <a:latin typeface="+mn-lt"/>
                <a:ea typeface="+mn-ea"/>
                <a:cs typeface="+mn-cs"/>
              </a:rPr>
              <a:t>http://tea.texas.gov/index2.aspx?id=2147501244&amp;menu_id=771&amp;menu_id2=794</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245989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What does compliant</a:t>
            </a:r>
            <a:r>
              <a:rPr lang="en-US" sz="1200" b="0" i="0" kern="1200" baseline="0" dirty="0">
                <a:solidFill>
                  <a:schemeClr val="tx1"/>
                </a:solidFill>
                <a:effectLst/>
                <a:latin typeface="+mn-lt"/>
                <a:ea typeface="+mn-ea"/>
                <a:cs typeface="+mn-cs"/>
              </a:rPr>
              <a:t> mean to an educator?</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Educators have a responsibility to ensure that students gain the knowledge and skills they require to become effective learners and ultimately effective and responsible citizens who understand and appreciate the values and beliefs supported by society. </a:t>
            </a:r>
          </a:p>
          <a:p>
            <a:pPr fontAlgn="base"/>
            <a:r>
              <a:rPr lang="en-US" sz="1200" b="0" i="0" kern="1200" dirty="0">
                <a:solidFill>
                  <a:schemeClr val="tx1"/>
                </a:solidFill>
                <a:effectLst/>
                <a:latin typeface="+mn-lt"/>
                <a:ea typeface="+mn-ea"/>
                <a:cs typeface="+mn-cs"/>
              </a:rPr>
              <a:t> </a:t>
            </a:r>
          </a:p>
          <a:p>
            <a:pPr fontAlgn="base"/>
            <a:r>
              <a:rPr lang="en-US" sz="1200" b="0" i="0" kern="1200" dirty="0">
                <a:solidFill>
                  <a:schemeClr val="tx1"/>
                </a:solidFill>
                <a:effectLst/>
                <a:latin typeface="+mn-lt"/>
                <a:ea typeface="+mn-ea"/>
                <a:cs typeface="+mn-cs"/>
              </a:rPr>
              <a:t>They also have a responsibility to meet the high standards of professional and ethical behavior required by their</a:t>
            </a:r>
            <a:r>
              <a:rPr lang="en-US" sz="1200" b="0" i="0" kern="1200" baseline="0" dirty="0">
                <a:solidFill>
                  <a:schemeClr val="tx1"/>
                </a:solidFill>
                <a:effectLst/>
                <a:latin typeface="+mn-lt"/>
                <a:ea typeface="+mn-ea"/>
                <a:cs typeface="+mn-cs"/>
              </a:rPr>
              <a:t> district</a:t>
            </a:r>
            <a:r>
              <a:rPr lang="en-US" sz="1200" b="0" i="0" kern="1200" dirty="0">
                <a:solidFill>
                  <a:schemeClr val="tx1"/>
                </a:solidFill>
                <a:effectLst/>
                <a:latin typeface="+mn-lt"/>
                <a:ea typeface="+mn-ea"/>
                <a:cs typeface="+mn-cs"/>
              </a:rPr>
              <a:t>, the public, parents and the profession itself. </a:t>
            </a:r>
          </a:p>
          <a:p>
            <a:pPr fontAlgn="base"/>
            <a:r>
              <a:rPr lang="en-US" sz="1200" b="0" i="0" kern="1200" dirty="0">
                <a:solidFill>
                  <a:schemeClr val="tx1"/>
                </a:solidFill>
                <a:effectLst/>
                <a:latin typeface="+mn-lt"/>
                <a:ea typeface="+mn-ea"/>
                <a:cs typeface="+mn-cs"/>
              </a:rPr>
              <a:t> </a:t>
            </a:r>
          </a:p>
          <a:p>
            <a:pPr fontAlgn="base"/>
            <a:r>
              <a:rPr lang="en-US" sz="1200" b="0" i="0" kern="1200" dirty="0">
                <a:solidFill>
                  <a:schemeClr val="tx1"/>
                </a:solidFill>
                <a:effectLst/>
                <a:latin typeface="+mn-lt"/>
                <a:ea typeface="+mn-ea"/>
                <a:cs typeface="+mn-cs"/>
              </a:rPr>
              <a:t>Teachers who undertake this responsibility and who are compliant within the framework of the law and lawful instructions from their school</a:t>
            </a:r>
            <a:r>
              <a:rPr lang="en-US" sz="1200" b="0" i="0" kern="1200" baseline="0" dirty="0">
                <a:solidFill>
                  <a:schemeClr val="tx1"/>
                </a:solidFill>
                <a:effectLst/>
                <a:latin typeface="+mn-lt"/>
                <a:ea typeface="+mn-ea"/>
                <a:cs typeface="+mn-cs"/>
              </a:rPr>
              <a:t> district are considered ethical educators.</a:t>
            </a:r>
          </a:p>
          <a:p>
            <a:pPr fontAlgn="base"/>
            <a:endParaRPr lang="en-US" sz="1200" b="0" i="0" kern="1200" baseline="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What happens if an educator is non-compliant?</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861225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Educators are expected to do their best work possible and to comply with all policies.  Educators who are out of compliance will be notified either verbally or in writing as to the improvements necessary to be in compliance.  The </a:t>
            </a:r>
            <a:r>
              <a:rPr lang="en-US" sz="1200" b="0" i="0" kern="1200" baseline="0" dirty="0">
                <a:solidFill>
                  <a:schemeClr val="tx1"/>
                </a:solidFill>
                <a:effectLst/>
                <a:latin typeface="+mn-lt"/>
                <a:ea typeface="+mn-ea"/>
                <a:cs typeface="+mn-cs"/>
              </a:rPr>
              <a:t>School </a:t>
            </a:r>
            <a:r>
              <a:rPr lang="en-US" sz="1200" b="0" i="0" kern="1200" dirty="0">
                <a:solidFill>
                  <a:schemeClr val="tx1"/>
                </a:solidFill>
                <a:effectLst/>
                <a:latin typeface="+mn-lt"/>
                <a:ea typeface="+mn-ea"/>
                <a:cs typeface="+mn-cs"/>
              </a:rPr>
              <a:t>Board Policy Manual is a great resource to refer to.</a:t>
            </a:r>
            <a:r>
              <a:rPr lang="en-US" sz="1200" b="0" i="0" kern="1200" baseline="0" dirty="0">
                <a:solidFill>
                  <a:schemeClr val="tx1"/>
                </a:solidFill>
                <a:effectLst/>
                <a:latin typeface="+mn-lt"/>
                <a:ea typeface="+mn-ea"/>
                <a:cs typeface="+mn-cs"/>
              </a:rPr>
              <a:t> This manual </a:t>
            </a:r>
            <a:r>
              <a:rPr lang="en-US" sz="1200" b="0" i="0" kern="1200" dirty="0">
                <a:solidFill>
                  <a:schemeClr val="tx1"/>
                </a:solidFill>
                <a:effectLst/>
                <a:latin typeface="+mn-lt"/>
                <a:ea typeface="+mn-ea"/>
                <a:cs typeface="+mn-cs"/>
              </a:rPr>
              <a:t>can usually be</a:t>
            </a:r>
            <a:r>
              <a:rPr lang="en-US" sz="1200" b="0" i="0" kern="1200" baseline="0" dirty="0">
                <a:solidFill>
                  <a:schemeClr val="tx1"/>
                </a:solidFill>
                <a:effectLst/>
                <a:latin typeface="+mn-lt"/>
                <a:ea typeface="+mn-ea"/>
                <a:cs typeface="+mn-cs"/>
              </a:rPr>
              <a:t> found at central office</a:t>
            </a:r>
            <a:r>
              <a:rPr lang="en-US" sz="1200" b="0" i="0" kern="1200" dirty="0">
                <a:solidFill>
                  <a:schemeClr val="tx1"/>
                </a:solidFill>
                <a:effectLst/>
                <a:latin typeface="+mn-lt"/>
                <a:ea typeface="+mn-ea"/>
                <a:cs typeface="+mn-cs"/>
              </a:rPr>
              <a:t>, the front office or the district’s website.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All</a:t>
            </a:r>
            <a:r>
              <a:rPr lang="en-US" sz="1200" b="0" i="0" kern="1200" baseline="0" dirty="0">
                <a:solidFill>
                  <a:schemeClr val="tx1"/>
                </a:solidFill>
                <a:effectLst/>
                <a:latin typeface="+mn-lt"/>
                <a:ea typeface="+mn-ea"/>
                <a:cs typeface="+mn-cs"/>
              </a:rPr>
              <a:t> districts handle non-compliance situations differently. Alleged violations of a policy may be discussed in a conference between the employee and the building principal. If the principal finds the violation(s) to be factual, the principal shall issue a written reprimand to the employee(s) involved. This reprimand shall become a part of the employee’s personnel file. Repeated violations may result in non-renewal of an employee’s contract or dismissal. </a:t>
            </a:r>
          </a:p>
          <a:p>
            <a:pPr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250791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Ethics and Responsibility</a:t>
            </a:r>
          </a:p>
          <a:p>
            <a:r>
              <a:rPr lang="en-US" dirty="0"/>
              <a:t>Video explains educator’s ethics and responsibility.</a:t>
            </a:r>
          </a:p>
          <a:p>
            <a:r>
              <a:rPr lang="en-US" dirty="0"/>
              <a:t>http://youtu.be/BloG7XjeSxg</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1499202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Be a Good Teacher-Jeremy Harmer-Chapter 1</a:t>
            </a:r>
          </a:p>
          <a:p>
            <a:r>
              <a:rPr lang="en-US" dirty="0"/>
              <a:t>A student’s suggestions for being a good teacher.</a:t>
            </a:r>
          </a:p>
          <a:p>
            <a:r>
              <a:rPr lang="en-US" dirty="0"/>
              <a:t>http://www.youtube.com/watch?v=_jh9qkTK52w</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411079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about this quote?</a:t>
            </a:r>
            <a:r>
              <a:rPr lang="en-US" baseline="0" dirty="0"/>
              <a:t> Do you agree or disagree? Why?</a:t>
            </a:r>
          </a:p>
          <a:p>
            <a:endParaRPr lang="en-US" baseline="0" dirty="0"/>
          </a:p>
          <a:p>
            <a:r>
              <a:rPr lang="en-US" sz="1200" dirty="0"/>
              <a:t>What does it take to be an effective teacher?</a:t>
            </a:r>
          </a:p>
          <a:p>
            <a:r>
              <a:rPr lang="en-US" sz="1200" baseline="0" dirty="0"/>
              <a:t>What does an</a:t>
            </a:r>
            <a:r>
              <a:rPr lang="en-US" sz="1200" dirty="0"/>
              <a:t> effective </a:t>
            </a:r>
            <a:r>
              <a:rPr lang="en-US" sz="1200" baseline="0" dirty="0"/>
              <a:t>teacher look like?</a:t>
            </a:r>
          </a:p>
          <a:p>
            <a:r>
              <a:rPr lang="en-US" sz="1200" baseline="0" dirty="0"/>
              <a:t>How does one act?</a:t>
            </a:r>
            <a:endParaRPr lang="en-US" dirty="0"/>
          </a:p>
          <a:p>
            <a:endParaRPr lang="en-US" dirty="0"/>
          </a:p>
          <a:p>
            <a:r>
              <a:rPr lang="en-US" dirty="0"/>
              <a:t>Allow for student discussion of the questions: What does it take to be an</a:t>
            </a:r>
            <a:r>
              <a:rPr lang="en-US" baseline="0" dirty="0"/>
              <a:t> effective </a:t>
            </a:r>
            <a:r>
              <a:rPr lang="en-US" dirty="0"/>
              <a:t>teacher?</a:t>
            </a:r>
            <a:r>
              <a:rPr lang="en-US" baseline="0" dirty="0"/>
              <a:t> What does an effective teacher look like? How does one act? </a:t>
            </a:r>
          </a:p>
          <a:p>
            <a:endParaRPr lang="en-US" baseline="0" dirty="0"/>
          </a:p>
          <a:p>
            <a:r>
              <a:rPr lang="en-US" baseline="0" dirty="0"/>
              <a:t>Ask students to describe their favorite teacher – does he or she share the same characteristics as their idea of an effective teacher? If so, how are they the same?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3117068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teachers inspired you and how?</a:t>
            </a:r>
          </a:p>
          <a:p>
            <a:endParaRPr lang="en-US" dirty="0"/>
          </a:p>
          <a:p>
            <a:r>
              <a:rPr lang="en-US" dirty="0"/>
              <a:t>Lessons Learned From a Treasured Teacher</a:t>
            </a:r>
          </a:p>
          <a:p>
            <a:r>
              <a:rPr lang="en-US" dirty="0"/>
              <a:t>A Teaching Channel memory of a teacher Hero by Arne Duncan, the U.S. Secretary of Education. He describes the lasting impact teachers have on students.</a:t>
            </a:r>
          </a:p>
          <a:p>
            <a:r>
              <a:rPr lang="en-US" dirty="0"/>
              <a:t>https://www.teachingchannel.org/videos/teachers-inspiring-future-leaders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4227892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are</a:t>
            </a:r>
            <a:r>
              <a:rPr lang="en-US" baseline="0" dirty="0"/>
              <a:t> these needs so important to an educator?</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482719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Times New Roman" pitchFamily="18" charset="0"/>
                <a:ea typeface="+mn-ea"/>
                <a:cs typeface="+mn-cs"/>
              </a:rPr>
              <a:t>Teaching methods and strategies are constantly changing. New research and new interpretations of research create different ways to teach students who are also changing. Every generation has varied learning styles and issues that affect their classroom performance.</a:t>
            </a:r>
          </a:p>
          <a:p>
            <a:pPr fontAlgn="base"/>
            <a:endParaRPr lang="en-US" sz="1200" b="0" i="0" kern="1200" dirty="0">
              <a:solidFill>
                <a:schemeClr val="tx1"/>
              </a:solidFill>
              <a:effectLst/>
              <a:latin typeface="Times New Roman" pitchFamily="18" charset="0"/>
              <a:ea typeface="+mn-ea"/>
              <a:cs typeface="+mn-cs"/>
            </a:endParaRPr>
          </a:p>
          <a:p>
            <a:pPr fontAlgn="base"/>
            <a:r>
              <a:rPr lang="en-US" sz="1200" b="0" i="0" kern="1200" dirty="0">
                <a:solidFill>
                  <a:schemeClr val="tx1"/>
                </a:solidFill>
                <a:effectLst/>
                <a:latin typeface="Times New Roman" pitchFamily="18" charset="0"/>
                <a:ea typeface="+mn-ea"/>
                <a:cs typeface="+mn-cs"/>
              </a:rPr>
              <a:t>In the area of technology alone, teaching methods and the wealth of information that is available changes almost every month. Teachers must continue to be learners to be most effective.</a:t>
            </a:r>
          </a:p>
          <a:p>
            <a:pPr fontAlgn="base"/>
            <a:endParaRPr lang="en-US" sz="1200" b="0" i="0" kern="1200" dirty="0">
              <a:solidFill>
                <a:schemeClr val="tx1"/>
              </a:solidFill>
              <a:effectLst/>
              <a:latin typeface="Times New Roman" pitchFamily="18" charset="0"/>
              <a:ea typeface="+mn-ea"/>
              <a:cs typeface="+mn-cs"/>
            </a:endParaRPr>
          </a:p>
          <a:p>
            <a:pPr fontAlgn="base"/>
            <a:r>
              <a:rPr lang="en-US" sz="1200" b="0" i="0" kern="1200" dirty="0">
                <a:solidFill>
                  <a:schemeClr val="tx1"/>
                </a:solidFill>
                <a:effectLst/>
                <a:latin typeface="Times New Roman" pitchFamily="18" charset="0"/>
                <a:ea typeface="+mn-ea"/>
                <a:cs typeface="+mn-cs"/>
              </a:rPr>
              <a:t>They use observation with many other tools to assess progress and performance. These teachers utilize theories of learning and development and continually look for strategies to help each student succeed. Teachers should think systematically about their practice and learn from experience.</a:t>
            </a:r>
          </a:p>
          <a:p>
            <a:pPr fontAlgn="base"/>
            <a:endParaRPr lang="en-US" sz="1200" b="0" i="0" kern="1200" dirty="0">
              <a:solidFill>
                <a:schemeClr val="tx1"/>
              </a:solidFill>
              <a:effectLst/>
              <a:latin typeface="Times New Roman" pitchFamily="18" charset="0"/>
              <a:ea typeface="+mn-ea"/>
              <a:cs typeface="+mn-cs"/>
            </a:endParaRPr>
          </a:p>
          <a:p>
            <a:pPr fontAlgn="base"/>
            <a:r>
              <a:rPr lang="en-US" sz="1200" b="0" i="0" kern="1200" dirty="0">
                <a:solidFill>
                  <a:schemeClr val="tx1"/>
                </a:solidFill>
                <a:effectLst/>
                <a:latin typeface="Times New Roman" pitchFamily="18" charset="0"/>
                <a:ea typeface="+mn-ea"/>
                <a:cs typeface="+mn-cs"/>
              </a:rPr>
              <a:t>Accomplished teachers work collaboratively with other teachers, administrators and support staff in education to create policies, allocate resources and improve education locally, in the state, and nation. They work with parents and families and involve them in the education of their children.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756404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reasons why individuals become teachers. It is helpful for future</a:t>
            </a:r>
            <a:r>
              <a:rPr lang="en-US" baseline="0" dirty="0"/>
              <a:t> teachers (you)</a:t>
            </a:r>
            <a:r>
              <a:rPr lang="en-US" dirty="0"/>
              <a:t> to understand themselves and why they would like to become teachers.</a:t>
            </a:r>
          </a:p>
          <a:p>
            <a:endParaRPr lang="en-US" dirty="0"/>
          </a:p>
          <a:p>
            <a:pPr marL="171450" indent="-171450">
              <a:buFont typeface="Arial" panose="020B0604020202020204" pitchFamily="34" charset="0"/>
              <a:buChar char="•"/>
            </a:pPr>
            <a:r>
              <a:rPr lang="en-US" dirty="0"/>
              <a:t>Does the</a:t>
            </a:r>
            <a:r>
              <a:rPr lang="en-US" baseline="0" dirty="0"/>
              <a:t> future teacher (you) </a:t>
            </a:r>
            <a:r>
              <a:rPr lang="en-US" dirty="0"/>
              <a:t>love learning and facilitating learning for others?</a:t>
            </a:r>
          </a:p>
          <a:p>
            <a:pPr marL="171450" indent="-171450">
              <a:buFont typeface="Arial" panose="020B0604020202020204" pitchFamily="34" charset="0"/>
              <a:buChar char="•"/>
            </a:pPr>
            <a:r>
              <a:rPr lang="en-US" baseline="0" dirty="0"/>
              <a:t>Was the future teacher </a:t>
            </a:r>
            <a:r>
              <a:rPr lang="en-US" dirty="0"/>
              <a:t>greatly</a:t>
            </a:r>
            <a:r>
              <a:rPr lang="en-US" baseline="0" dirty="0"/>
              <a:t> impacted by a specific teacher more than others?</a:t>
            </a:r>
            <a:endParaRPr lang="en-US" dirty="0"/>
          </a:p>
          <a:p>
            <a:pPr marL="171450" indent="-171450">
              <a:buFont typeface="Arial" panose="020B0604020202020204" pitchFamily="34" charset="0"/>
              <a:buChar char="•"/>
            </a:pPr>
            <a:r>
              <a:rPr lang="en-US" dirty="0"/>
              <a:t>Are you passionate about the subject matter and woul</a:t>
            </a:r>
            <a:r>
              <a:rPr lang="en-US" baseline="0" dirty="0"/>
              <a:t>d you like to share it with students</a:t>
            </a:r>
            <a:r>
              <a:rPr lang="en-US" dirty="0"/>
              <a: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Teachers are responsible for managing and monitoring student learning.</a:t>
            </a:r>
          </a:p>
          <a:p>
            <a:endParaRPr lang="en-US" dirty="0"/>
          </a:p>
          <a:p>
            <a:r>
              <a:rPr lang="en-US" dirty="0"/>
              <a:t>Successful teachers develop, plan and alter classroom settings to keep the students’ focus and make effective use of time. They maintain a disciplined learning environment and keep students motivated. Teachers should be the model of an educated person and should exhibit curiosity, honesty, fairness, respect and appreciation for cultural differences. They need to be able to use their knowledge of the subject matter, human development, educational strategies and experience to teach all students.</a:t>
            </a:r>
          </a:p>
          <a:p>
            <a:endParaRPr lang="en-US" dirty="0"/>
          </a:p>
          <a:p>
            <a:r>
              <a:rPr lang="en-US" dirty="0"/>
              <a:t>Successful teachers believe that all students can learn and treat all students equally. They know that various students have individual differences and they adjust their teaching practices accordingly. They consider interests, abilities and skills as well as personal circumstances. They also foster students’ self-esteem, character and respect for others regardless of cultural or other differences.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4139670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Times New Roman" pitchFamily="18" charset="0"/>
                <a:ea typeface="+mn-ea"/>
                <a:cs typeface="+mn-cs"/>
              </a:rPr>
              <a:t>Accomplished teachers have a thorough understanding of the subject they teach, appreciate how it is linked to other subjects and recognize its connection to the real world. They use their knowledge and skills to help students develop</a:t>
            </a:r>
            <a:r>
              <a:rPr lang="en-US" sz="1200" b="0" i="0" kern="1200" baseline="0" dirty="0">
                <a:solidFill>
                  <a:schemeClr val="tx1"/>
                </a:solidFill>
                <a:effectLst/>
                <a:latin typeface="Times New Roman" pitchFamily="18" charset="0"/>
                <a:ea typeface="+mn-ea"/>
                <a:cs typeface="+mn-cs"/>
              </a:rPr>
              <a:t> skills for living, </a:t>
            </a:r>
            <a:r>
              <a:rPr lang="en-US" sz="1200" b="0" i="0" kern="1200" dirty="0">
                <a:solidFill>
                  <a:schemeClr val="tx1"/>
                </a:solidFill>
                <a:effectLst/>
                <a:latin typeface="Times New Roman" pitchFamily="18" charset="0"/>
                <a:ea typeface="+mn-ea"/>
                <a:cs typeface="+mn-cs"/>
              </a:rPr>
              <a:t>learn to think</a:t>
            </a:r>
            <a:r>
              <a:rPr lang="en-US" sz="1200" b="0" i="0" kern="1200" baseline="0" dirty="0">
                <a:solidFill>
                  <a:schemeClr val="tx1"/>
                </a:solidFill>
                <a:effectLst/>
                <a:latin typeface="Times New Roman" pitchFamily="18" charset="0"/>
                <a:ea typeface="+mn-ea"/>
                <a:cs typeface="+mn-cs"/>
              </a:rPr>
              <a:t> and</a:t>
            </a:r>
            <a:r>
              <a:rPr lang="en-US" sz="1200" b="0" i="0" kern="1200" dirty="0">
                <a:solidFill>
                  <a:schemeClr val="tx1"/>
                </a:solidFill>
                <a:effectLst/>
                <a:latin typeface="Times New Roman" pitchFamily="18" charset="0"/>
                <a:ea typeface="+mn-ea"/>
                <a:cs typeface="+mn-cs"/>
              </a:rPr>
              <a:t> solve problems.</a:t>
            </a:r>
          </a:p>
          <a:p>
            <a:pPr fontAlgn="base"/>
            <a:endParaRPr lang="en-US" sz="1200" b="0" i="0" kern="1200" dirty="0">
              <a:solidFill>
                <a:schemeClr val="tx1"/>
              </a:solidFill>
              <a:effectLst/>
              <a:latin typeface="Times New Roman" pitchFamily="18" charset="0"/>
              <a:ea typeface="+mn-ea"/>
              <a:cs typeface="+mn-cs"/>
            </a:endParaRPr>
          </a:p>
          <a:p>
            <a:pPr fontAlgn="base"/>
            <a:r>
              <a:rPr lang="en-US" sz="1200" b="0" i="0" kern="1200" dirty="0">
                <a:solidFill>
                  <a:schemeClr val="tx1"/>
                </a:solidFill>
                <a:effectLst/>
                <a:latin typeface="Times New Roman" pitchFamily="18" charset="0"/>
                <a:ea typeface="+mn-ea"/>
                <a:cs typeface="+mn-cs"/>
              </a:rPr>
              <a:t>Knowledgeable teachers also have the ability to help students who may not be skilled or particularly interested in the subject. They can present facts and information from a different angle or explain it in a way that reaches all students.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609905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the</a:t>
            </a:r>
            <a:r>
              <a:rPr lang="en-US" baseline="0" dirty="0"/>
              <a:t> question and allow for a discussion.</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111352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ZlpBZPLJ0lA"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http://ritter.tea.state.tx.us/rules/tac/chapter149/ch149aa.htm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tea.texas.gov/index2.aspx?id=2147501244&amp;menu_id=771&amp;menu_id2=794"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youtu.be/BloG7XjeSx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_jh9qkTK52w"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teachingchannel.org/videos/teachers-inspiring-future-leader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480742" y="1206929"/>
            <a:ext cx="7462935" cy="3413772"/>
          </a:xfrm>
        </p:spPr>
        <p:txBody>
          <a:bodyPr>
            <a:normAutofit/>
          </a:bodyPr>
          <a:lstStyle/>
          <a:p>
            <a:r>
              <a:rPr lang="en-US" sz="6000" dirty="0"/>
              <a:t>Core Characteristics and Abilities of an Effective Teacher</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181AE-7BC1-4086-8994-8FCC1E58876B}"/>
              </a:ext>
            </a:extLst>
          </p:cNvPr>
          <p:cNvSpPr>
            <a:spLocks noGrp="1"/>
          </p:cNvSpPr>
          <p:nvPr>
            <p:ph type="title"/>
          </p:nvPr>
        </p:nvSpPr>
        <p:spPr/>
        <p:txBody>
          <a:bodyPr/>
          <a:lstStyle/>
          <a:p>
            <a:r>
              <a:rPr lang="en-US" dirty="0"/>
              <a:t>Characteristics and Abilities of Effective Teachers</a:t>
            </a:r>
          </a:p>
        </p:txBody>
      </p:sp>
      <p:sp>
        <p:nvSpPr>
          <p:cNvPr id="3" name="Content Placeholder 2">
            <a:extLst>
              <a:ext uri="{FF2B5EF4-FFF2-40B4-BE49-F238E27FC236}">
                <a16:creationId xmlns:a16="http://schemas.microsoft.com/office/drawing/2014/main" id="{572761D6-D103-4498-AEC1-351554365E62}"/>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Communication effectively</a:t>
            </a:r>
          </a:p>
          <a:p>
            <a:pPr marL="457200" indent="-457200">
              <a:buClr>
                <a:schemeClr val="accent1"/>
              </a:buClr>
              <a:buFont typeface="Wingdings" panose="05000000000000000000" pitchFamily="2" charset="2"/>
              <a:buChar char="Ø"/>
            </a:pPr>
            <a:r>
              <a:rPr lang="en-US" sz="2800" dirty="0"/>
              <a:t>Diversify learning experiences</a:t>
            </a:r>
          </a:p>
          <a:p>
            <a:pPr marL="457200" indent="-457200">
              <a:buClr>
                <a:schemeClr val="accent1"/>
              </a:buClr>
              <a:buFont typeface="Wingdings" panose="05000000000000000000" pitchFamily="2" charset="2"/>
              <a:buChar char="Ø"/>
            </a:pPr>
            <a:r>
              <a:rPr lang="en-US" sz="2800" dirty="0"/>
              <a:t>Encourage students to be part of the learning team</a:t>
            </a:r>
          </a:p>
          <a:p>
            <a:pPr marL="457200" indent="-457200">
              <a:buClr>
                <a:schemeClr val="accent1"/>
              </a:buClr>
              <a:buFont typeface="Wingdings" panose="05000000000000000000" pitchFamily="2" charset="2"/>
              <a:buChar char="Ø"/>
            </a:pPr>
            <a:r>
              <a:rPr lang="en-US" sz="2800" dirty="0"/>
              <a:t>Flexible</a:t>
            </a:r>
          </a:p>
          <a:p>
            <a:pPr marL="457200" indent="-457200">
              <a:buClr>
                <a:schemeClr val="accent1"/>
              </a:buClr>
              <a:buFont typeface="Wingdings" panose="05000000000000000000" pitchFamily="2" charset="2"/>
              <a:buChar char="Ø"/>
            </a:pPr>
            <a:r>
              <a:rPr lang="en-US" sz="2800" dirty="0"/>
              <a:t>Strive to connect with students</a:t>
            </a:r>
          </a:p>
          <a:p>
            <a:endParaRPr lang="en-US" dirty="0"/>
          </a:p>
        </p:txBody>
      </p:sp>
      <p:pic>
        <p:nvPicPr>
          <p:cNvPr id="4" name="Content Placeholder 7">
            <a:extLst>
              <a:ext uri="{FF2B5EF4-FFF2-40B4-BE49-F238E27FC236}">
                <a16:creationId xmlns:a16="http://schemas.microsoft.com/office/drawing/2014/main" id="{D72B088F-9E65-452F-8ACF-D084C62B37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3153" y="2312457"/>
            <a:ext cx="4423152" cy="2950243"/>
          </a:xfrm>
          <a:prstGeom prst="rect">
            <a:avLst/>
          </a:prstGeom>
        </p:spPr>
      </p:pic>
    </p:spTree>
    <p:extLst>
      <p:ext uri="{BB962C8B-B14F-4D97-AF65-F5344CB8AC3E}">
        <p14:creationId xmlns:p14="http://schemas.microsoft.com/office/powerpoint/2010/main" val="3793079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89648-1FDF-40C5-9864-D661B47DA0B3}"/>
              </a:ext>
            </a:extLst>
          </p:cNvPr>
          <p:cNvSpPr>
            <a:spLocks noGrp="1"/>
          </p:cNvSpPr>
          <p:nvPr>
            <p:ph type="title"/>
          </p:nvPr>
        </p:nvSpPr>
        <p:spPr/>
        <p:txBody>
          <a:bodyPr/>
          <a:lstStyle/>
          <a:p>
            <a:r>
              <a:rPr lang="en-US" dirty="0"/>
              <a:t>An Effective Teacher is…</a:t>
            </a:r>
          </a:p>
        </p:txBody>
      </p:sp>
      <p:sp>
        <p:nvSpPr>
          <p:cNvPr id="3" name="Content Placeholder 2">
            <a:extLst>
              <a:ext uri="{FF2B5EF4-FFF2-40B4-BE49-F238E27FC236}">
                <a16:creationId xmlns:a16="http://schemas.microsoft.com/office/drawing/2014/main" id="{326E6A4B-4A5A-407A-AB8C-08DC92FAFFC6}"/>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Caring</a:t>
            </a:r>
          </a:p>
          <a:p>
            <a:pPr marL="457200" indent="-457200">
              <a:buClr>
                <a:schemeClr val="accent1"/>
              </a:buClr>
              <a:buFont typeface="Wingdings" panose="05000000000000000000" pitchFamily="2" charset="2"/>
              <a:buChar char="Ø"/>
            </a:pPr>
            <a:r>
              <a:rPr lang="en-US" sz="2800" dirty="0"/>
              <a:t>Consistent</a:t>
            </a:r>
          </a:p>
          <a:p>
            <a:pPr marL="457200" indent="-457200">
              <a:buClr>
                <a:schemeClr val="accent1"/>
              </a:buClr>
              <a:buFont typeface="Wingdings" panose="05000000000000000000" pitchFamily="2" charset="2"/>
              <a:buChar char="Ø"/>
            </a:pPr>
            <a:r>
              <a:rPr lang="en-US" sz="2800" dirty="0"/>
              <a:t>Fair</a:t>
            </a:r>
          </a:p>
          <a:p>
            <a:pPr marL="457200" indent="-457200">
              <a:buClr>
                <a:schemeClr val="accent1"/>
              </a:buClr>
              <a:buFont typeface="Wingdings" panose="05000000000000000000" pitchFamily="2" charset="2"/>
              <a:buChar char="Ø"/>
            </a:pPr>
            <a:r>
              <a:rPr lang="en-US" sz="2800" dirty="0"/>
              <a:t>Honest</a:t>
            </a:r>
          </a:p>
          <a:p>
            <a:endParaRPr lang="en-US" dirty="0"/>
          </a:p>
        </p:txBody>
      </p:sp>
      <p:pic>
        <p:nvPicPr>
          <p:cNvPr id="4" name="Picture 3">
            <a:extLst>
              <a:ext uri="{FF2B5EF4-FFF2-40B4-BE49-F238E27FC236}">
                <a16:creationId xmlns:a16="http://schemas.microsoft.com/office/drawing/2014/main" id="{0B76454F-64C1-4D5F-B748-E6422A43E2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4033" y="1753112"/>
            <a:ext cx="5311924" cy="4068934"/>
          </a:xfrm>
          <a:prstGeom prst="rect">
            <a:avLst/>
          </a:prstGeom>
        </p:spPr>
      </p:pic>
    </p:spTree>
    <p:extLst>
      <p:ext uri="{BB962C8B-B14F-4D97-AF65-F5344CB8AC3E}">
        <p14:creationId xmlns:p14="http://schemas.microsoft.com/office/powerpoint/2010/main" val="3573536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6B7AF-3EAA-4C89-AFEC-CDD7C6EF09EB}"/>
              </a:ext>
            </a:extLst>
          </p:cNvPr>
          <p:cNvSpPr>
            <a:spLocks noGrp="1"/>
          </p:cNvSpPr>
          <p:nvPr>
            <p:ph type="title"/>
          </p:nvPr>
        </p:nvSpPr>
        <p:spPr/>
        <p:txBody>
          <a:bodyPr/>
          <a:lstStyle/>
          <a:p>
            <a:r>
              <a:rPr lang="en-US" dirty="0"/>
              <a:t>An Effective Teacher is…</a:t>
            </a:r>
          </a:p>
        </p:txBody>
      </p:sp>
      <p:sp>
        <p:nvSpPr>
          <p:cNvPr id="3" name="Content Placeholder 2">
            <a:extLst>
              <a:ext uri="{FF2B5EF4-FFF2-40B4-BE49-F238E27FC236}">
                <a16:creationId xmlns:a16="http://schemas.microsoft.com/office/drawing/2014/main" id="{7FB7A53B-6086-4F94-9862-60985FB60FEB}"/>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Knowledgeable</a:t>
            </a:r>
          </a:p>
          <a:p>
            <a:pPr marL="457200" indent="-457200">
              <a:buClr>
                <a:schemeClr val="accent1"/>
              </a:buClr>
              <a:buFont typeface="Wingdings" panose="05000000000000000000" pitchFamily="2" charset="2"/>
              <a:buChar char="Ø"/>
            </a:pPr>
            <a:r>
              <a:rPr lang="en-US" sz="2800" dirty="0"/>
              <a:t>Prepared</a:t>
            </a:r>
          </a:p>
          <a:p>
            <a:pPr marL="457200" indent="-457200">
              <a:buClr>
                <a:schemeClr val="accent1"/>
              </a:buClr>
              <a:buFont typeface="Wingdings" panose="05000000000000000000" pitchFamily="2" charset="2"/>
              <a:buChar char="Ø"/>
            </a:pPr>
            <a:r>
              <a:rPr lang="en-US" sz="2800" dirty="0"/>
              <a:t>Respectful</a:t>
            </a:r>
          </a:p>
          <a:p>
            <a:pPr marL="457200" indent="-457200">
              <a:buClr>
                <a:schemeClr val="accent1"/>
              </a:buClr>
              <a:buFont typeface="Wingdings" panose="05000000000000000000" pitchFamily="2" charset="2"/>
              <a:buChar char="Ø"/>
            </a:pPr>
            <a:r>
              <a:rPr lang="en-US" sz="2800" dirty="0"/>
              <a:t>Responsible</a:t>
            </a:r>
          </a:p>
          <a:p>
            <a:endParaRPr lang="en-US" dirty="0"/>
          </a:p>
        </p:txBody>
      </p:sp>
      <p:pic>
        <p:nvPicPr>
          <p:cNvPr id="4" name="Picture 3">
            <a:extLst>
              <a:ext uri="{FF2B5EF4-FFF2-40B4-BE49-F238E27FC236}">
                <a16:creationId xmlns:a16="http://schemas.microsoft.com/office/drawing/2014/main" id="{C61221B0-F3CA-4566-81F2-15832AD9B0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3456" y="1464354"/>
            <a:ext cx="3368676" cy="4646449"/>
          </a:xfrm>
          <a:prstGeom prst="rect">
            <a:avLst/>
          </a:prstGeom>
        </p:spPr>
      </p:pic>
    </p:spTree>
    <p:extLst>
      <p:ext uri="{BB962C8B-B14F-4D97-AF65-F5344CB8AC3E}">
        <p14:creationId xmlns:p14="http://schemas.microsoft.com/office/powerpoint/2010/main" val="1838580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7987-78BE-4749-9583-0284B9672A43}"/>
              </a:ext>
            </a:extLst>
          </p:cNvPr>
          <p:cNvSpPr>
            <a:spLocks noGrp="1"/>
          </p:cNvSpPr>
          <p:nvPr>
            <p:ph type="title"/>
          </p:nvPr>
        </p:nvSpPr>
        <p:spPr/>
        <p:txBody>
          <a:bodyPr/>
          <a:lstStyle/>
          <a:p>
            <a:r>
              <a:rPr lang="en-US" dirty="0"/>
              <a:t>What are the Qualities of a Good Teacher?</a:t>
            </a:r>
          </a:p>
        </p:txBody>
      </p:sp>
      <p:pic>
        <p:nvPicPr>
          <p:cNvPr id="4" name="Picture 3">
            <a:hlinkClick r:id="rId3"/>
            <a:extLst>
              <a:ext uri="{FF2B5EF4-FFF2-40B4-BE49-F238E27FC236}">
                <a16:creationId xmlns:a16="http://schemas.microsoft.com/office/drawing/2014/main" id="{4CEB0CB0-2101-4D89-9E79-D0F7808C6F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0574" y="1283509"/>
            <a:ext cx="5850852" cy="3949325"/>
          </a:xfrm>
          <a:prstGeom prst="rect">
            <a:avLst/>
          </a:prstGeom>
        </p:spPr>
      </p:pic>
      <p:sp>
        <p:nvSpPr>
          <p:cNvPr id="5" name="TextBox 4">
            <a:extLst>
              <a:ext uri="{FF2B5EF4-FFF2-40B4-BE49-F238E27FC236}">
                <a16:creationId xmlns:a16="http://schemas.microsoft.com/office/drawing/2014/main" id="{FBD352C7-C199-401F-A664-0DE3BF64FAD9}"/>
              </a:ext>
            </a:extLst>
          </p:cNvPr>
          <p:cNvSpPr txBox="1"/>
          <p:nvPr/>
        </p:nvSpPr>
        <p:spPr>
          <a:xfrm>
            <a:off x="5223204" y="5389825"/>
            <a:ext cx="1745591" cy="369332"/>
          </a:xfrm>
          <a:prstGeom prst="rect">
            <a:avLst/>
          </a:prstGeom>
          <a:noFill/>
        </p:spPr>
        <p:txBody>
          <a:bodyPr wrap="square" rtlCol="0">
            <a:spAutoFit/>
          </a:bodyPr>
          <a:lstStyle/>
          <a:p>
            <a:r>
              <a:rPr lang="en-US" dirty="0"/>
              <a:t>(click on picture)</a:t>
            </a:r>
          </a:p>
        </p:txBody>
      </p:sp>
    </p:spTree>
    <p:extLst>
      <p:ext uri="{BB962C8B-B14F-4D97-AF65-F5344CB8AC3E}">
        <p14:creationId xmlns:p14="http://schemas.microsoft.com/office/powerpoint/2010/main" val="753250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388A-F74E-4D00-850B-11FA0E851C86}"/>
              </a:ext>
            </a:extLst>
          </p:cNvPr>
          <p:cNvSpPr>
            <a:spLocks noGrp="1"/>
          </p:cNvSpPr>
          <p:nvPr>
            <p:ph type="title"/>
          </p:nvPr>
        </p:nvSpPr>
        <p:spPr/>
        <p:txBody>
          <a:bodyPr/>
          <a:lstStyle/>
          <a:p>
            <a:r>
              <a:rPr lang="en-US" dirty="0"/>
              <a:t>Teacher Standards</a:t>
            </a:r>
          </a:p>
        </p:txBody>
      </p:sp>
      <p:pic>
        <p:nvPicPr>
          <p:cNvPr id="4" name="Content Placeholder 5">
            <a:hlinkClick r:id="rId3"/>
            <a:extLst>
              <a:ext uri="{FF2B5EF4-FFF2-40B4-BE49-F238E27FC236}">
                <a16:creationId xmlns:a16="http://schemas.microsoft.com/office/drawing/2014/main" id="{A38A7E2C-6EE6-4D0B-AEA0-947E560FEA7D}"/>
              </a:ext>
            </a:extLst>
          </p:cNvPr>
          <p:cNvPicPr>
            <a:picLocks noGrp="1" noChangeAspect="1"/>
          </p:cNvPicPr>
          <p:nvPr>
            <p:ph idx="1"/>
          </p:nvPr>
        </p:nvPicPr>
        <p:blipFill rotWithShape="1">
          <a:blip r:embed="rId4"/>
          <a:srcRect l="1" t="7548" r="1026" b="11320"/>
          <a:stretch/>
        </p:blipFill>
        <p:spPr>
          <a:xfrm>
            <a:off x="1824991" y="1460599"/>
            <a:ext cx="8542017" cy="3936802"/>
          </a:xfrm>
          <a:prstGeom prst="rect">
            <a:avLst/>
          </a:prstGeom>
          <a:ln w="6350">
            <a:solidFill>
              <a:schemeClr val="tx1"/>
            </a:solidFill>
          </a:ln>
        </p:spPr>
      </p:pic>
      <p:sp>
        <p:nvSpPr>
          <p:cNvPr id="5" name="TextBox 4">
            <a:extLst>
              <a:ext uri="{FF2B5EF4-FFF2-40B4-BE49-F238E27FC236}">
                <a16:creationId xmlns:a16="http://schemas.microsoft.com/office/drawing/2014/main" id="{1E35F55D-80C5-4415-873F-6D51528CBA7A}"/>
              </a:ext>
            </a:extLst>
          </p:cNvPr>
          <p:cNvSpPr txBox="1"/>
          <p:nvPr/>
        </p:nvSpPr>
        <p:spPr>
          <a:xfrm>
            <a:off x="5505891" y="5574491"/>
            <a:ext cx="1180217" cy="307777"/>
          </a:xfrm>
          <a:prstGeom prst="rect">
            <a:avLst/>
          </a:prstGeom>
          <a:noFill/>
        </p:spPr>
        <p:txBody>
          <a:bodyPr wrap="square" rtlCol="0">
            <a:spAutoFit/>
          </a:bodyPr>
          <a:lstStyle/>
          <a:p>
            <a:r>
              <a:rPr lang="en-US" sz="1400" dirty="0"/>
              <a:t>(Click on box)</a:t>
            </a:r>
          </a:p>
        </p:txBody>
      </p:sp>
    </p:spTree>
    <p:extLst>
      <p:ext uri="{BB962C8B-B14F-4D97-AF65-F5344CB8AC3E}">
        <p14:creationId xmlns:p14="http://schemas.microsoft.com/office/powerpoint/2010/main" val="316690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20BBB-D321-4AF8-A61F-DA51E1237D6F}"/>
              </a:ext>
            </a:extLst>
          </p:cNvPr>
          <p:cNvSpPr>
            <a:spLocks noGrp="1"/>
          </p:cNvSpPr>
          <p:nvPr>
            <p:ph type="title"/>
          </p:nvPr>
        </p:nvSpPr>
        <p:spPr/>
        <p:txBody>
          <a:bodyPr/>
          <a:lstStyle/>
          <a:p>
            <a:r>
              <a:rPr lang="en-US" dirty="0"/>
              <a:t>Texas Educators’ Code of Ethics</a:t>
            </a:r>
          </a:p>
        </p:txBody>
      </p:sp>
      <p:sp>
        <p:nvSpPr>
          <p:cNvPr id="3" name="Content Placeholder 2">
            <a:extLst>
              <a:ext uri="{FF2B5EF4-FFF2-40B4-BE49-F238E27FC236}">
                <a16:creationId xmlns:a16="http://schemas.microsoft.com/office/drawing/2014/main" id="{7BFDD592-356B-4765-A093-1CC353D4E868}"/>
              </a:ext>
            </a:extLst>
          </p:cNvPr>
          <p:cNvSpPr>
            <a:spLocks noGrp="1"/>
          </p:cNvSpPr>
          <p:nvPr>
            <p:ph sz="half" idx="1"/>
          </p:nvPr>
        </p:nvSpPr>
        <p:spPr/>
        <p:txBody>
          <a:bodyPr/>
          <a:lstStyle/>
          <a:p>
            <a:r>
              <a:rPr lang="en-US" sz="2800" dirty="0"/>
              <a:t>The Texas educator shall comply with standard practices and ethical conduct toward students, professional colleagues, school officials, parents and members of the community and shall safeguard academic freedom.</a:t>
            </a:r>
          </a:p>
          <a:p>
            <a:r>
              <a:rPr lang="en-US" sz="1600" dirty="0"/>
              <a:t>Source: Texas Education Agency</a:t>
            </a:r>
          </a:p>
          <a:p>
            <a:endParaRPr lang="en-US" dirty="0"/>
          </a:p>
        </p:txBody>
      </p:sp>
      <p:pic>
        <p:nvPicPr>
          <p:cNvPr id="4" name="Content Placeholder 9">
            <a:hlinkClick r:id="rId3"/>
            <a:extLst>
              <a:ext uri="{FF2B5EF4-FFF2-40B4-BE49-F238E27FC236}">
                <a16:creationId xmlns:a16="http://schemas.microsoft.com/office/drawing/2014/main" id="{139A4B62-5D52-4EA4-9588-401CD3BBF9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0737" y="1420420"/>
            <a:ext cx="4149725" cy="4149725"/>
          </a:xfrm>
          <a:prstGeom prst="rect">
            <a:avLst/>
          </a:prstGeom>
        </p:spPr>
      </p:pic>
      <p:sp>
        <p:nvSpPr>
          <p:cNvPr id="5" name="TextBox 4">
            <a:extLst>
              <a:ext uri="{FF2B5EF4-FFF2-40B4-BE49-F238E27FC236}">
                <a16:creationId xmlns:a16="http://schemas.microsoft.com/office/drawing/2014/main" id="{14ED185B-D2F6-4FD5-B02F-FED5EBDAF571}"/>
              </a:ext>
            </a:extLst>
          </p:cNvPr>
          <p:cNvSpPr txBox="1"/>
          <p:nvPr/>
        </p:nvSpPr>
        <p:spPr>
          <a:xfrm>
            <a:off x="8480502" y="5785406"/>
            <a:ext cx="2100423" cy="369332"/>
          </a:xfrm>
          <a:prstGeom prst="rect">
            <a:avLst/>
          </a:prstGeom>
          <a:noFill/>
        </p:spPr>
        <p:txBody>
          <a:bodyPr wrap="square" rtlCol="0">
            <a:spAutoFit/>
          </a:bodyPr>
          <a:lstStyle/>
          <a:p>
            <a:pPr algn="ctr"/>
            <a:r>
              <a:rPr lang="en-US" sz="1800" dirty="0"/>
              <a:t>(click on picture)</a:t>
            </a:r>
          </a:p>
        </p:txBody>
      </p:sp>
    </p:spTree>
    <p:extLst>
      <p:ext uri="{BB962C8B-B14F-4D97-AF65-F5344CB8AC3E}">
        <p14:creationId xmlns:p14="http://schemas.microsoft.com/office/powerpoint/2010/main" val="2846463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CFB8-9CF5-4DA3-9700-C1930C64E1A7}"/>
              </a:ext>
            </a:extLst>
          </p:cNvPr>
          <p:cNvSpPr>
            <a:spLocks noGrp="1"/>
          </p:cNvSpPr>
          <p:nvPr>
            <p:ph type="title"/>
          </p:nvPr>
        </p:nvSpPr>
        <p:spPr/>
        <p:txBody>
          <a:bodyPr/>
          <a:lstStyle/>
          <a:p>
            <a:r>
              <a:rPr lang="en-US" dirty="0"/>
              <a:t>Compliance</a:t>
            </a:r>
          </a:p>
        </p:txBody>
      </p:sp>
      <p:sp>
        <p:nvSpPr>
          <p:cNvPr id="3" name="Content Placeholder 2">
            <a:extLst>
              <a:ext uri="{FF2B5EF4-FFF2-40B4-BE49-F238E27FC236}">
                <a16:creationId xmlns:a16="http://schemas.microsoft.com/office/drawing/2014/main" id="{D553B880-084C-44C6-A99A-977EC9C3E46D}"/>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Individuals who are compliant within the framework of the law and lawful instructions from their school district are considered ethical educators</a:t>
            </a:r>
          </a:p>
          <a:p>
            <a:pPr marL="457200" indent="-457200">
              <a:buClr>
                <a:schemeClr val="accent1"/>
              </a:buClr>
              <a:buFont typeface="Wingdings" panose="05000000000000000000" pitchFamily="2" charset="2"/>
              <a:buChar char="Ø"/>
            </a:pPr>
            <a:r>
              <a:rPr lang="en-US" sz="2800" dirty="0"/>
              <a:t>Educators must always be conscientious of all duties and responsibilities</a:t>
            </a:r>
          </a:p>
          <a:p>
            <a:endParaRPr lang="en-US" dirty="0"/>
          </a:p>
        </p:txBody>
      </p:sp>
      <p:pic>
        <p:nvPicPr>
          <p:cNvPr id="4" name="Content Placeholder 5">
            <a:extLst>
              <a:ext uri="{FF2B5EF4-FFF2-40B4-BE49-F238E27FC236}">
                <a16:creationId xmlns:a16="http://schemas.microsoft.com/office/drawing/2014/main" id="{C94FF09B-E097-4B0C-9773-48B538017B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9771" y="1533833"/>
            <a:ext cx="4110990" cy="3790333"/>
          </a:xfrm>
          <a:prstGeom prst="rect">
            <a:avLst/>
          </a:prstGeom>
        </p:spPr>
      </p:pic>
    </p:spTree>
    <p:extLst>
      <p:ext uri="{BB962C8B-B14F-4D97-AF65-F5344CB8AC3E}">
        <p14:creationId xmlns:p14="http://schemas.microsoft.com/office/powerpoint/2010/main" val="3270279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69889-043D-44DA-B747-FC86FF24846B}"/>
              </a:ext>
            </a:extLst>
          </p:cNvPr>
          <p:cNvSpPr>
            <a:spLocks noGrp="1"/>
          </p:cNvSpPr>
          <p:nvPr>
            <p:ph type="title"/>
          </p:nvPr>
        </p:nvSpPr>
        <p:spPr/>
        <p:txBody>
          <a:bodyPr/>
          <a:lstStyle/>
          <a:p>
            <a:r>
              <a:rPr lang="en-US" dirty="0"/>
              <a:t>Non-Compliance</a:t>
            </a:r>
          </a:p>
        </p:txBody>
      </p:sp>
      <p:sp>
        <p:nvSpPr>
          <p:cNvPr id="3" name="Content Placeholder 2">
            <a:extLst>
              <a:ext uri="{FF2B5EF4-FFF2-40B4-BE49-F238E27FC236}">
                <a16:creationId xmlns:a16="http://schemas.microsoft.com/office/drawing/2014/main" id="{4887A3B1-E41F-4A99-9D18-893BF8381AB8}"/>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Non-compliance issues may range from habitual tardiness to more serious issues such as sexual harassment or fraudulent use of the district’s monies</a:t>
            </a:r>
          </a:p>
          <a:p>
            <a:pPr marL="457200" indent="-457200">
              <a:buClr>
                <a:schemeClr val="accent1"/>
              </a:buClr>
              <a:buFont typeface="Wingdings" panose="05000000000000000000" pitchFamily="2" charset="2"/>
              <a:buChar char="Ø"/>
            </a:pPr>
            <a:r>
              <a:rPr lang="en-US" sz="2800" dirty="0"/>
              <a:t>All districts handle non-compliance situations differently</a:t>
            </a:r>
          </a:p>
          <a:p>
            <a:endParaRPr lang="en-US" dirty="0"/>
          </a:p>
        </p:txBody>
      </p:sp>
      <p:pic>
        <p:nvPicPr>
          <p:cNvPr id="4" name="Content Placeholder 6">
            <a:extLst>
              <a:ext uri="{FF2B5EF4-FFF2-40B4-BE49-F238E27FC236}">
                <a16:creationId xmlns:a16="http://schemas.microsoft.com/office/drawing/2014/main" id="{01F956BF-0E90-4207-8328-7B91A9C8ED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0092" y="1996117"/>
            <a:ext cx="4300835" cy="3186918"/>
          </a:xfrm>
          <a:prstGeom prst="rect">
            <a:avLst/>
          </a:prstGeom>
        </p:spPr>
      </p:pic>
    </p:spTree>
    <p:extLst>
      <p:ext uri="{BB962C8B-B14F-4D97-AF65-F5344CB8AC3E}">
        <p14:creationId xmlns:p14="http://schemas.microsoft.com/office/powerpoint/2010/main" val="3121425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6F057-8326-4C5B-8DF4-5283936CB44A}"/>
              </a:ext>
            </a:extLst>
          </p:cNvPr>
          <p:cNvSpPr>
            <a:spLocks noGrp="1"/>
          </p:cNvSpPr>
          <p:nvPr>
            <p:ph type="title"/>
          </p:nvPr>
        </p:nvSpPr>
        <p:spPr/>
        <p:txBody>
          <a:bodyPr/>
          <a:lstStyle/>
          <a:p>
            <a:r>
              <a:rPr lang="en-US" dirty="0"/>
              <a:t>Teacher Ethics and Responsibility</a:t>
            </a:r>
          </a:p>
        </p:txBody>
      </p:sp>
      <p:pic>
        <p:nvPicPr>
          <p:cNvPr id="4" name="Picture 3">
            <a:hlinkClick r:id="rId3"/>
            <a:extLst>
              <a:ext uri="{FF2B5EF4-FFF2-40B4-BE49-F238E27FC236}">
                <a16:creationId xmlns:a16="http://schemas.microsoft.com/office/drawing/2014/main" id="{469554A7-8C01-4B6A-AD27-F3710BD694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3269" y="1396332"/>
            <a:ext cx="2845461" cy="4266058"/>
          </a:xfrm>
          <a:prstGeom prst="rect">
            <a:avLst/>
          </a:prstGeom>
        </p:spPr>
      </p:pic>
      <p:sp>
        <p:nvSpPr>
          <p:cNvPr id="5" name="TextBox 4">
            <a:extLst>
              <a:ext uri="{FF2B5EF4-FFF2-40B4-BE49-F238E27FC236}">
                <a16:creationId xmlns:a16="http://schemas.microsoft.com/office/drawing/2014/main" id="{497B6EFF-DB52-4697-A13B-C0C6C29C0424}"/>
              </a:ext>
            </a:extLst>
          </p:cNvPr>
          <p:cNvSpPr txBox="1"/>
          <p:nvPr/>
        </p:nvSpPr>
        <p:spPr>
          <a:xfrm>
            <a:off x="5227133" y="5869259"/>
            <a:ext cx="1737731" cy="369332"/>
          </a:xfrm>
          <a:prstGeom prst="rect">
            <a:avLst/>
          </a:prstGeom>
          <a:noFill/>
        </p:spPr>
        <p:txBody>
          <a:bodyPr wrap="square" rtlCol="0">
            <a:spAutoFit/>
          </a:bodyPr>
          <a:lstStyle/>
          <a:p>
            <a:r>
              <a:rPr lang="en-US" dirty="0"/>
              <a:t>(click on picture)</a:t>
            </a:r>
          </a:p>
        </p:txBody>
      </p:sp>
    </p:spTree>
    <p:extLst>
      <p:ext uri="{BB962C8B-B14F-4D97-AF65-F5344CB8AC3E}">
        <p14:creationId xmlns:p14="http://schemas.microsoft.com/office/powerpoint/2010/main" val="3415172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540A5-8D0F-40B2-BE63-BDD7EDBBB6D9}"/>
              </a:ext>
            </a:extLst>
          </p:cNvPr>
          <p:cNvSpPr>
            <a:spLocks noGrp="1"/>
          </p:cNvSpPr>
          <p:nvPr>
            <p:ph type="title"/>
          </p:nvPr>
        </p:nvSpPr>
        <p:spPr/>
        <p:txBody>
          <a:bodyPr/>
          <a:lstStyle/>
          <a:p>
            <a:r>
              <a:rPr lang="en-US" dirty="0"/>
              <a:t>How to Be a Good Teacher</a:t>
            </a:r>
          </a:p>
        </p:txBody>
      </p:sp>
      <p:pic>
        <p:nvPicPr>
          <p:cNvPr id="4" name="Picture 3">
            <a:hlinkClick r:id="rId3"/>
            <a:extLst>
              <a:ext uri="{FF2B5EF4-FFF2-40B4-BE49-F238E27FC236}">
                <a16:creationId xmlns:a16="http://schemas.microsoft.com/office/drawing/2014/main" id="{A73BDDD3-3CB0-4233-9E2D-BD9FCB9053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0500" y="1455234"/>
            <a:ext cx="4191000" cy="4191000"/>
          </a:xfrm>
          <a:prstGeom prst="rect">
            <a:avLst/>
          </a:prstGeom>
        </p:spPr>
      </p:pic>
      <p:sp>
        <p:nvSpPr>
          <p:cNvPr id="5" name="TextBox 4">
            <a:extLst>
              <a:ext uri="{FF2B5EF4-FFF2-40B4-BE49-F238E27FC236}">
                <a16:creationId xmlns:a16="http://schemas.microsoft.com/office/drawing/2014/main" id="{064E4EBD-8C24-4FDC-B062-CE738F8614AD}"/>
              </a:ext>
            </a:extLst>
          </p:cNvPr>
          <p:cNvSpPr txBox="1"/>
          <p:nvPr/>
        </p:nvSpPr>
        <p:spPr>
          <a:xfrm>
            <a:off x="5456880" y="5646234"/>
            <a:ext cx="3292336" cy="461665"/>
          </a:xfrm>
          <a:prstGeom prst="rect">
            <a:avLst/>
          </a:prstGeom>
          <a:noFill/>
        </p:spPr>
        <p:txBody>
          <a:bodyPr wrap="square" rtlCol="0">
            <a:spAutoFit/>
          </a:bodyPr>
          <a:lstStyle/>
          <a:p>
            <a:r>
              <a:rPr lang="en-US" dirty="0"/>
              <a:t>(click on picture)</a:t>
            </a:r>
          </a:p>
        </p:txBody>
      </p:sp>
    </p:spTree>
    <p:extLst>
      <p:ext uri="{BB962C8B-B14F-4D97-AF65-F5344CB8AC3E}">
        <p14:creationId xmlns:p14="http://schemas.microsoft.com/office/powerpoint/2010/main" val="3479506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B51ABBC0-E37B-4407-B405-1878D8D3EAD2}"/>
              </a:ext>
            </a:extLst>
          </p:cNvPr>
          <p:cNvPicPr>
            <a:picLocks noGrp="1" noChangeAspect="1"/>
          </p:cNvPicPr>
          <p:nvPr>
            <p:ph idx="1"/>
          </p:nvPr>
        </p:nvPicPr>
        <p:blipFill>
          <a:blip r:embed="rId2"/>
          <a:stretch>
            <a:fillRect/>
          </a:stretch>
        </p:blipFill>
        <p:spPr>
          <a:xfrm>
            <a:off x="2331405" y="975329"/>
            <a:ext cx="7529189" cy="4907341"/>
          </a:xfrm>
          <a:prstGeom prst="rect">
            <a:avLst/>
          </a:prstGeom>
        </p:spPr>
      </p:pic>
    </p:spTree>
    <p:extLst>
      <p:ext uri="{BB962C8B-B14F-4D97-AF65-F5344CB8AC3E}">
        <p14:creationId xmlns:p14="http://schemas.microsoft.com/office/powerpoint/2010/main" val="1096468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1CFC-15B9-41F0-9622-1C4540A816ED}"/>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19D37AF5-E644-472D-94CA-BA0E48F4FFFF}"/>
              </a:ext>
            </a:extLst>
          </p:cNvPr>
          <p:cNvSpPr>
            <a:spLocks noGrp="1"/>
          </p:cNvSpPr>
          <p:nvPr>
            <p:ph sz="half" idx="1"/>
          </p:nvPr>
        </p:nvSpPr>
        <p:spPr/>
        <p:txBody>
          <a:bodyPr/>
          <a:lstStyle/>
          <a:p>
            <a:pPr lvl="0" defTabSz="685800">
              <a:lnSpc>
                <a:spcPct val="90000"/>
              </a:lnSpc>
              <a:buClr>
                <a:srgbClr val="4D1434"/>
              </a:buClr>
              <a:buSzPct val="80000"/>
            </a:pPr>
            <a:r>
              <a:rPr lang="en-US" sz="1600" b="1" dirty="0">
                <a:latin typeface="Open Sans" panose="020B0606030504020204" pitchFamily="34" charset="0"/>
                <a:ea typeface="Open Sans" panose="020B0606030504020204" pitchFamily="34" charset="0"/>
                <a:cs typeface="Open Sans" panose="020B0606030504020204" pitchFamily="34" charset="0"/>
              </a:rPr>
              <a:t>Images:</a:t>
            </a:r>
          </a:p>
          <a:p>
            <a:pPr marL="285750" lvl="0" indent="-285750" defTabSz="685800">
              <a:lnSpc>
                <a:spcPct val="90000"/>
              </a:lnSpc>
              <a:buClr>
                <a:schemeClr val="accent1"/>
              </a:buClr>
              <a:buSzPct val="80000"/>
              <a:buFont typeface="Wingdings" panose="05000000000000000000" pitchFamily="2" charset="2"/>
              <a:buChar char="Ø"/>
            </a:pPr>
            <a:r>
              <a:rPr lang="en-US" sz="1600" dirty="0">
                <a:latin typeface="Open Sans" panose="020B0606030504020204" pitchFamily="34" charset="0"/>
                <a:ea typeface="Open Sans" panose="020B0606030504020204" pitchFamily="34" charset="0"/>
                <a:cs typeface="Open Sans" panose="020B0606030504020204" pitchFamily="34" charset="0"/>
              </a:rPr>
              <a:t>Photos obtained through a license with Shutterstock.com™. </a:t>
            </a:r>
          </a:p>
          <a:p>
            <a:pPr lvl="0" defTabSz="685800">
              <a:lnSpc>
                <a:spcPct val="90000"/>
              </a:lnSpc>
              <a:buClr>
                <a:srgbClr val="4D1434"/>
              </a:buClr>
              <a:buSzPct val="80000"/>
            </a:pPr>
            <a:r>
              <a:rPr lang="en-US" sz="1600" b="1" dirty="0">
                <a:latin typeface="Open Sans" panose="020B0606030504020204" pitchFamily="34" charset="0"/>
                <a:ea typeface="Open Sans" panose="020B0606030504020204" pitchFamily="34" charset="0"/>
                <a:cs typeface="Open Sans" panose="020B0606030504020204" pitchFamily="34" charset="0"/>
              </a:rPr>
              <a:t>Textbooks:</a:t>
            </a:r>
          </a:p>
          <a:p>
            <a:pPr marL="285750" lvl="0" indent="-285750" defTabSz="685800">
              <a:lnSpc>
                <a:spcPct val="90000"/>
              </a:lnSpc>
              <a:buClr>
                <a:schemeClr val="accent1"/>
              </a:buClr>
              <a:buSzPct val="80000"/>
              <a:buFont typeface="Wingdings" panose="05000000000000000000" pitchFamily="2" charset="2"/>
              <a:buChar char="Ø"/>
            </a:pPr>
            <a:r>
              <a:rPr lang="en-US" sz="1600" dirty="0">
                <a:latin typeface="Open Sans" panose="020B0606030504020204" pitchFamily="34" charset="0"/>
                <a:ea typeface="Open Sans" panose="020B0606030504020204" pitchFamily="34" charset="0"/>
                <a:cs typeface="Open Sans" panose="020B0606030504020204" pitchFamily="34" charset="0"/>
              </a:rPr>
              <a:t>Diaz, C., Pelletier, C. &amp; </a:t>
            </a:r>
            <a:r>
              <a:rPr lang="en-US" sz="1600" dirty="0" err="1">
                <a:latin typeface="Open Sans" panose="020B0606030504020204" pitchFamily="34" charset="0"/>
                <a:ea typeface="Open Sans" panose="020B0606030504020204" pitchFamily="34" charset="0"/>
                <a:cs typeface="Open Sans" panose="020B0606030504020204" pitchFamily="34" charset="0"/>
              </a:rPr>
              <a:t>Provenzo</a:t>
            </a:r>
            <a:r>
              <a:rPr lang="en-US" sz="1600" dirty="0">
                <a:latin typeface="Open Sans" panose="020B0606030504020204" pitchFamily="34" charset="0"/>
                <a:ea typeface="Open Sans" panose="020B0606030504020204" pitchFamily="34" charset="0"/>
                <a:cs typeface="Open Sans" panose="020B0606030504020204" pitchFamily="34" charset="0"/>
              </a:rPr>
              <a:t>, Jr., E. (2006). Touch the future: teaching! Boston, MA: Pearson Education, Inc.</a:t>
            </a:r>
          </a:p>
          <a:p>
            <a:pPr marL="285750" lvl="0" indent="-285750" defTabSz="685800">
              <a:lnSpc>
                <a:spcPct val="90000"/>
              </a:lnSpc>
              <a:buClr>
                <a:schemeClr val="accent1"/>
              </a:buClr>
              <a:buSzPct val="80000"/>
              <a:buFont typeface="Wingdings" panose="05000000000000000000" pitchFamily="2" charset="2"/>
              <a:buChar char="Ø"/>
            </a:pPr>
            <a:r>
              <a:rPr lang="en-US" sz="1600" dirty="0" err="1">
                <a:latin typeface="Open Sans" panose="020B0606030504020204" pitchFamily="34" charset="0"/>
                <a:ea typeface="Open Sans" panose="020B0606030504020204" pitchFamily="34" charset="0"/>
                <a:cs typeface="Open Sans" panose="020B0606030504020204" pitchFamily="34" charset="0"/>
              </a:rPr>
              <a:t>Kauchak</a:t>
            </a:r>
            <a:r>
              <a:rPr lang="en-US" sz="1600" dirty="0">
                <a:latin typeface="Open Sans" panose="020B0606030504020204" pitchFamily="34" charset="0"/>
                <a:ea typeface="Open Sans" panose="020B0606030504020204" pitchFamily="34" charset="0"/>
                <a:cs typeface="Open Sans" panose="020B0606030504020204" pitchFamily="34" charset="0"/>
              </a:rPr>
              <a:t>, D. &amp; Eggen, P. (2014). Introduction to teaching: becoming a professional. (Fifth ed.). Saddle River, NJ: Pearson Education, Inc.</a:t>
            </a:r>
          </a:p>
          <a:p>
            <a:pPr marL="285750" lvl="0" indent="-285750" defTabSz="685800">
              <a:lnSpc>
                <a:spcPct val="90000"/>
              </a:lnSpc>
              <a:buClr>
                <a:schemeClr val="accent1"/>
              </a:buClr>
              <a:buSzPct val="80000"/>
              <a:buFont typeface="Wingdings" panose="05000000000000000000" pitchFamily="2" charset="2"/>
              <a:buChar char="Ø"/>
            </a:pPr>
            <a:r>
              <a:rPr lang="en-US" sz="1600" dirty="0">
                <a:latin typeface="Open Sans" panose="020B0606030504020204" pitchFamily="34" charset="0"/>
                <a:ea typeface="Open Sans" panose="020B0606030504020204" pitchFamily="34" charset="0"/>
                <a:cs typeface="Open Sans" panose="020B0606030504020204" pitchFamily="34" charset="0"/>
              </a:rPr>
              <a:t>Morrison, G. (2012). Early childhood education today. (Twelfth ed.). Upper Saddle River, NJ: Pearson Education, Inc.</a:t>
            </a:r>
          </a:p>
          <a:p>
            <a:pPr lvl="0" defTabSz="685800">
              <a:lnSpc>
                <a:spcPct val="90000"/>
              </a:lnSpc>
              <a:buClr>
                <a:srgbClr val="4D1434"/>
              </a:buClr>
              <a:buSzPct val="80000"/>
            </a:pPr>
            <a:r>
              <a:rPr lang="en-US" sz="1600" b="1" dirty="0">
                <a:latin typeface="Open Sans" panose="020B0606030504020204" pitchFamily="34" charset="0"/>
                <a:ea typeface="Open Sans" panose="020B0606030504020204" pitchFamily="34" charset="0"/>
                <a:cs typeface="Open Sans" panose="020B0606030504020204" pitchFamily="34" charset="0"/>
              </a:rPr>
              <a:t>Websites:</a:t>
            </a:r>
          </a:p>
          <a:p>
            <a:pPr marL="285750" lvl="0" indent="-285750" defTabSz="685800">
              <a:lnSpc>
                <a:spcPct val="90000"/>
              </a:lnSpc>
              <a:buClr>
                <a:schemeClr val="accent1"/>
              </a:buClr>
              <a:buSzPct val="80000"/>
              <a:buFont typeface="Wingdings" panose="05000000000000000000" pitchFamily="2" charset="2"/>
              <a:buChar char="Ø"/>
            </a:pPr>
            <a:r>
              <a:rPr lang="en-US" sz="1600" dirty="0">
                <a:latin typeface="Open Sans" panose="020B0606030504020204" pitchFamily="34" charset="0"/>
                <a:ea typeface="Open Sans" panose="020B0606030504020204" pitchFamily="34" charset="0"/>
                <a:cs typeface="Open Sans" panose="020B0606030504020204" pitchFamily="34" charset="0"/>
              </a:rPr>
              <a:t>About Education</a:t>
            </a:r>
            <a:br>
              <a:rPr lang="en-US" sz="1600" dirty="0">
                <a:latin typeface="Open Sans" panose="020B0606030504020204" pitchFamily="34" charset="0"/>
                <a:ea typeface="Open Sans" panose="020B0606030504020204" pitchFamily="34" charset="0"/>
                <a:cs typeface="Open Sans" panose="020B0606030504020204" pitchFamily="34" charset="0"/>
              </a:rPr>
            </a:br>
            <a:r>
              <a:rPr lang="en-US" sz="1600" dirty="0">
                <a:latin typeface="Open Sans" panose="020B0606030504020204" pitchFamily="34" charset="0"/>
                <a:ea typeface="Open Sans" panose="020B0606030504020204" pitchFamily="34" charset="0"/>
                <a:cs typeface="Open Sans" panose="020B0606030504020204" pitchFamily="34" charset="0"/>
              </a:rPr>
              <a:t>Top ten characteristics of a quality school.</a:t>
            </a:r>
            <a:br>
              <a:rPr lang="en-US" sz="1600" dirty="0">
                <a:latin typeface="Open Sans" panose="020B0606030504020204" pitchFamily="34" charset="0"/>
                <a:ea typeface="Open Sans" panose="020B0606030504020204" pitchFamily="34" charset="0"/>
                <a:cs typeface="Open Sans" panose="020B0606030504020204" pitchFamily="34" charset="0"/>
              </a:rPr>
            </a:br>
            <a:r>
              <a:rPr lang="en-US" sz="1600" dirty="0">
                <a:latin typeface="Open Sans" panose="020B0606030504020204" pitchFamily="34" charset="0"/>
                <a:ea typeface="Open Sans" panose="020B0606030504020204" pitchFamily="34" charset="0"/>
                <a:cs typeface="Open Sans" panose="020B0606030504020204" pitchFamily="34" charset="0"/>
              </a:rPr>
              <a:t>http://712educators.about.com/od/teacherresources/tp/quality-school.htm</a:t>
            </a:r>
          </a:p>
          <a:p>
            <a:pPr marL="285750" lvl="0" indent="-285750" defTabSz="685800">
              <a:lnSpc>
                <a:spcPct val="90000"/>
              </a:lnSpc>
              <a:buClr>
                <a:schemeClr val="accent1"/>
              </a:buClr>
              <a:buSzPct val="80000"/>
              <a:buFont typeface="Wingdings" panose="05000000000000000000" pitchFamily="2" charset="2"/>
              <a:buChar char="Ø"/>
            </a:pPr>
            <a:r>
              <a:rPr lang="en-US" sz="1600" dirty="0">
                <a:latin typeface="Open Sans" panose="020B0606030504020204" pitchFamily="34" charset="0"/>
                <a:ea typeface="Open Sans" panose="020B0606030504020204" pitchFamily="34" charset="0"/>
                <a:cs typeface="Open Sans" panose="020B0606030504020204" pitchFamily="34" charset="0"/>
              </a:rPr>
              <a:t>Characteristics of Effective Teachers</a:t>
            </a:r>
            <a:br>
              <a:rPr lang="en-US" sz="1600" dirty="0">
                <a:latin typeface="Open Sans" panose="020B0606030504020204" pitchFamily="34" charset="0"/>
                <a:ea typeface="Open Sans" panose="020B0606030504020204" pitchFamily="34" charset="0"/>
                <a:cs typeface="Open Sans" panose="020B0606030504020204" pitchFamily="34" charset="0"/>
              </a:rPr>
            </a:br>
            <a:r>
              <a:rPr lang="en-US" sz="1600" dirty="0">
                <a:latin typeface="Open Sans" panose="020B0606030504020204" pitchFamily="34" charset="0"/>
                <a:ea typeface="Open Sans" panose="020B0606030504020204" pitchFamily="34" charset="0"/>
                <a:cs typeface="Open Sans" panose="020B0606030504020204" pitchFamily="34" charset="0"/>
              </a:rPr>
              <a:t>This collection of characteristics of teachers was collected from various research studies. This site has other useful resources and links.</a:t>
            </a:r>
            <a:br>
              <a:rPr lang="en-US" sz="1600" dirty="0">
                <a:latin typeface="Open Sans" panose="020B0606030504020204" pitchFamily="34" charset="0"/>
                <a:ea typeface="Open Sans" panose="020B0606030504020204" pitchFamily="34" charset="0"/>
                <a:cs typeface="Open Sans" panose="020B0606030504020204" pitchFamily="34" charset="0"/>
              </a:rPr>
            </a:br>
            <a:r>
              <a:rPr lang="en-US" sz="1600" dirty="0">
                <a:latin typeface="Open Sans" panose="020B0606030504020204" pitchFamily="34" charset="0"/>
                <a:ea typeface="Open Sans" panose="020B0606030504020204" pitchFamily="34" charset="0"/>
                <a:cs typeface="Open Sans" panose="020B0606030504020204" pitchFamily="34" charset="0"/>
              </a:rPr>
              <a:t>http://ctl.stanford.edu/handbook/characteristics-of-effective-teachers.html</a:t>
            </a:r>
          </a:p>
          <a:p>
            <a:endParaRPr lang="en-US" dirty="0"/>
          </a:p>
        </p:txBody>
      </p:sp>
    </p:spTree>
    <p:extLst>
      <p:ext uri="{BB962C8B-B14F-4D97-AF65-F5344CB8AC3E}">
        <p14:creationId xmlns:p14="http://schemas.microsoft.com/office/powerpoint/2010/main" val="3583170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B98A8-4550-47A4-B4A9-26F5B8FE63DA}"/>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E090FC1A-223A-4C95-9EF4-B0DD9184FB94}"/>
              </a:ext>
            </a:extLst>
          </p:cNvPr>
          <p:cNvSpPr>
            <a:spLocks noGrp="1"/>
          </p:cNvSpPr>
          <p:nvPr>
            <p:ph sz="half" idx="1"/>
          </p:nvPr>
        </p:nvSpPr>
        <p:spPr/>
        <p:txBody>
          <a:bodyPr/>
          <a:lstStyle/>
          <a:p>
            <a:pPr marL="320040" lvl="0" indent="-285750" defTabSz="685800">
              <a:lnSpc>
                <a:spcPct val="90000"/>
              </a:lnSpc>
              <a:buClr>
                <a:schemeClr val="accent1"/>
              </a:buClr>
              <a:buSzPct val="80000"/>
              <a:buFont typeface="Wingdings" panose="05000000000000000000" pitchFamily="2" charset="2"/>
              <a:buChar char="Ø"/>
            </a:pPr>
            <a:r>
              <a:rPr lang="en-US" sz="1600" dirty="0">
                <a:latin typeface="Open Sans" panose="020B0606030504020204" pitchFamily="34" charset="0"/>
                <a:ea typeface="Open Sans" panose="020B0606030504020204" pitchFamily="34" charset="0"/>
                <a:cs typeface="Open Sans" panose="020B0606030504020204" pitchFamily="34" charset="0"/>
              </a:rPr>
              <a:t>Code of Ethics</a:t>
            </a:r>
            <a:br>
              <a:rPr lang="en-US" sz="1600" dirty="0">
                <a:latin typeface="Open Sans" panose="020B0606030504020204" pitchFamily="34" charset="0"/>
                <a:ea typeface="Open Sans" panose="020B0606030504020204" pitchFamily="34" charset="0"/>
                <a:cs typeface="Open Sans" panose="020B0606030504020204" pitchFamily="34" charset="0"/>
              </a:rPr>
            </a:br>
            <a:r>
              <a:rPr lang="en-US" sz="1600" dirty="0">
                <a:latin typeface="Open Sans" panose="020B0606030504020204" pitchFamily="34" charset="0"/>
                <a:ea typeface="Open Sans" panose="020B0606030504020204" pitchFamily="34" charset="0"/>
                <a:cs typeface="Open Sans" panose="020B0606030504020204" pitchFamily="34" charset="0"/>
              </a:rPr>
              <a:t>This website sponsored by the National Educators Association provides an overview of ethics for educators.</a:t>
            </a:r>
            <a:br>
              <a:rPr lang="en-US" sz="1600" dirty="0">
                <a:latin typeface="Open Sans" panose="020B0606030504020204" pitchFamily="34" charset="0"/>
                <a:ea typeface="Open Sans" panose="020B0606030504020204" pitchFamily="34" charset="0"/>
                <a:cs typeface="Open Sans" panose="020B0606030504020204" pitchFamily="34" charset="0"/>
              </a:rPr>
            </a:br>
            <a:r>
              <a:rPr lang="en-US" sz="1600" dirty="0">
                <a:latin typeface="Open Sans" panose="020B0606030504020204" pitchFamily="34" charset="0"/>
                <a:ea typeface="Open Sans" panose="020B0606030504020204" pitchFamily="34" charset="0"/>
                <a:cs typeface="Open Sans" panose="020B0606030504020204" pitchFamily="34" charset="0"/>
              </a:rPr>
              <a:t>http://www.nea.org/home/30442.htm</a:t>
            </a:r>
          </a:p>
          <a:p>
            <a:pPr marL="320040" lvl="0" indent="-285750" defTabSz="685800">
              <a:lnSpc>
                <a:spcPct val="90000"/>
              </a:lnSpc>
              <a:buClr>
                <a:schemeClr val="accent1"/>
              </a:buClr>
              <a:buSzPct val="80000"/>
              <a:buFont typeface="Wingdings" panose="05000000000000000000" pitchFamily="2" charset="2"/>
              <a:buChar char="Ø"/>
            </a:pPr>
            <a:r>
              <a:rPr lang="en-US" sz="1600" dirty="0">
                <a:latin typeface="Open Sans" panose="020B0606030504020204" pitchFamily="34" charset="0"/>
                <a:ea typeface="Open Sans" panose="020B0606030504020204" pitchFamily="34" charset="0"/>
                <a:cs typeface="Open Sans" panose="020B0606030504020204" pitchFamily="34" charset="0"/>
              </a:rPr>
              <a:t>Code of Ethics for Educators</a:t>
            </a:r>
            <a:br>
              <a:rPr lang="en-US" sz="1600" dirty="0">
                <a:latin typeface="Open Sans" panose="020B0606030504020204" pitchFamily="34" charset="0"/>
                <a:ea typeface="Open Sans" panose="020B0606030504020204" pitchFamily="34" charset="0"/>
                <a:cs typeface="Open Sans" panose="020B0606030504020204" pitchFamily="34" charset="0"/>
              </a:rPr>
            </a:br>
            <a:r>
              <a:rPr lang="en-US" sz="1600" dirty="0">
                <a:latin typeface="Open Sans" panose="020B0606030504020204" pitchFamily="34" charset="0"/>
                <a:ea typeface="Open Sans" panose="020B0606030504020204" pitchFamily="34" charset="0"/>
                <a:cs typeface="Open Sans" panose="020B0606030504020204" pitchFamily="34" charset="0"/>
              </a:rPr>
              <a:t>This website sponsored by the American Association of Educators provides an overview of ethics for teachers.</a:t>
            </a:r>
            <a:br>
              <a:rPr lang="en-US" sz="1600" dirty="0">
                <a:latin typeface="Open Sans" panose="020B0606030504020204" pitchFamily="34" charset="0"/>
                <a:ea typeface="Open Sans" panose="020B0606030504020204" pitchFamily="34" charset="0"/>
                <a:cs typeface="Open Sans" panose="020B0606030504020204" pitchFamily="34" charset="0"/>
              </a:rPr>
            </a:br>
            <a:r>
              <a:rPr lang="en-US" sz="1600" dirty="0">
                <a:latin typeface="Open Sans" panose="020B0606030504020204" pitchFamily="34" charset="0"/>
                <a:ea typeface="Open Sans" panose="020B0606030504020204" pitchFamily="34" charset="0"/>
                <a:cs typeface="Open Sans" panose="020B0606030504020204" pitchFamily="34" charset="0"/>
              </a:rPr>
              <a:t>http://www.aaeteachers.org/index.php/about-us/aae-code-of-ethics</a:t>
            </a:r>
          </a:p>
          <a:p>
            <a:pPr marL="320040" lvl="0" indent="-285750" defTabSz="685800">
              <a:lnSpc>
                <a:spcPct val="90000"/>
              </a:lnSpc>
              <a:buClr>
                <a:schemeClr val="accent1"/>
              </a:buClr>
              <a:buSzPct val="80000"/>
              <a:buFont typeface="Wingdings" panose="05000000000000000000" pitchFamily="2" charset="2"/>
              <a:buChar char="Ø"/>
            </a:pPr>
            <a:r>
              <a:rPr lang="en-US" sz="1600" dirty="0">
                <a:latin typeface="Open Sans" panose="020B0606030504020204" pitchFamily="34" charset="0"/>
                <a:ea typeface="Open Sans" panose="020B0606030504020204" pitchFamily="34" charset="0"/>
                <a:cs typeface="Open Sans" panose="020B0606030504020204" pitchFamily="34" charset="0"/>
              </a:rPr>
              <a:t>Reach Every Child</a:t>
            </a:r>
            <a:br>
              <a:rPr lang="en-US" sz="1600" dirty="0">
                <a:latin typeface="Open Sans" panose="020B0606030504020204" pitchFamily="34" charset="0"/>
                <a:ea typeface="Open Sans" panose="020B0606030504020204" pitchFamily="34" charset="0"/>
                <a:cs typeface="Open Sans" panose="020B0606030504020204" pitchFamily="34" charset="0"/>
              </a:rPr>
            </a:br>
            <a:r>
              <a:rPr lang="en-US" sz="1600" dirty="0">
                <a:latin typeface="Open Sans" panose="020B0606030504020204" pitchFamily="34" charset="0"/>
                <a:ea typeface="Open Sans" panose="020B0606030504020204" pitchFamily="34" charset="0"/>
                <a:cs typeface="Open Sans" panose="020B0606030504020204" pitchFamily="34" charset="0"/>
              </a:rPr>
              <a:t>Now more than ever, new teachers need all the support they can get. So we’ve assembled a great variety of resources on everything from classroom management and skills to job opportunities and new teacher activities. And to help familiarize you with the scope of your new profession, we’ve also included past and present day teaching and teacher appreciation and motivation.</a:t>
            </a:r>
            <a:br>
              <a:rPr lang="en-US" sz="1600" dirty="0">
                <a:latin typeface="Open Sans" panose="020B0606030504020204" pitchFamily="34" charset="0"/>
                <a:ea typeface="Open Sans" panose="020B0606030504020204" pitchFamily="34" charset="0"/>
                <a:cs typeface="Open Sans" panose="020B0606030504020204" pitchFamily="34" charset="0"/>
              </a:rPr>
            </a:br>
            <a:r>
              <a:rPr lang="en-US" sz="1600" dirty="0">
                <a:latin typeface="Open Sans" panose="020B0606030504020204" pitchFamily="34" charset="0"/>
                <a:ea typeface="Open Sans" panose="020B0606030504020204" pitchFamily="34" charset="0"/>
                <a:cs typeface="Open Sans" panose="020B0606030504020204" pitchFamily="34" charset="0"/>
              </a:rPr>
              <a:t>http://reacheverychild.com/classroom-support/new-teachers</a:t>
            </a:r>
          </a:p>
          <a:p>
            <a:pPr marL="320040" lvl="0" indent="-285750" defTabSz="685800">
              <a:lnSpc>
                <a:spcPct val="90000"/>
              </a:lnSpc>
              <a:buClr>
                <a:schemeClr val="accent1"/>
              </a:buClr>
              <a:buSzPct val="80000"/>
              <a:buFont typeface="Wingdings" panose="05000000000000000000" pitchFamily="2" charset="2"/>
              <a:buChar char="Ø"/>
            </a:pPr>
            <a:r>
              <a:rPr lang="en-US" sz="1600" dirty="0">
                <a:latin typeface="Open Sans" panose="020B0606030504020204" pitchFamily="34" charset="0"/>
                <a:ea typeface="Open Sans" panose="020B0606030504020204" pitchFamily="34" charset="0"/>
                <a:cs typeface="Open Sans" panose="020B0606030504020204" pitchFamily="34" charset="0"/>
              </a:rPr>
              <a:t>Texas Education Agency—-Code of Ethics </a:t>
            </a:r>
            <a:br>
              <a:rPr lang="en-US" sz="1600" dirty="0">
                <a:latin typeface="Open Sans" panose="020B0606030504020204" pitchFamily="34" charset="0"/>
                <a:ea typeface="Open Sans" panose="020B0606030504020204" pitchFamily="34" charset="0"/>
                <a:cs typeface="Open Sans" panose="020B0606030504020204" pitchFamily="34" charset="0"/>
              </a:rPr>
            </a:br>
            <a:r>
              <a:rPr lang="en-US" sz="1600" dirty="0">
                <a:latin typeface="Open Sans" panose="020B0606030504020204" pitchFamily="34" charset="0"/>
                <a:ea typeface="Open Sans" panose="020B0606030504020204" pitchFamily="34" charset="0"/>
                <a:cs typeface="Open Sans" panose="020B0606030504020204" pitchFamily="34" charset="0"/>
              </a:rPr>
              <a:t>This site has the Code of Ethics and the Texas Administrative Code for Texas teachers.</a:t>
            </a:r>
            <a:br>
              <a:rPr lang="en-US" sz="1600" dirty="0">
                <a:latin typeface="Open Sans" panose="020B0606030504020204" pitchFamily="34" charset="0"/>
                <a:ea typeface="Open Sans" panose="020B0606030504020204" pitchFamily="34" charset="0"/>
                <a:cs typeface="Open Sans" panose="020B0606030504020204" pitchFamily="34" charset="0"/>
              </a:rPr>
            </a:br>
            <a:r>
              <a:rPr lang="en-US" sz="1600" dirty="0">
                <a:latin typeface="Open Sans" panose="020B0606030504020204" pitchFamily="34" charset="0"/>
                <a:ea typeface="Open Sans" panose="020B0606030504020204" pitchFamily="34" charset="0"/>
                <a:cs typeface="Open Sans" panose="020B0606030504020204" pitchFamily="34" charset="0"/>
              </a:rPr>
              <a:t>http://ritter.tea.state.tx.us/rules/tac/index.html</a:t>
            </a:r>
          </a:p>
          <a:p>
            <a:pPr marL="320040" lvl="0" indent="-285750" defTabSz="685800">
              <a:lnSpc>
                <a:spcPct val="90000"/>
              </a:lnSpc>
              <a:buClr>
                <a:schemeClr val="accent1"/>
              </a:buClr>
              <a:buSzPct val="80000"/>
              <a:buFont typeface="Wingdings" panose="05000000000000000000" pitchFamily="2" charset="2"/>
              <a:buChar char="Ø"/>
            </a:pPr>
            <a:r>
              <a:rPr lang="en-US" sz="1600" dirty="0">
                <a:latin typeface="Open Sans" panose="020B0606030504020204" pitchFamily="34" charset="0"/>
                <a:ea typeface="Open Sans" panose="020B0606030504020204" pitchFamily="34" charset="0"/>
                <a:cs typeface="Open Sans" panose="020B0606030504020204" pitchFamily="34" charset="0"/>
              </a:rPr>
              <a:t>Texas Education Agency</a:t>
            </a:r>
            <a:br>
              <a:rPr lang="en-US" sz="1600" dirty="0">
                <a:latin typeface="Open Sans" panose="020B0606030504020204" pitchFamily="34" charset="0"/>
                <a:ea typeface="Open Sans" panose="020B0606030504020204" pitchFamily="34" charset="0"/>
                <a:cs typeface="Open Sans" panose="020B0606030504020204" pitchFamily="34" charset="0"/>
              </a:rPr>
            </a:br>
            <a:r>
              <a:rPr lang="en-US" sz="1600" dirty="0">
                <a:latin typeface="Open Sans" panose="020B0606030504020204" pitchFamily="34" charset="0"/>
                <a:ea typeface="Open Sans" panose="020B0606030504020204" pitchFamily="34" charset="0"/>
                <a:cs typeface="Open Sans" panose="020B0606030504020204" pitchFamily="34" charset="0"/>
              </a:rPr>
              <a:t>Educator Certification</a:t>
            </a:r>
            <a:br>
              <a:rPr lang="en-US" sz="1600" dirty="0">
                <a:latin typeface="Open Sans" panose="020B0606030504020204" pitchFamily="34" charset="0"/>
                <a:ea typeface="Open Sans" panose="020B0606030504020204" pitchFamily="34" charset="0"/>
                <a:cs typeface="Open Sans" panose="020B0606030504020204" pitchFamily="34" charset="0"/>
              </a:rPr>
            </a:br>
            <a:r>
              <a:rPr lang="en-US" sz="1600" dirty="0">
                <a:latin typeface="Open Sans" panose="020B0606030504020204" pitchFamily="34" charset="0"/>
                <a:ea typeface="Open Sans" panose="020B0606030504020204" pitchFamily="34" charset="0"/>
                <a:cs typeface="Open Sans" panose="020B0606030504020204" pitchFamily="34" charset="0"/>
              </a:rPr>
              <a:t>http://www.tea.state.tx.us/index2.aspx?id=5830&amp;menu_id=865&amp;menu_id2=794</a:t>
            </a:r>
          </a:p>
          <a:p>
            <a:endParaRPr lang="en-US" dirty="0"/>
          </a:p>
        </p:txBody>
      </p:sp>
    </p:spTree>
    <p:extLst>
      <p:ext uri="{BB962C8B-B14F-4D97-AF65-F5344CB8AC3E}">
        <p14:creationId xmlns:p14="http://schemas.microsoft.com/office/powerpoint/2010/main" val="4102248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C6CC6-9F66-484B-ADB5-FC804FBBCF16}"/>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343A7DD3-31DA-4827-A574-6AD6E77DEDFB}"/>
              </a:ext>
            </a:extLst>
          </p:cNvPr>
          <p:cNvSpPr>
            <a:spLocks noGrp="1"/>
          </p:cNvSpPr>
          <p:nvPr>
            <p:ph sz="half" idx="1"/>
          </p:nvPr>
        </p:nvSpPr>
        <p:spPr>
          <a:xfrm>
            <a:off x="740664" y="1420420"/>
            <a:ext cx="10059452" cy="4734318"/>
          </a:xfrm>
        </p:spPr>
        <p:txBody>
          <a:bodyPr/>
          <a:lstStyle/>
          <a:p>
            <a:pPr lvl="0" defTabSz="685800">
              <a:lnSpc>
                <a:spcPct val="90000"/>
              </a:lnSpc>
              <a:buClr>
                <a:srgbClr val="4D1434"/>
              </a:buClr>
              <a:buSzPct val="80000"/>
            </a:pPr>
            <a:r>
              <a:rPr lang="en-US" sz="1800" b="1" dirty="0">
                <a:latin typeface="Open Sans" panose="020B0606030504020204" pitchFamily="34" charset="0"/>
                <a:ea typeface="Open Sans" panose="020B0606030504020204" pitchFamily="34" charset="0"/>
                <a:cs typeface="Open Sans" panose="020B0606030504020204" pitchFamily="34" charset="0"/>
              </a:rPr>
              <a:t>Videos:</a:t>
            </a:r>
          </a:p>
          <a:p>
            <a:pPr marL="285750" lvl="0" indent="-285750" defTabSz="685800">
              <a:lnSpc>
                <a:spcPct val="90000"/>
              </a:lnSpc>
              <a:buClr>
                <a:schemeClr val="accent1"/>
              </a:buClr>
              <a:buSzPct val="80000"/>
              <a:buFont typeface="Wingdings" panose="05000000000000000000" pitchFamily="2" charset="2"/>
              <a:buChar char="Ø"/>
            </a:pPr>
            <a:r>
              <a:rPr lang="en-US" sz="1800" dirty="0">
                <a:latin typeface="Open Sans" panose="020B0606030504020204" pitchFamily="34" charset="0"/>
                <a:ea typeface="Open Sans" panose="020B0606030504020204" pitchFamily="34" charset="0"/>
                <a:cs typeface="Open Sans" panose="020B0606030504020204" pitchFamily="34" charset="0"/>
              </a:rPr>
              <a:t>How to Be a Good Teacher-Jeremy Harmer-Chapter 1</a:t>
            </a:r>
            <a:br>
              <a:rPr lang="en-US" sz="1800" dirty="0">
                <a:latin typeface="Open Sans" panose="020B0606030504020204" pitchFamily="34" charset="0"/>
                <a:ea typeface="Open Sans" panose="020B0606030504020204" pitchFamily="34" charset="0"/>
                <a:cs typeface="Open Sans" panose="020B0606030504020204" pitchFamily="34" charset="0"/>
              </a:rPr>
            </a:br>
            <a:r>
              <a:rPr lang="en-US" sz="1800" dirty="0">
                <a:latin typeface="Open Sans" panose="020B0606030504020204" pitchFamily="34" charset="0"/>
                <a:ea typeface="Open Sans" panose="020B0606030504020204" pitchFamily="34" charset="0"/>
                <a:cs typeface="Open Sans" panose="020B0606030504020204" pitchFamily="34" charset="0"/>
              </a:rPr>
              <a:t>A student’s suggestions for being a good teacher.</a:t>
            </a:r>
            <a:br>
              <a:rPr lang="en-US" sz="1800" dirty="0">
                <a:latin typeface="Open Sans" panose="020B0606030504020204" pitchFamily="34" charset="0"/>
                <a:ea typeface="Open Sans" panose="020B0606030504020204" pitchFamily="34" charset="0"/>
                <a:cs typeface="Open Sans" panose="020B0606030504020204" pitchFamily="34" charset="0"/>
              </a:rPr>
            </a:br>
            <a:r>
              <a:rPr lang="en-US" sz="1800" dirty="0">
                <a:latin typeface="Open Sans" panose="020B0606030504020204" pitchFamily="34" charset="0"/>
                <a:ea typeface="Open Sans" panose="020B0606030504020204" pitchFamily="34" charset="0"/>
                <a:cs typeface="Open Sans" panose="020B0606030504020204" pitchFamily="34" charset="0"/>
              </a:rPr>
              <a:t>http://www.youtube.com/watch?v=_jh9qkTK52w</a:t>
            </a:r>
          </a:p>
          <a:p>
            <a:pPr marL="285750" lvl="0" indent="-285750" defTabSz="685800">
              <a:lnSpc>
                <a:spcPct val="90000"/>
              </a:lnSpc>
              <a:buClr>
                <a:schemeClr val="accent1"/>
              </a:buClr>
              <a:buSzPct val="80000"/>
              <a:buFont typeface="Wingdings" panose="05000000000000000000" pitchFamily="2" charset="2"/>
              <a:buChar char="Ø"/>
            </a:pPr>
            <a:r>
              <a:rPr lang="en-US" sz="1800" dirty="0">
                <a:latin typeface="Open Sans" panose="020B0606030504020204" pitchFamily="34" charset="0"/>
                <a:ea typeface="Open Sans" panose="020B0606030504020204" pitchFamily="34" charset="0"/>
                <a:cs typeface="Open Sans" panose="020B0606030504020204" pitchFamily="34" charset="0"/>
              </a:rPr>
              <a:t>Lessons Learned From a Treasured Teacher</a:t>
            </a:r>
            <a:br>
              <a:rPr lang="en-US" sz="1800" dirty="0">
                <a:latin typeface="Open Sans" panose="020B0606030504020204" pitchFamily="34" charset="0"/>
                <a:ea typeface="Open Sans" panose="020B0606030504020204" pitchFamily="34" charset="0"/>
                <a:cs typeface="Open Sans" panose="020B0606030504020204" pitchFamily="34" charset="0"/>
              </a:rPr>
            </a:br>
            <a:r>
              <a:rPr lang="en-US" sz="1800" dirty="0">
                <a:latin typeface="Open Sans" panose="020B0606030504020204" pitchFamily="34" charset="0"/>
                <a:ea typeface="Open Sans" panose="020B0606030504020204" pitchFamily="34" charset="0"/>
                <a:cs typeface="Open Sans" panose="020B0606030504020204" pitchFamily="34" charset="0"/>
              </a:rPr>
              <a:t>A Teaching Channel memory of a teacher Hero by Arne Duncan, the U.S. Secretary of Education. He describes the lasting impact teachers have on students.</a:t>
            </a:r>
            <a:br>
              <a:rPr lang="en-US" sz="1800" dirty="0">
                <a:latin typeface="Open Sans" panose="020B0606030504020204" pitchFamily="34" charset="0"/>
                <a:ea typeface="Open Sans" panose="020B0606030504020204" pitchFamily="34" charset="0"/>
                <a:cs typeface="Open Sans" panose="020B0606030504020204" pitchFamily="34" charset="0"/>
              </a:rPr>
            </a:br>
            <a:r>
              <a:rPr lang="en-US" sz="1800" dirty="0">
                <a:latin typeface="Open Sans" panose="020B0606030504020204" pitchFamily="34" charset="0"/>
                <a:ea typeface="Open Sans" panose="020B0606030504020204" pitchFamily="34" charset="0"/>
                <a:cs typeface="Open Sans" panose="020B0606030504020204" pitchFamily="34" charset="0"/>
              </a:rPr>
              <a:t>https://www.teachingchannel.org/videos/teachers-inspiring-future-leaders</a:t>
            </a:r>
          </a:p>
          <a:p>
            <a:pPr marL="285750" lvl="0" indent="-285750" defTabSz="685800">
              <a:lnSpc>
                <a:spcPct val="90000"/>
              </a:lnSpc>
              <a:buClr>
                <a:schemeClr val="accent1"/>
              </a:buClr>
              <a:buSzPct val="80000"/>
              <a:buFont typeface="Wingdings" panose="05000000000000000000" pitchFamily="2" charset="2"/>
              <a:buChar char="Ø"/>
            </a:pPr>
            <a:r>
              <a:rPr lang="en-US" sz="1800" dirty="0">
                <a:latin typeface="Open Sans" panose="020B0606030504020204" pitchFamily="34" charset="0"/>
                <a:ea typeface="Open Sans" panose="020B0606030504020204" pitchFamily="34" charset="0"/>
                <a:cs typeface="Open Sans" panose="020B0606030504020204" pitchFamily="34" charset="0"/>
              </a:rPr>
              <a:t>Teacher Ethics and Responsibility</a:t>
            </a:r>
            <a:br>
              <a:rPr lang="en-US" sz="1800" dirty="0">
                <a:latin typeface="Open Sans" panose="020B0606030504020204" pitchFamily="34" charset="0"/>
                <a:ea typeface="Open Sans" panose="020B0606030504020204" pitchFamily="34" charset="0"/>
                <a:cs typeface="Open Sans" panose="020B0606030504020204" pitchFamily="34" charset="0"/>
              </a:rPr>
            </a:br>
            <a:r>
              <a:rPr lang="en-US" sz="1800" dirty="0">
                <a:latin typeface="Open Sans" panose="020B0606030504020204" pitchFamily="34" charset="0"/>
                <a:ea typeface="Open Sans" panose="020B0606030504020204" pitchFamily="34" charset="0"/>
                <a:cs typeface="Open Sans" panose="020B0606030504020204" pitchFamily="34" charset="0"/>
              </a:rPr>
              <a:t>Video explains educator’s ethics and responsibility.</a:t>
            </a:r>
            <a:br>
              <a:rPr lang="en-US" sz="1800" dirty="0">
                <a:latin typeface="Open Sans" panose="020B0606030504020204" pitchFamily="34" charset="0"/>
                <a:ea typeface="Open Sans" panose="020B0606030504020204" pitchFamily="34" charset="0"/>
                <a:cs typeface="Open Sans" panose="020B0606030504020204" pitchFamily="34" charset="0"/>
              </a:rPr>
            </a:br>
            <a:r>
              <a:rPr lang="en-US" sz="1800" dirty="0">
                <a:latin typeface="Open Sans" panose="020B0606030504020204" pitchFamily="34" charset="0"/>
                <a:ea typeface="Open Sans" panose="020B0606030504020204" pitchFamily="34" charset="0"/>
                <a:cs typeface="Open Sans" panose="020B0606030504020204" pitchFamily="34" charset="0"/>
              </a:rPr>
              <a:t>http://youtu.be/BloG7XjeSxg</a:t>
            </a:r>
          </a:p>
          <a:p>
            <a:pPr marL="285750" lvl="0" indent="-285750" defTabSz="685800">
              <a:lnSpc>
                <a:spcPct val="90000"/>
              </a:lnSpc>
              <a:buClr>
                <a:schemeClr val="accent1"/>
              </a:buClr>
              <a:buSzPct val="80000"/>
              <a:buFont typeface="Wingdings" panose="05000000000000000000" pitchFamily="2" charset="2"/>
              <a:buChar char="Ø"/>
            </a:pPr>
            <a:r>
              <a:rPr lang="en-US" sz="1800" dirty="0">
                <a:latin typeface="Open Sans" panose="020B0606030504020204" pitchFamily="34" charset="0"/>
                <a:ea typeface="Open Sans" panose="020B0606030504020204" pitchFamily="34" charset="0"/>
                <a:cs typeface="Open Sans" panose="020B0606030504020204" pitchFamily="34" charset="0"/>
              </a:rPr>
              <a:t>What Are the Qualities of a Good Teacher?</a:t>
            </a:r>
            <a:br>
              <a:rPr lang="en-US" sz="1800" dirty="0">
                <a:latin typeface="Open Sans" panose="020B0606030504020204" pitchFamily="34" charset="0"/>
                <a:ea typeface="Open Sans" panose="020B0606030504020204" pitchFamily="34" charset="0"/>
                <a:cs typeface="Open Sans" panose="020B0606030504020204" pitchFamily="34" charset="0"/>
              </a:rPr>
            </a:br>
            <a:r>
              <a:rPr lang="en-US" sz="1800" dirty="0">
                <a:latin typeface="Open Sans" panose="020B0606030504020204" pitchFamily="34" charset="0"/>
                <a:ea typeface="Open Sans" panose="020B0606030504020204" pitchFamily="34" charset="0"/>
                <a:cs typeface="Open Sans" panose="020B0606030504020204" pitchFamily="34" charset="0"/>
              </a:rPr>
              <a:t>This is a short video that illustrates why teachers are one of the most important factors in learning.</a:t>
            </a:r>
            <a:br>
              <a:rPr lang="en-US" sz="1800" dirty="0">
                <a:latin typeface="Open Sans" panose="020B0606030504020204" pitchFamily="34" charset="0"/>
                <a:ea typeface="Open Sans" panose="020B0606030504020204" pitchFamily="34" charset="0"/>
                <a:cs typeface="Open Sans" panose="020B0606030504020204" pitchFamily="34" charset="0"/>
              </a:rPr>
            </a:br>
            <a:r>
              <a:rPr lang="en-US" sz="1800" dirty="0">
                <a:latin typeface="Open Sans" panose="020B0606030504020204" pitchFamily="34" charset="0"/>
                <a:ea typeface="Open Sans" panose="020B0606030504020204" pitchFamily="34" charset="0"/>
                <a:cs typeface="Open Sans" panose="020B0606030504020204" pitchFamily="34" charset="0"/>
              </a:rPr>
              <a:t>http://www.youtube.com/watch?v=ZlpBZPLJ0lA</a:t>
            </a:r>
          </a:p>
          <a:p>
            <a:endParaRPr lang="en-US" dirty="0"/>
          </a:p>
        </p:txBody>
      </p:sp>
    </p:spTree>
    <p:extLst>
      <p:ext uri="{BB962C8B-B14F-4D97-AF65-F5344CB8AC3E}">
        <p14:creationId xmlns:p14="http://schemas.microsoft.com/office/powerpoint/2010/main" val="2050314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4EAC1-8065-4D8A-940C-70A8D5C267B6}"/>
              </a:ext>
            </a:extLst>
          </p:cNvPr>
          <p:cNvSpPr>
            <a:spLocks noGrp="1"/>
          </p:cNvSpPr>
          <p:nvPr>
            <p:ph type="title"/>
          </p:nvPr>
        </p:nvSpPr>
        <p:spPr>
          <a:xfrm>
            <a:off x="1066274" y="2804722"/>
            <a:ext cx="10059452" cy="876300"/>
          </a:xfrm>
        </p:spPr>
        <p:txBody>
          <a:bodyPr/>
          <a:lstStyle/>
          <a:p>
            <a:r>
              <a:rPr lang="en-US" dirty="0"/>
              <a:t>A good teacher can inspire hope, ignite the imagination and instill a love of learning.</a:t>
            </a:r>
            <a:br>
              <a:rPr lang="en-US" dirty="0"/>
            </a:br>
            <a:br>
              <a:rPr lang="en-US" dirty="0"/>
            </a:br>
            <a:r>
              <a:rPr lang="en-US" dirty="0"/>
              <a:t>-Brad Henry</a:t>
            </a:r>
          </a:p>
        </p:txBody>
      </p:sp>
    </p:spTree>
    <p:extLst>
      <p:ext uri="{BB962C8B-B14F-4D97-AF65-F5344CB8AC3E}">
        <p14:creationId xmlns:p14="http://schemas.microsoft.com/office/powerpoint/2010/main" val="10845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ACF55-FD2A-41B7-AE48-2A1CA34EFB38}"/>
              </a:ext>
            </a:extLst>
          </p:cNvPr>
          <p:cNvSpPr>
            <a:spLocks noGrp="1"/>
          </p:cNvSpPr>
          <p:nvPr>
            <p:ph type="title"/>
          </p:nvPr>
        </p:nvSpPr>
        <p:spPr/>
        <p:txBody>
          <a:bodyPr/>
          <a:lstStyle/>
          <a:p>
            <a:r>
              <a:rPr lang="en-US" dirty="0"/>
              <a:t>Lessons Learned from a Treasured Teacher</a:t>
            </a:r>
          </a:p>
        </p:txBody>
      </p:sp>
      <p:pic>
        <p:nvPicPr>
          <p:cNvPr id="4" name="Picture 3">
            <a:hlinkClick r:id="rId3"/>
            <a:extLst>
              <a:ext uri="{FF2B5EF4-FFF2-40B4-BE49-F238E27FC236}">
                <a16:creationId xmlns:a16="http://schemas.microsoft.com/office/drawing/2014/main" id="{E2A65FB5-7F98-4CC3-9708-42F2922CDB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0399" y="1521386"/>
            <a:ext cx="5719981" cy="3815227"/>
          </a:xfrm>
          <a:prstGeom prst="rect">
            <a:avLst/>
          </a:prstGeom>
        </p:spPr>
      </p:pic>
      <p:sp>
        <p:nvSpPr>
          <p:cNvPr id="5" name="TextBox 4">
            <a:extLst>
              <a:ext uri="{FF2B5EF4-FFF2-40B4-BE49-F238E27FC236}">
                <a16:creationId xmlns:a16="http://schemas.microsoft.com/office/drawing/2014/main" id="{632BA3CD-D5F4-4734-8380-09C8A615A6CE}"/>
              </a:ext>
            </a:extLst>
          </p:cNvPr>
          <p:cNvSpPr txBox="1"/>
          <p:nvPr/>
        </p:nvSpPr>
        <p:spPr>
          <a:xfrm>
            <a:off x="5064513" y="5490117"/>
            <a:ext cx="3292336" cy="461665"/>
          </a:xfrm>
          <a:prstGeom prst="rect">
            <a:avLst/>
          </a:prstGeom>
          <a:noFill/>
        </p:spPr>
        <p:txBody>
          <a:bodyPr wrap="square" rtlCol="0">
            <a:spAutoFit/>
          </a:bodyPr>
          <a:lstStyle/>
          <a:p>
            <a:r>
              <a:rPr lang="en-US" dirty="0"/>
              <a:t>(click on picture)</a:t>
            </a:r>
          </a:p>
        </p:txBody>
      </p:sp>
    </p:spTree>
    <p:extLst>
      <p:ext uri="{BB962C8B-B14F-4D97-AF65-F5344CB8AC3E}">
        <p14:creationId xmlns:p14="http://schemas.microsoft.com/office/powerpoint/2010/main" val="2829917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DA92A-3EC0-4094-9DA4-06E1039C9728}"/>
              </a:ext>
            </a:extLst>
          </p:cNvPr>
          <p:cNvSpPr>
            <a:spLocks noGrp="1"/>
          </p:cNvSpPr>
          <p:nvPr>
            <p:ph type="title"/>
          </p:nvPr>
        </p:nvSpPr>
        <p:spPr/>
        <p:txBody>
          <a:bodyPr/>
          <a:lstStyle/>
          <a:p>
            <a:r>
              <a:rPr lang="en-US" dirty="0"/>
              <a:t>Effective Teachers Need Knowledge of:</a:t>
            </a:r>
          </a:p>
        </p:txBody>
      </p:sp>
      <p:sp>
        <p:nvSpPr>
          <p:cNvPr id="3" name="Content Placeholder 2">
            <a:extLst>
              <a:ext uri="{FF2B5EF4-FFF2-40B4-BE49-F238E27FC236}">
                <a16:creationId xmlns:a16="http://schemas.microsoft.com/office/drawing/2014/main" id="{5E939545-0137-4CBB-8E37-A2B1FA78D4DB}"/>
              </a:ext>
            </a:extLst>
          </p:cNvPr>
          <p:cNvSpPr>
            <a:spLocks noGrp="1"/>
          </p:cNvSpPr>
          <p:nvPr>
            <p:ph sz="half" idx="1"/>
          </p:nvPr>
        </p:nvSpPr>
        <p:spPr>
          <a:xfrm>
            <a:off x="740528" y="1420419"/>
            <a:ext cx="4495800" cy="4734318"/>
          </a:xfrm>
        </p:spPr>
        <p:txBody>
          <a:bodyPr/>
          <a:lstStyle/>
          <a:p>
            <a:pPr marL="457200" indent="-457200">
              <a:buClr>
                <a:schemeClr val="accent1"/>
              </a:buClr>
              <a:buFont typeface="Wingdings" panose="05000000000000000000" pitchFamily="2" charset="2"/>
              <a:buChar char="Ø"/>
            </a:pPr>
            <a:r>
              <a:rPr lang="en-US" sz="2800" dirty="0"/>
              <a:t>educational theories and research</a:t>
            </a:r>
          </a:p>
          <a:p>
            <a:pPr marL="457200" indent="-457200">
              <a:buClr>
                <a:schemeClr val="accent1"/>
              </a:buClr>
              <a:buFont typeface="Wingdings" panose="05000000000000000000" pitchFamily="2" charset="2"/>
              <a:buChar char="Ø"/>
            </a:pPr>
            <a:r>
              <a:rPr lang="en-US" sz="2800" dirty="0"/>
              <a:t>self and students</a:t>
            </a:r>
          </a:p>
          <a:p>
            <a:pPr marL="457200" indent="-457200">
              <a:buClr>
                <a:schemeClr val="accent1"/>
              </a:buClr>
              <a:buFont typeface="Wingdings" panose="05000000000000000000" pitchFamily="2" charset="2"/>
              <a:buChar char="Ø"/>
            </a:pPr>
            <a:r>
              <a:rPr lang="en-US" sz="2800" dirty="0"/>
              <a:t>subject matter</a:t>
            </a:r>
          </a:p>
          <a:p>
            <a:endParaRPr lang="en-US" dirty="0"/>
          </a:p>
        </p:txBody>
      </p:sp>
      <p:pic>
        <p:nvPicPr>
          <p:cNvPr id="4" name="Picture 3">
            <a:extLst>
              <a:ext uri="{FF2B5EF4-FFF2-40B4-BE49-F238E27FC236}">
                <a16:creationId xmlns:a16="http://schemas.microsoft.com/office/drawing/2014/main" id="{FB51ED4F-B31B-4618-BA68-E8E9899B4D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8942" y="1570212"/>
            <a:ext cx="4495800" cy="4434733"/>
          </a:xfrm>
          <a:prstGeom prst="rect">
            <a:avLst/>
          </a:prstGeom>
        </p:spPr>
      </p:pic>
    </p:spTree>
    <p:extLst>
      <p:ext uri="{BB962C8B-B14F-4D97-AF65-F5344CB8AC3E}">
        <p14:creationId xmlns:p14="http://schemas.microsoft.com/office/powerpoint/2010/main" val="89467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08C23-F2F4-4608-B5C3-9E3B758F2A23}"/>
              </a:ext>
            </a:extLst>
          </p:cNvPr>
          <p:cNvSpPr>
            <a:spLocks noGrp="1"/>
          </p:cNvSpPr>
          <p:nvPr>
            <p:ph type="title"/>
          </p:nvPr>
        </p:nvSpPr>
        <p:spPr/>
        <p:txBody>
          <a:bodyPr/>
          <a:lstStyle/>
          <a:p>
            <a:r>
              <a:rPr lang="en-US" dirty="0"/>
              <a:t>Knowledge of Educational Theories and Research</a:t>
            </a:r>
          </a:p>
        </p:txBody>
      </p:sp>
      <p:sp>
        <p:nvSpPr>
          <p:cNvPr id="3" name="Content Placeholder 2">
            <a:extLst>
              <a:ext uri="{FF2B5EF4-FFF2-40B4-BE49-F238E27FC236}">
                <a16:creationId xmlns:a16="http://schemas.microsoft.com/office/drawing/2014/main" id="{01415A07-9518-4F88-A4E4-B43789AFC313}"/>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Teaching methods and strategies are constantly changing</a:t>
            </a:r>
          </a:p>
          <a:p>
            <a:pPr marL="457200" indent="-457200">
              <a:buClr>
                <a:schemeClr val="accent1"/>
              </a:buClr>
              <a:buFont typeface="Wingdings" panose="05000000000000000000" pitchFamily="2" charset="2"/>
              <a:buChar char="Ø"/>
            </a:pPr>
            <a:r>
              <a:rPr lang="en-US" sz="2800" dirty="0"/>
              <a:t>Use of technology in the classroom has proven to be beneficial</a:t>
            </a:r>
          </a:p>
          <a:p>
            <a:pPr marL="457200" indent="-457200">
              <a:buClr>
                <a:schemeClr val="accent1"/>
              </a:buClr>
              <a:buFont typeface="Wingdings" panose="05000000000000000000" pitchFamily="2" charset="2"/>
              <a:buChar char="Ø"/>
            </a:pPr>
            <a:r>
              <a:rPr lang="en-US" sz="2800" dirty="0"/>
              <a:t>Accomplished teachers work collaboratively with others</a:t>
            </a:r>
          </a:p>
          <a:p>
            <a:endParaRPr lang="en-US" dirty="0"/>
          </a:p>
        </p:txBody>
      </p:sp>
      <p:pic>
        <p:nvPicPr>
          <p:cNvPr id="4" name="Picture 3">
            <a:extLst>
              <a:ext uri="{FF2B5EF4-FFF2-40B4-BE49-F238E27FC236}">
                <a16:creationId xmlns:a16="http://schemas.microsoft.com/office/drawing/2014/main" id="{1C2415A8-E9B8-42E9-8DE0-EFF8219C8E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040" y="2234378"/>
            <a:ext cx="4251324" cy="2389244"/>
          </a:xfrm>
          <a:prstGeom prst="rect">
            <a:avLst/>
          </a:prstGeom>
        </p:spPr>
      </p:pic>
    </p:spTree>
    <p:extLst>
      <p:ext uri="{BB962C8B-B14F-4D97-AF65-F5344CB8AC3E}">
        <p14:creationId xmlns:p14="http://schemas.microsoft.com/office/powerpoint/2010/main" val="397431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8F596-3176-4019-94AB-303C50489E3F}"/>
              </a:ext>
            </a:extLst>
          </p:cNvPr>
          <p:cNvSpPr>
            <a:spLocks noGrp="1"/>
          </p:cNvSpPr>
          <p:nvPr>
            <p:ph type="title"/>
          </p:nvPr>
        </p:nvSpPr>
        <p:spPr/>
        <p:txBody>
          <a:bodyPr/>
          <a:lstStyle/>
          <a:p>
            <a:r>
              <a:rPr lang="en-US" dirty="0"/>
              <a:t>Knowledge of Self and Students</a:t>
            </a:r>
          </a:p>
        </p:txBody>
      </p:sp>
      <p:sp>
        <p:nvSpPr>
          <p:cNvPr id="3" name="Content Placeholder 2">
            <a:extLst>
              <a:ext uri="{FF2B5EF4-FFF2-40B4-BE49-F238E27FC236}">
                <a16:creationId xmlns:a16="http://schemas.microsoft.com/office/drawing/2014/main" id="{7B1F6DF0-13A0-4679-8892-EDFF48E02DC5}"/>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Are you a good student and love learning?</a:t>
            </a:r>
          </a:p>
          <a:p>
            <a:pPr marL="457200" indent="-457200">
              <a:buClr>
                <a:schemeClr val="accent1"/>
              </a:buClr>
              <a:buFont typeface="Wingdings" panose="05000000000000000000" pitchFamily="2" charset="2"/>
              <a:buChar char="Ø"/>
            </a:pPr>
            <a:r>
              <a:rPr lang="en-US" sz="2800" dirty="0"/>
              <a:t>Did  you have a teacher that greatly impacted you more than others?</a:t>
            </a:r>
          </a:p>
          <a:p>
            <a:pPr marL="457200" indent="-457200">
              <a:buClr>
                <a:schemeClr val="accent1"/>
              </a:buClr>
              <a:buFont typeface="Wingdings" panose="05000000000000000000" pitchFamily="2" charset="2"/>
              <a:buChar char="Ø"/>
            </a:pPr>
            <a:r>
              <a:rPr lang="en-US" sz="2800" dirty="0"/>
              <a:t>Are you passionate about the subject matter and want to share that with  students?</a:t>
            </a:r>
          </a:p>
          <a:p>
            <a:endParaRPr lang="en-US" dirty="0"/>
          </a:p>
        </p:txBody>
      </p:sp>
      <p:pic>
        <p:nvPicPr>
          <p:cNvPr id="4" name="Content Placeholder 2">
            <a:extLst>
              <a:ext uri="{FF2B5EF4-FFF2-40B4-BE49-F238E27FC236}">
                <a16:creationId xmlns:a16="http://schemas.microsoft.com/office/drawing/2014/main" id="{996535D1-0B6C-4C1E-80D9-4D647D95FC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0729" y="1551622"/>
            <a:ext cx="4263390" cy="4263390"/>
          </a:xfrm>
          <a:prstGeom prst="rect">
            <a:avLst/>
          </a:prstGeom>
        </p:spPr>
      </p:pic>
    </p:spTree>
    <p:extLst>
      <p:ext uri="{BB962C8B-B14F-4D97-AF65-F5344CB8AC3E}">
        <p14:creationId xmlns:p14="http://schemas.microsoft.com/office/powerpoint/2010/main" val="3280777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73AD5-0395-4679-AECC-3A3EC3A4B1C8}"/>
              </a:ext>
            </a:extLst>
          </p:cNvPr>
          <p:cNvSpPr>
            <a:spLocks noGrp="1"/>
          </p:cNvSpPr>
          <p:nvPr>
            <p:ph type="title"/>
          </p:nvPr>
        </p:nvSpPr>
        <p:spPr/>
        <p:txBody>
          <a:bodyPr/>
          <a:lstStyle/>
          <a:p>
            <a:r>
              <a:rPr lang="en-US" dirty="0"/>
              <a:t>Use of Knowledge</a:t>
            </a:r>
          </a:p>
        </p:txBody>
      </p:sp>
      <p:sp>
        <p:nvSpPr>
          <p:cNvPr id="3" name="Content Placeholder 2">
            <a:extLst>
              <a:ext uri="{FF2B5EF4-FFF2-40B4-BE49-F238E27FC236}">
                <a16:creationId xmlns:a16="http://schemas.microsoft.com/office/drawing/2014/main" id="{95B6B932-274E-47B6-9F3D-C37032E2FA51}"/>
              </a:ext>
            </a:extLst>
          </p:cNvPr>
          <p:cNvSpPr>
            <a:spLocks noGrp="1"/>
          </p:cNvSpPr>
          <p:nvPr>
            <p:ph sz="half" idx="1"/>
          </p:nvPr>
        </p:nvSpPr>
        <p:spPr/>
        <p:txBody>
          <a:bodyPr/>
          <a:lstStyle/>
          <a:p>
            <a:r>
              <a:rPr lang="en-US" sz="2800" dirty="0"/>
              <a:t>Effective teachers use their knowledge to:</a:t>
            </a:r>
          </a:p>
          <a:p>
            <a:pPr marL="457200" lvl="0" indent="-457200">
              <a:buClr>
                <a:schemeClr val="accent1"/>
              </a:buClr>
              <a:buFont typeface="Wingdings" panose="05000000000000000000" pitchFamily="2" charset="2"/>
              <a:buChar char="Ø"/>
            </a:pPr>
            <a:r>
              <a:rPr lang="en-US" sz="2800" dirty="0">
                <a:solidFill>
                  <a:srgbClr val="4D1434"/>
                </a:solidFill>
              </a:rPr>
              <a:t>Customize and personalize learning activities</a:t>
            </a:r>
            <a:endParaRPr lang="en-US" sz="2800" dirty="0"/>
          </a:p>
          <a:p>
            <a:pPr marL="457200" indent="-457200">
              <a:buClr>
                <a:schemeClr val="accent1"/>
              </a:buClr>
              <a:buFont typeface="Wingdings" panose="05000000000000000000" pitchFamily="2" charset="2"/>
              <a:buChar char="Ø"/>
            </a:pPr>
            <a:r>
              <a:rPr lang="en-US" sz="2800" dirty="0"/>
              <a:t>Develop skills for living</a:t>
            </a:r>
          </a:p>
          <a:p>
            <a:pPr marL="457200" indent="-457200">
              <a:buClr>
                <a:schemeClr val="accent1"/>
              </a:buClr>
              <a:buFont typeface="Wingdings" panose="05000000000000000000" pitchFamily="2" charset="2"/>
              <a:buChar char="Ø"/>
            </a:pPr>
            <a:r>
              <a:rPr lang="en-US" sz="2800" dirty="0"/>
              <a:t>Promote student learning</a:t>
            </a:r>
          </a:p>
          <a:p>
            <a:pPr marL="457200" indent="-457200">
              <a:buClr>
                <a:schemeClr val="accent1"/>
              </a:buClr>
              <a:buFont typeface="Wingdings" panose="05000000000000000000" pitchFamily="2" charset="2"/>
              <a:buChar char="Ø"/>
            </a:pPr>
            <a:r>
              <a:rPr lang="en-US" sz="2800" dirty="0"/>
              <a:t>Solve problems</a:t>
            </a:r>
          </a:p>
          <a:p>
            <a:endParaRPr lang="en-US" dirty="0"/>
          </a:p>
        </p:txBody>
      </p:sp>
      <p:pic>
        <p:nvPicPr>
          <p:cNvPr id="4" name="Picture 3">
            <a:extLst>
              <a:ext uri="{FF2B5EF4-FFF2-40B4-BE49-F238E27FC236}">
                <a16:creationId xmlns:a16="http://schemas.microsoft.com/office/drawing/2014/main" id="{82B1DDBD-978F-4B64-9327-7F47FC49E7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3171" y="4014439"/>
            <a:ext cx="8642385" cy="2436352"/>
          </a:xfrm>
          <a:prstGeom prst="rect">
            <a:avLst/>
          </a:prstGeom>
        </p:spPr>
      </p:pic>
    </p:spTree>
    <p:extLst>
      <p:ext uri="{BB962C8B-B14F-4D97-AF65-F5344CB8AC3E}">
        <p14:creationId xmlns:p14="http://schemas.microsoft.com/office/powerpoint/2010/main" val="4104068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4EBE-3C56-4FEC-BAF8-396497F95952}"/>
              </a:ext>
            </a:extLst>
          </p:cNvPr>
          <p:cNvSpPr>
            <a:spLocks noGrp="1"/>
          </p:cNvSpPr>
          <p:nvPr>
            <p:ph type="title"/>
          </p:nvPr>
        </p:nvSpPr>
        <p:spPr>
          <a:xfrm>
            <a:off x="4558800" y="1436098"/>
            <a:ext cx="7462935" cy="3413772"/>
          </a:xfrm>
        </p:spPr>
        <p:txBody>
          <a:bodyPr/>
          <a:lstStyle/>
          <a:p>
            <a:r>
              <a:rPr lang="en-US" dirty="0"/>
              <a:t>What does an effective teacher look like?</a:t>
            </a:r>
          </a:p>
        </p:txBody>
      </p:sp>
    </p:spTree>
    <p:extLst>
      <p:ext uri="{BB962C8B-B14F-4D97-AF65-F5344CB8AC3E}">
        <p14:creationId xmlns:p14="http://schemas.microsoft.com/office/powerpoint/2010/main" val="61950166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www.w3.org/XML/1998/namespace"/>
    <ds:schemaRef ds:uri="http://purl.org/dc/dcmitype/"/>
    <ds:schemaRef ds:uri="http://schemas.microsoft.com/office/2006/metadata/properties"/>
    <ds:schemaRef ds:uri="http://purl.org/dc/terms/"/>
    <ds:schemaRef ds:uri="http://schemas.microsoft.com/office/infopath/2007/PartnerControls"/>
    <ds:schemaRef ds:uri="http://schemas.openxmlformats.org/package/2006/metadata/core-properties"/>
    <ds:schemaRef ds:uri="05d88611-e516-4d1a-b12e-39107e78b3d0"/>
    <ds:schemaRef ds:uri="http://schemas.microsoft.com/office/2006/documentManagement/types"/>
    <ds:schemaRef ds:uri="56ea17bb-c96d-4826-b465-01eec0dd23dd"/>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90</TotalTime>
  <Words>2316</Words>
  <Application>Microsoft Office PowerPoint</Application>
  <PresentationFormat>Widescreen</PresentationFormat>
  <Paragraphs>213</Paragraphs>
  <Slides>23</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.AppleSystemUIFont</vt:lpstr>
      <vt:lpstr>Arial</vt:lpstr>
      <vt:lpstr>Calibri</vt:lpstr>
      <vt:lpstr>Open Sans</vt:lpstr>
      <vt:lpstr>Open Sans SemiBold</vt:lpstr>
      <vt:lpstr>Times New Roman</vt:lpstr>
      <vt:lpstr>Wingdings</vt:lpstr>
      <vt:lpstr>2_Office Theme</vt:lpstr>
      <vt:lpstr>3_Office Theme</vt:lpstr>
      <vt:lpstr>Core Characteristics and Abilities of an Effective Teacher</vt:lpstr>
      <vt:lpstr>PowerPoint Presentation</vt:lpstr>
      <vt:lpstr>A good teacher can inspire hope, ignite the imagination and instill a love of learning.  -Brad Henry</vt:lpstr>
      <vt:lpstr>Lessons Learned from a Treasured Teacher</vt:lpstr>
      <vt:lpstr>Effective Teachers Need Knowledge of:</vt:lpstr>
      <vt:lpstr>Knowledge of Educational Theories and Research</vt:lpstr>
      <vt:lpstr>Knowledge of Self and Students</vt:lpstr>
      <vt:lpstr>Use of Knowledge</vt:lpstr>
      <vt:lpstr>What does an effective teacher look like?</vt:lpstr>
      <vt:lpstr>Characteristics and Abilities of Effective Teachers</vt:lpstr>
      <vt:lpstr>An Effective Teacher is…</vt:lpstr>
      <vt:lpstr>An Effective Teacher is…</vt:lpstr>
      <vt:lpstr>What are the Qualities of a Good Teacher?</vt:lpstr>
      <vt:lpstr>Teacher Standards</vt:lpstr>
      <vt:lpstr>Texas Educators’ Code of Ethics</vt:lpstr>
      <vt:lpstr>Compliance</vt:lpstr>
      <vt:lpstr>Non-Compliance</vt:lpstr>
      <vt:lpstr>Teacher Ethics and Responsibility</vt:lpstr>
      <vt:lpstr>How to Be a Good Teacher</vt:lpstr>
      <vt:lpstr>PowerPoint Presentation</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11</cp:revision>
  <cp:lastPrinted>2017-07-07T16:17:37Z</cp:lastPrinted>
  <dcterms:created xsi:type="dcterms:W3CDTF">2017-07-11T23:58:30Z</dcterms:created>
  <dcterms:modified xsi:type="dcterms:W3CDTF">2017-11-20T20:40:43Z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