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25"/>
  </p:notesMasterIdLst>
  <p:sldIdLst>
    <p:sldId id="340" r:id="rId6"/>
    <p:sldId id="319"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37" r:id="rId22"/>
    <p:sldId id="338" r:id="rId23"/>
    <p:sldId id="339" r:id="rId2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5190" autoAdjust="0"/>
  </p:normalViewPr>
  <p:slideViewPr>
    <p:cSldViewPr snapToGrid="0">
      <p:cViewPr varScale="1">
        <p:scale>
          <a:sx n="110" d="100"/>
          <a:sy n="110" d="100"/>
        </p:scale>
        <p:origin x="610" y="62"/>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11/16/2017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Starting a small business can be exciting but hard work. </a:t>
            </a:r>
          </a:p>
          <a:p>
            <a:endParaRPr lang="en-US" dirty="0"/>
          </a:p>
          <a:p>
            <a:r>
              <a:rPr lang="en-US" dirty="0"/>
              <a:t>Is this an option you might be interested in?</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2310707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Entrepreneurial opportunities may include:</a:t>
            </a:r>
          </a:p>
          <a:p>
            <a:r>
              <a:rPr lang="en-US" dirty="0"/>
              <a:t>Day care </a:t>
            </a:r>
          </a:p>
          <a:p>
            <a:r>
              <a:rPr lang="en-US" dirty="0"/>
              <a:t>Pre-school</a:t>
            </a:r>
          </a:p>
          <a:p>
            <a:endParaRPr lang="en-US" dirty="0"/>
          </a:p>
          <a:p>
            <a:r>
              <a:rPr lang="en-US" dirty="0"/>
              <a:t>Can you think of any other businesses that fit in this category?</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1468280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Program of Study Model includes:</a:t>
            </a:r>
          </a:p>
          <a:p>
            <a:r>
              <a:rPr lang="en-US" dirty="0"/>
              <a:t>Dietitians  </a:t>
            </a:r>
          </a:p>
          <a:p>
            <a:r>
              <a:rPr lang="en-US" dirty="0"/>
              <a:t>Geriatric Care Manager  </a:t>
            </a:r>
          </a:p>
          <a:p>
            <a:r>
              <a:rPr lang="en-US" dirty="0"/>
              <a:t>Social and Community Services Manager</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9376433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Entrepreneurial opportunities may include:</a:t>
            </a:r>
          </a:p>
          <a:p>
            <a:r>
              <a:rPr lang="en-US" dirty="0"/>
              <a:t>Home health agencies </a:t>
            </a:r>
          </a:p>
          <a:p>
            <a:r>
              <a:rPr lang="en-US" dirty="0"/>
              <a:t>State, county or local agencies</a:t>
            </a:r>
          </a:p>
          <a:p>
            <a:endParaRPr lang="en-US" dirty="0"/>
          </a:p>
          <a:p>
            <a:r>
              <a:rPr lang="en-US" dirty="0"/>
              <a:t>Can you think of any other businesses that fit in this category?</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3749123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Program of Study Model includes:</a:t>
            </a:r>
          </a:p>
          <a:p>
            <a:r>
              <a:rPr lang="en-US" dirty="0"/>
              <a:t>Cosmetologist</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1497722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Entrepreneurial opportunities may include:</a:t>
            </a:r>
          </a:p>
          <a:p>
            <a:r>
              <a:rPr lang="en-US" dirty="0"/>
              <a:t>Barber shop</a:t>
            </a:r>
          </a:p>
          <a:p>
            <a:r>
              <a:rPr lang="en-US" dirty="0"/>
              <a:t>Beauty salon</a:t>
            </a:r>
          </a:p>
          <a:p>
            <a:r>
              <a:rPr lang="en-US" dirty="0"/>
              <a:t>Fitness gym</a:t>
            </a:r>
          </a:p>
          <a:p>
            <a:r>
              <a:rPr lang="en-US" dirty="0"/>
              <a:t>Spa </a:t>
            </a:r>
          </a:p>
          <a:p>
            <a:endParaRPr lang="en-US" dirty="0"/>
          </a:p>
          <a:p>
            <a:r>
              <a:rPr lang="en-US" dirty="0"/>
              <a:t>Can you think of any other businesses that fit in this category?</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27787267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the </a:t>
            </a:r>
            <a:r>
              <a:rPr lang="en-US" dirty="0" err="1"/>
              <a:t>AchieveTexas</a:t>
            </a:r>
            <a:r>
              <a:rPr lang="en-US" dirty="0"/>
              <a:t>: Human Services College and Career Planning Guide, the Texas Workforce Commission projects endless growth opportunities in these areas.</a:t>
            </a:r>
          </a:p>
          <a:p>
            <a:endParaRPr lang="en-US" dirty="0"/>
          </a:p>
          <a:p>
            <a:r>
              <a:rPr lang="en-US" dirty="0"/>
              <a:t>Let’s begin to think of our own business!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1773830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Small businesses play an important role in today’s economy.</a:t>
            </a:r>
          </a:p>
          <a:p>
            <a:endParaRPr lang="en-US" dirty="0"/>
          </a:p>
          <a:p>
            <a:r>
              <a:rPr lang="en-US" dirty="0"/>
              <a:t>Click on link to view video:</a:t>
            </a:r>
          </a:p>
          <a:p>
            <a:r>
              <a:rPr lang="en-US" dirty="0"/>
              <a:t>An Introduction to the SBA </a:t>
            </a:r>
          </a:p>
          <a:p>
            <a:r>
              <a:rPr lang="en-US" dirty="0"/>
              <a:t>Every year the U.S. Small Business Administration and its nationwide network of resource partners help millions of small businesses start, grow and succeed.</a:t>
            </a:r>
            <a:br>
              <a:rPr lang="en-US" dirty="0"/>
            </a:br>
            <a:r>
              <a:rPr lang="en-US" dirty="0"/>
              <a:t>http://youtu.be/Wl_llIcT1V8</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2926097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five Programs of Study and nine Models for this Career Cluster.</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2490153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Programs of study is a way of organizing the curricula and educational activities within a career cluster related to a student’s specific academic and career goal.</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2723255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Programs of Study Models include:</a:t>
            </a:r>
          </a:p>
          <a:p>
            <a:r>
              <a:rPr lang="en-US" dirty="0"/>
              <a:t>Financial Manager Advisor</a:t>
            </a:r>
          </a:p>
          <a:p>
            <a:r>
              <a:rPr lang="en-US" dirty="0"/>
              <a:t>Sales Representative Housing  </a:t>
            </a:r>
          </a:p>
          <a:p>
            <a:r>
              <a:rPr lang="en-US" dirty="0"/>
              <a:t>Sales Manager Apparel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392154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Entrepreneurial opportunities may include:</a:t>
            </a:r>
          </a:p>
          <a:p>
            <a:r>
              <a:rPr lang="en-US" dirty="0"/>
              <a:t>Financial advice office</a:t>
            </a:r>
          </a:p>
          <a:p>
            <a:r>
              <a:rPr lang="en-US" dirty="0"/>
              <a:t>Insurance business </a:t>
            </a:r>
          </a:p>
          <a:p>
            <a:r>
              <a:rPr lang="en-US" dirty="0"/>
              <a:t>Loan business</a:t>
            </a:r>
          </a:p>
          <a:p>
            <a:r>
              <a:rPr lang="en-US" dirty="0"/>
              <a:t>Real estate business</a:t>
            </a:r>
          </a:p>
          <a:p>
            <a:r>
              <a:rPr lang="en-US" dirty="0"/>
              <a:t>Retail store</a:t>
            </a:r>
          </a:p>
          <a:p>
            <a:endParaRPr lang="en-US" dirty="0"/>
          </a:p>
          <a:p>
            <a:r>
              <a:rPr lang="en-US" dirty="0"/>
              <a:t>Can you think of any other businesses that fit in this category?</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275567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Program of Study Model includes:</a:t>
            </a:r>
          </a:p>
          <a:p>
            <a:r>
              <a:rPr lang="en-US" dirty="0"/>
              <a:t>Marriage &amp; Family Therapist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824967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Entrepreneurial opportunities may include:</a:t>
            </a:r>
          </a:p>
          <a:p>
            <a:r>
              <a:rPr lang="en-US" dirty="0"/>
              <a:t>Counseling office</a:t>
            </a:r>
          </a:p>
          <a:p>
            <a:r>
              <a:rPr lang="en-US" dirty="0"/>
              <a:t>Health education business</a:t>
            </a:r>
          </a:p>
          <a:p>
            <a:r>
              <a:rPr lang="en-US" dirty="0"/>
              <a:t>Healthcare business</a:t>
            </a:r>
          </a:p>
          <a:p>
            <a:r>
              <a:rPr lang="en-US" dirty="0"/>
              <a:t>Mental health and substance abuse facility (county, local or state)</a:t>
            </a:r>
          </a:p>
          <a:p>
            <a:r>
              <a:rPr lang="en-US" dirty="0"/>
              <a:t>Rehabilitation business</a:t>
            </a:r>
          </a:p>
          <a:p>
            <a:endParaRPr lang="en-US" dirty="0"/>
          </a:p>
          <a:p>
            <a:r>
              <a:rPr lang="en-US" dirty="0"/>
              <a:t>Can you think of any other businesses that fit in this category?</a:t>
            </a:r>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4115421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Program of Study Model includes:</a:t>
            </a:r>
          </a:p>
          <a:p>
            <a:r>
              <a:rPr lang="en-US" dirty="0"/>
              <a:t>Child Care Director (Preschool &amp; Kindergarten) </a:t>
            </a:r>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20077701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95718"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sp>
        <p:nvSpPr>
          <p:cNvPr id="7" name="Text Placeholder 6"/>
          <p:cNvSpPr>
            <a:spLocks noGrp="1"/>
          </p:cNvSpPr>
          <p:nvPr>
            <p:ph type="body" sz="quarter" idx="10"/>
          </p:nvPr>
        </p:nvSpPr>
        <p:spPr bwMode="white">
          <a:xfrm>
            <a:off x="4735870" y="1219200"/>
            <a:ext cx="7080130" cy="5072063"/>
          </a:xfrm>
        </p:spPr>
        <p:txBody>
          <a:bodyPr lIns="0" tIns="0" rIns="0" bIns="0" anchor="t" anchorCtr="0"/>
          <a:lstStyle>
            <a:lvl1pPr marL="0" indent="0">
              <a:spcAft>
                <a:spcPts val="600"/>
              </a:spcAft>
              <a:buFontTx/>
              <a:buNone/>
              <a:defRPr sz="7200" spc="-60" baseline="0">
                <a:solidFill>
                  <a:schemeClr val="bg1"/>
                </a:solidFill>
              </a:defRPr>
            </a:lvl1pPr>
            <a:lvl2pPr marL="0" indent="0">
              <a:buFontTx/>
              <a:buNone/>
              <a:defRPr sz="4400">
                <a:solidFill>
                  <a:schemeClr val="accent2">
                    <a:lumMod val="60000"/>
                    <a:lumOff val="40000"/>
                  </a:schemeClr>
                </a:solidFill>
              </a:defRPr>
            </a:lvl2pPr>
          </a:lstStyle>
          <a:p>
            <a:pPr lvl="0"/>
            <a:r>
              <a:rPr lang="en-US"/>
              <a:t>Edit Master text styles</a:t>
            </a:r>
          </a:p>
          <a:p>
            <a:pPr lvl="1"/>
            <a:r>
              <a:rPr lang="en-US"/>
              <a:t>Second level</a:t>
            </a:r>
          </a:p>
        </p:txBody>
      </p:sp>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hyperlink" Target="https://www.youtube.com/watch?v=Wl_llIcT1V8"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a:t>Entrepreneurial Opportunities </a:t>
            </a:r>
          </a:p>
          <a:p>
            <a:pPr lvl="1"/>
            <a:endParaRPr lang="en-US" dirty="0"/>
          </a:p>
          <a:p>
            <a:pPr lvl="1"/>
            <a:r>
              <a:rPr lang="en-US" dirty="0"/>
              <a:t>Principles of Human Services</a:t>
            </a:r>
          </a:p>
        </p:txBody>
      </p:sp>
    </p:spTree>
    <p:extLst>
      <p:ext uri="{BB962C8B-B14F-4D97-AF65-F5344CB8AC3E}">
        <p14:creationId xmlns:p14="http://schemas.microsoft.com/office/powerpoint/2010/main" val="1842972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Program Profile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Professionals in these occupations assist people with:</a:t>
            </a:r>
          </a:p>
          <a:p>
            <a:pPr lvl="2"/>
            <a:r>
              <a:rPr lang="en-US" sz="2400" dirty="0"/>
              <a:t>Career decisions</a:t>
            </a:r>
          </a:p>
          <a:p>
            <a:pPr lvl="2"/>
            <a:r>
              <a:rPr lang="en-US" sz="2400" dirty="0"/>
              <a:t>Educational options</a:t>
            </a:r>
          </a:p>
          <a:p>
            <a:pPr lvl="2"/>
            <a:r>
              <a:rPr lang="en-US" sz="2400" dirty="0"/>
              <a:t>Family matters</a:t>
            </a:r>
          </a:p>
          <a:p>
            <a:pPr lvl="2"/>
            <a:r>
              <a:rPr lang="en-US" sz="2400" dirty="0"/>
              <a:t>Mental health issues</a:t>
            </a:r>
          </a:p>
          <a:p>
            <a:pPr lvl="2"/>
            <a:r>
              <a:rPr lang="en-US" sz="2400" dirty="0"/>
              <a:t>Personal problems</a:t>
            </a:r>
          </a:p>
        </p:txBody>
      </p:sp>
      <p:pic>
        <p:nvPicPr>
          <p:cNvPr id="4" name="Picture 3">
            <a:extLst>
              <a:ext uri="{FF2B5EF4-FFF2-40B4-BE49-F238E27FC236}">
                <a16:creationId xmlns:a16="http://schemas.microsoft.com/office/drawing/2014/main" id="{8C91DF45-5685-43F6-8680-4B299A38D066}"/>
              </a:ext>
            </a:extLst>
          </p:cNvPr>
          <p:cNvPicPr>
            <a:picLocks noChangeAspect="1"/>
          </p:cNvPicPr>
          <p:nvPr/>
        </p:nvPicPr>
        <p:blipFill>
          <a:blip r:embed="rId3"/>
          <a:stretch>
            <a:fillRect/>
          </a:stretch>
        </p:blipFill>
        <p:spPr>
          <a:xfrm>
            <a:off x="7375625" y="3048348"/>
            <a:ext cx="2274005" cy="2024047"/>
          </a:xfrm>
          <a:prstGeom prst="rect">
            <a:avLst/>
          </a:prstGeom>
        </p:spPr>
      </p:pic>
    </p:spTree>
    <p:extLst>
      <p:ext uri="{BB962C8B-B14F-4D97-AF65-F5344CB8AC3E}">
        <p14:creationId xmlns:p14="http://schemas.microsoft.com/office/powerpoint/2010/main" val="476325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Early Childhood Development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buNone/>
            </a:pPr>
            <a:endParaRPr lang="en-US" dirty="0"/>
          </a:p>
        </p:txBody>
      </p:sp>
      <p:pic>
        <p:nvPicPr>
          <p:cNvPr id="4" name="Picture 3">
            <a:extLst>
              <a:ext uri="{FF2B5EF4-FFF2-40B4-BE49-F238E27FC236}">
                <a16:creationId xmlns:a16="http://schemas.microsoft.com/office/drawing/2014/main" id="{E62ACF37-8BA1-429E-AF12-14A2A2F1B373}"/>
              </a:ext>
            </a:extLst>
          </p:cNvPr>
          <p:cNvPicPr>
            <a:picLocks noChangeAspect="1"/>
          </p:cNvPicPr>
          <p:nvPr/>
        </p:nvPicPr>
        <p:blipFill>
          <a:blip r:embed="rId3"/>
          <a:stretch>
            <a:fillRect/>
          </a:stretch>
        </p:blipFill>
        <p:spPr>
          <a:xfrm>
            <a:off x="4774889" y="2708256"/>
            <a:ext cx="2987299" cy="2530059"/>
          </a:xfrm>
          <a:prstGeom prst="rect">
            <a:avLst/>
          </a:prstGeom>
        </p:spPr>
      </p:pic>
    </p:spTree>
    <p:extLst>
      <p:ext uri="{BB962C8B-B14F-4D97-AF65-F5344CB8AC3E}">
        <p14:creationId xmlns:p14="http://schemas.microsoft.com/office/powerpoint/2010/main" val="2879365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Program Profile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Professionals in these careers nurture and teach:</a:t>
            </a:r>
          </a:p>
          <a:p>
            <a:pPr lvl="2"/>
            <a:r>
              <a:rPr lang="en-US" sz="2400" dirty="0"/>
              <a:t>Preschool-age children</a:t>
            </a:r>
          </a:p>
          <a:p>
            <a:pPr lvl="1"/>
            <a:endParaRPr lang="en-US" dirty="0"/>
          </a:p>
        </p:txBody>
      </p:sp>
      <p:pic>
        <p:nvPicPr>
          <p:cNvPr id="4" name="Picture 3">
            <a:extLst>
              <a:ext uri="{FF2B5EF4-FFF2-40B4-BE49-F238E27FC236}">
                <a16:creationId xmlns:a16="http://schemas.microsoft.com/office/drawing/2014/main" id="{02F02273-ED23-489D-A48D-3D27012E3133}"/>
              </a:ext>
            </a:extLst>
          </p:cNvPr>
          <p:cNvPicPr>
            <a:picLocks noChangeAspect="1"/>
          </p:cNvPicPr>
          <p:nvPr/>
        </p:nvPicPr>
        <p:blipFill>
          <a:blip r:embed="rId3"/>
          <a:stretch>
            <a:fillRect/>
          </a:stretch>
        </p:blipFill>
        <p:spPr>
          <a:xfrm>
            <a:off x="5085812" y="3443295"/>
            <a:ext cx="2365453" cy="1713124"/>
          </a:xfrm>
          <a:prstGeom prst="rect">
            <a:avLst/>
          </a:prstGeom>
        </p:spPr>
      </p:pic>
    </p:spTree>
    <p:extLst>
      <p:ext uri="{BB962C8B-B14F-4D97-AF65-F5344CB8AC3E}">
        <p14:creationId xmlns:p14="http://schemas.microsoft.com/office/powerpoint/2010/main" val="3740107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Family and Community Services</a:t>
            </a:r>
          </a:p>
        </p:txBody>
      </p:sp>
      <p:pic>
        <p:nvPicPr>
          <p:cNvPr id="4" name="Content Placeholder 3">
            <a:extLst>
              <a:ext uri="{FF2B5EF4-FFF2-40B4-BE49-F238E27FC236}">
                <a16:creationId xmlns:a16="http://schemas.microsoft.com/office/drawing/2014/main" id="{FE6384D9-7885-4273-8A0C-0037C7F702AD}"/>
              </a:ext>
            </a:extLst>
          </p:cNvPr>
          <p:cNvPicPr>
            <a:picLocks noGrp="1" noChangeAspect="1"/>
          </p:cNvPicPr>
          <p:nvPr>
            <p:ph sz="half" idx="1"/>
          </p:nvPr>
        </p:nvPicPr>
        <p:blipFill>
          <a:blip r:embed="rId3"/>
          <a:stretch>
            <a:fillRect/>
          </a:stretch>
        </p:blipFill>
        <p:spPr>
          <a:xfrm>
            <a:off x="4821546" y="3029024"/>
            <a:ext cx="2938527" cy="2054530"/>
          </a:xfrm>
          <a:prstGeom prst="rect">
            <a:avLst/>
          </a:prstGeom>
        </p:spPr>
      </p:pic>
    </p:spTree>
    <p:extLst>
      <p:ext uri="{BB962C8B-B14F-4D97-AF65-F5344CB8AC3E}">
        <p14:creationId xmlns:p14="http://schemas.microsoft.com/office/powerpoint/2010/main" val="1395611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Program Profile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Some professionals in this area help families and individuals meet their:</a:t>
            </a:r>
          </a:p>
          <a:p>
            <a:pPr lvl="2"/>
            <a:r>
              <a:rPr lang="en-US" sz="2400" dirty="0"/>
              <a:t>Nutritional needs</a:t>
            </a:r>
          </a:p>
          <a:p>
            <a:pPr lvl="1"/>
            <a:r>
              <a:rPr lang="en-US" dirty="0"/>
              <a:t>Others help vulnerable populations:</a:t>
            </a:r>
          </a:p>
          <a:p>
            <a:pPr lvl="2"/>
            <a:r>
              <a:rPr lang="en-US" sz="2400" dirty="0"/>
              <a:t>Care for the elderly</a:t>
            </a:r>
          </a:p>
          <a:p>
            <a:pPr lvl="2"/>
            <a:r>
              <a:rPr lang="en-US" sz="2400" dirty="0"/>
              <a:t>Cope with problems of daily living</a:t>
            </a:r>
          </a:p>
          <a:p>
            <a:pPr lvl="2"/>
            <a:r>
              <a:rPr lang="en-US" sz="2400" dirty="0"/>
              <a:t>Counsel troubled individuals</a:t>
            </a:r>
          </a:p>
          <a:p>
            <a:pPr lvl="2"/>
            <a:r>
              <a:rPr lang="en-US" sz="2400" dirty="0"/>
              <a:t>Solicit contributions for various social agencies</a:t>
            </a:r>
          </a:p>
          <a:p>
            <a:pPr lvl="2"/>
            <a:r>
              <a:rPr lang="en-US" sz="2400" dirty="0"/>
              <a:t>Train or retrain the unemployed</a:t>
            </a:r>
          </a:p>
          <a:p>
            <a:pPr lvl="1"/>
            <a:endParaRPr lang="en-US" dirty="0"/>
          </a:p>
        </p:txBody>
      </p:sp>
      <p:pic>
        <p:nvPicPr>
          <p:cNvPr id="4" name="Picture 3">
            <a:extLst>
              <a:ext uri="{FF2B5EF4-FFF2-40B4-BE49-F238E27FC236}">
                <a16:creationId xmlns:a16="http://schemas.microsoft.com/office/drawing/2014/main" id="{2C12553E-0BA9-43D1-B170-AD9D06F67D23}"/>
              </a:ext>
            </a:extLst>
          </p:cNvPr>
          <p:cNvPicPr>
            <a:picLocks noChangeAspect="1"/>
          </p:cNvPicPr>
          <p:nvPr/>
        </p:nvPicPr>
        <p:blipFill>
          <a:blip r:embed="rId3"/>
          <a:stretch>
            <a:fillRect/>
          </a:stretch>
        </p:blipFill>
        <p:spPr>
          <a:xfrm>
            <a:off x="8743618" y="3993383"/>
            <a:ext cx="1816765" cy="1774090"/>
          </a:xfrm>
          <a:prstGeom prst="rect">
            <a:avLst/>
          </a:prstGeom>
        </p:spPr>
      </p:pic>
    </p:spTree>
    <p:extLst>
      <p:ext uri="{BB962C8B-B14F-4D97-AF65-F5344CB8AC3E}">
        <p14:creationId xmlns:p14="http://schemas.microsoft.com/office/powerpoint/2010/main" val="270247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Personal Care Services</a:t>
            </a:r>
          </a:p>
        </p:txBody>
      </p:sp>
      <p:pic>
        <p:nvPicPr>
          <p:cNvPr id="4" name="Content Placeholder 3">
            <a:extLst>
              <a:ext uri="{FF2B5EF4-FFF2-40B4-BE49-F238E27FC236}">
                <a16:creationId xmlns:a16="http://schemas.microsoft.com/office/drawing/2014/main" id="{35CCF937-F9D5-4E4F-9422-4FB782779240}"/>
              </a:ext>
            </a:extLst>
          </p:cNvPr>
          <p:cNvPicPr>
            <a:picLocks noGrp="1" noChangeAspect="1"/>
          </p:cNvPicPr>
          <p:nvPr>
            <p:ph sz="half" idx="1"/>
          </p:nvPr>
        </p:nvPicPr>
        <p:blipFill>
          <a:blip r:embed="rId3"/>
          <a:stretch>
            <a:fillRect/>
          </a:stretch>
        </p:blipFill>
        <p:spPr>
          <a:xfrm>
            <a:off x="5071070" y="2644676"/>
            <a:ext cx="2395936" cy="2286198"/>
          </a:xfrm>
          <a:prstGeom prst="rect">
            <a:avLst/>
          </a:prstGeom>
        </p:spPr>
      </p:pic>
    </p:spTree>
    <p:extLst>
      <p:ext uri="{BB962C8B-B14F-4D97-AF65-F5344CB8AC3E}">
        <p14:creationId xmlns:p14="http://schemas.microsoft.com/office/powerpoint/2010/main" val="2296321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Program Profile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Personal care professionals help people with their:</a:t>
            </a:r>
          </a:p>
          <a:p>
            <a:pPr lvl="1"/>
            <a:r>
              <a:rPr lang="en-US" dirty="0"/>
              <a:t>Personal appearance, including:</a:t>
            </a:r>
          </a:p>
          <a:p>
            <a:pPr lvl="2"/>
            <a:r>
              <a:rPr lang="en-US" sz="2400" dirty="0"/>
              <a:t>Giving makeup advice</a:t>
            </a:r>
          </a:p>
          <a:p>
            <a:pPr lvl="2"/>
            <a:r>
              <a:rPr lang="en-US" sz="2400" dirty="0"/>
              <a:t>Giving manicures</a:t>
            </a:r>
          </a:p>
          <a:p>
            <a:pPr lvl="2"/>
            <a:r>
              <a:rPr lang="en-US" sz="2400" dirty="0"/>
              <a:t>Providing facial treatments</a:t>
            </a:r>
          </a:p>
          <a:p>
            <a:pPr lvl="2"/>
            <a:r>
              <a:rPr lang="en-US" sz="2400" dirty="0"/>
              <a:t>Styling hair</a:t>
            </a:r>
          </a:p>
          <a:p>
            <a:pPr lvl="1"/>
            <a:r>
              <a:rPr lang="en-US" dirty="0"/>
              <a:t>They may also provide: </a:t>
            </a:r>
          </a:p>
          <a:p>
            <a:pPr lvl="2"/>
            <a:r>
              <a:rPr lang="en-US" sz="2400" dirty="0"/>
              <a:t>Fitness training</a:t>
            </a:r>
          </a:p>
          <a:p>
            <a:pPr lvl="2"/>
            <a:r>
              <a:rPr lang="en-US" sz="2400" dirty="0"/>
              <a:t>Health</a:t>
            </a:r>
          </a:p>
          <a:p>
            <a:pPr lvl="1"/>
            <a:endParaRPr lang="en-US" dirty="0"/>
          </a:p>
          <a:p>
            <a:pPr lvl="1"/>
            <a:endParaRPr lang="en-US" dirty="0"/>
          </a:p>
        </p:txBody>
      </p:sp>
      <p:pic>
        <p:nvPicPr>
          <p:cNvPr id="4" name="Picture 3">
            <a:extLst>
              <a:ext uri="{FF2B5EF4-FFF2-40B4-BE49-F238E27FC236}">
                <a16:creationId xmlns:a16="http://schemas.microsoft.com/office/drawing/2014/main" id="{3CBE7774-CB36-42CB-8C84-7E16880EF2B5}"/>
              </a:ext>
            </a:extLst>
          </p:cNvPr>
          <p:cNvPicPr>
            <a:picLocks noChangeAspect="1"/>
          </p:cNvPicPr>
          <p:nvPr/>
        </p:nvPicPr>
        <p:blipFill>
          <a:blip r:embed="rId3"/>
          <a:stretch>
            <a:fillRect/>
          </a:stretch>
        </p:blipFill>
        <p:spPr>
          <a:xfrm>
            <a:off x="8099619" y="3787579"/>
            <a:ext cx="1798476" cy="1798476"/>
          </a:xfrm>
          <a:prstGeom prst="rect">
            <a:avLst/>
          </a:prstGeom>
        </p:spPr>
      </p:pic>
    </p:spTree>
    <p:extLst>
      <p:ext uri="{BB962C8B-B14F-4D97-AF65-F5344CB8AC3E}">
        <p14:creationId xmlns:p14="http://schemas.microsoft.com/office/powerpoint/2010/main" val="2758585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Careers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buNone/>
            </a:pPr>
            <a:endParaRPr lang="en-US" dirty="0"/>
          </a:p>
        </p:txBody>
      </p:sp>
      <p:pic>
        <p:nvPicPr>
          <p:cNvPr id="4" name="Picture 3">
            <a:extLst>
              <a:ext uri="{FF2B5EF4-FFF2-40B4-BE49-F238E27FC236}">
                <a16:creationId xmlns:a16="http://schemas.microsoft.com/office/drawing/2014/main" id="{81596ABA-BB75-47DA-ADD5-CB349C331921}"/>
              </a:ext>
            </a:extLst>
          </p:cNvPr>
          <p:cNvPicPr>
            <a:picLocks noChangeAspect="1"/>
          </p:cNvPicPr>
          <p:nvPr/>
        </p:nvPicPr>
        <p:blipFill>
          <a:blip r:embed="rId3"/>
          <a:stretch>
            <a:fillRect/>
          </a:stretch>
        </p:blipFill>
        <p:spPr>
          <a:xfrm>
            <a:off x="1687151" y="2226044"/>
            <a:ext cx="8974090" cy="3369214"/>
          </a:xfrm>
          <a:prstGeom prst="rect">
            <a:avLst/>
          </a:prstGeom>
        </p:spPr>
      </p:pic>
    </p:spTree>
    <p:extLst>
      <p:ext uri="{BB962C8B-B14F-4D97-AF65-F5344CB8AC3E}">
        <p14:creationId xmlns:p14="http://schemas.microsoft.com/office/powerpoint/2010/main" val="2999024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Questions?</a:t>
            </a:r>
          </a:p>
        </p:txBody>
      </p:sp>
      <p:pic>
        <p:nvPicPr>
          <p:cNvPr id="4" name="Content Placeholder 3">
            <a:extLst>
              <a:ext uri="{FF2B5EF4-FFF2-40B4-BE49-F238E27FC236}">
                <a16:creationId xmlns:a16="http://schemas.microsoft.com/office/drawing/2014/main" id="{E216329D-9E54-4622-BE4B-765330A17C00}"/>
              </a:ext>
            </a:extLst>
          </p:cNvPr>
          <p:cNvPicPr>
            <a:picLocks noGrp="1" noChangeAspect="1"/>
          </p:cNvPicPr>
          <p:nvPr>
            <p:ph sz="half" idx="1"/>
          </p:nvPr>
        </p:nvPicPr>
        <p:blipFill>
          <a:blip r:embed="rId2"/>
          <a:stretch>
            <a:fillRect/>
          </a:stretch>
        </p:blipFill>
        <p:spPr>
          <a:xfrm>
            <a:off x="4635168" y="3062288"/>
            <a:ext cx="3267739" cy="1450974"/>
          </a:xfrm>
          <a:prstGeom prst="rect">
            <a:avLst/>
          </a:prstGeom>
        </p:spPr>
      </p:pic>
    </p:spTree>
    <p:extLst>
      <p:ext uri="{BB962C8B-B14F-4D97-AF65-F5344CB8AC3E}">
        <p14:creationId xmlns:p14="http://schemas.microsoft.com/office/powerpoint/2010/main" val="2583102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sz="1100" dirty="0"/>
              <a:t>Images:</a:t>
            </a:r>
          </a:p>
          <a:p>
            <a:pPr lvl="2"/>
            <a:r>
              <a:rPr lang="en-US" sz="1100" dirty="0"/>
              <a:t>Achieve Texas In Action: Human Services</a:t>
            </a:r>
          </a:p>
          <a:p>
            <a:pPr lvl="2"/>
            <a:r>
              <a:rPr lang="en-US" sz="1100" dirty="0"/>
              <a:t>Microsoft Office Clip Art: Used with permission from Microsoft.</a:t>
            </a:r>
          </a:p>
          <a:p>
            <a:pPr lvl="1"/>
            <a:r>
              <a:rPr lang="en-US" sz="1100" dirty="0"/>
              <a:t>Textbook:</a:t>
            </a:r>
          </a:p>
          <a:p>
            <a:pPr lvl="2"/>
            <a:r>
              <a:rPr lang="en-US" sz="1100" dirty="0"/>
              <a:t>Littrell, J. J., </a:t>
            </a:r>
            <a:r>
              <a:rPr lang="en-US" sz="1100" dirty="0" err="1"/>
              <a:t>Clasen</a:t>
            </a:r>
            <a:r>
              <a:rPr lang="en-US" sz="1100" dirty="0"/>
              <a:t>, A. H., &amp; Pearson, P. (2004). From school to work. Tinley Park, IL: </a:t>
            </a:r>
            <a:r>
              <a:rPr lang="en-US" sz="1100" dirty="0" err="1"/>
              <a:t>Goodheart</a:t>
            </a:r>
            <a:r>
              <a:rPr lang="en-US" sz="1100" dirty="0"/>
              <a:t>-Willcox.</a:t>
            </a:r>
          </a:p>
          <a:p>
            <a:pPr lvl="1"/>
            <a:r>
              <a:rPr lang="en-US" sz="1100" dirty="0"/>
              <a:t>Websites:</a:t>
            </a:r>
          </a:p>
          <a:p>
            <a:pPr lvl="2"/>
            <a:r>
              <a:rPr lang="en-US" sz="1100" dirty="0"/>
              <a:t>Achieve Texas College and Career Initiative</a:t>
            </a:r>
          </a:p>
          <a:p>
            <a:pPr lvl="2"/>
            <a:r>
              <a:rPr lang="en-US" sz="1100" dirty="0"/>
              <a:t>An education initiative designed to prepare students for a lifetime of success. It allows students to achieve excellence by preparing them for secondary and postsecondary opportunities, career preparation and advancement, meaningful work, and active citizenship.</a:t>
            </a:r>
          </a:p>
          <a:p>
            <a:pPr lvl="2"/>
            <a:r>
              <a:rPr lang="en-US" sz="1100" dirty="0"/>
              <a:t>http://www.achievetexas.org/</a:t>
            </a:r>
          </a:p>
          <a:p>
            <a:pPr lvl="2"/>
            <a:r>
              <a:rPr lang="en-US" sz="1100" dirty="0"/>
              <a:t>O*Net Online</a:t>
            </a:r>
          </a:p>
          <a:p>
            <a:pPr lvl="2"/>
            <a:r>
              <a:rPr lang="en-US" sz="1100" dirty="0"/>
              <a:t>Human Services Career Cluster</a:t>
            </a:r>
          </a:p>
          <a:p>
            <a:pPr lvl="2"/>
            <a:r>
              <a:rPr lang="en-US" sz="1100" dirty="0"/>
              <a:t>http://www.onetonline.org/find/career?c=10&amp;g=Go</a:t>
            </a:r>
          </a:p>
          <a:p>
            <a:pPr lvl="2"/>
            <a:r>
              <a:rPr lang="en-US" sz="1100" dirty="0"/>
              <a:t>SBA.gov</a:t>
            </a:r>
          </a:p>
          <a:p>
            <a:pPr lvl="2"/>
            <a:r>
              <a:rPr lang="en-US" sz="1100" dirty="0"/>
              <a:t>The U.S. Small Business Administration (SBA) was created in 1953 as an independent agency of the federal government to aid, counsel, assist and protect the interests of small business concerns, to preserve free competitive enterprise and to maintain and strengthen the overall economy of our nation.</a:t>
            </a:r>
          </a:p>
          <a:p>
            <a:pPr lvl="2"/>
            <a:r>
              <a:rPr lang="en-US" sz="1100" dirty="0"/>
              <a:t>http://www.sba.gov/</a:t>
            </a:r>
          </a:p>
          <a:p>
            <a:pPr lvl="1"/>
            <a:r>
              <a:rPr lang="en-US" sz="1100" dirty="0"/>
              <a:t>YouTube™:</a:t>
            </a:r>
          </a:p>
          <a:p>
            <a:pPr lvl="2"/>
            <a:r>
              <a:rPr lang="en-US" sz="1100" dirty="0"/>
              <a:t>An Introduction to the SBA </a:t>
            </a:r>
          </a:p>
          <a:p>
            <a:pPr lvl="2"/>
            <a:r>
              <a:rPr lang="en-US" sz="1100" dirty="0"/>
              <a:t>Every year the U.S. Small Business Administration and its nationwide network of resource partners help millions of small businesses start, grow and succeed.</a:t>
            </a:r>
            <a:br>
              <a:rPr lang="en-US" sz="1100" dirty="0"/>
            </a:br>
            <a:r>
              <a:rPr lang="en-US" sz="1100" dirty="0"/>
              <a:t>http://youtu.be/Wl_llIcT1V8</a:t>
            </a:r>
          </a:p>
          <a:p>
            <a:pPr lvl="1"/>
            <a:endParaRPr lang="en-US" dirty="0"/>
          </a:p>
        </p:txBody>
      </p:sp>
    </p:spTree>
    <p:extLst>
      <p:ext uri="{BB962C8B-B14F-4D97-AF65-F5344CB8AC3E}">
        <p14:creationId xmlns:p14="http://schemas.microsoft.com/office/powerpoint/2010/main" val="2714073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What is an Entrepreneur?</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A person who organizes and operates a business or businesses, taking on greater than normal financial risks in order to do so</a:t>
            </a:r>
          </a:p>
          <a:p>
            <a:pPr lvl="1"/>
            <a:endParaRPr lang="en-US" dirty="0"/>
          </a:p>
        </p:txBody>
      </p:sp>
      <p:pic>
        <p:nvPicPr>
          <p:cNvPr id="4" name="Picture 3">
            <a:extLst>
              <a:ext uri="{FF2B5EF4-FFF2-40B4-BE49-F238E27FC236}">
                <a16:creationId xmlns:a16="http://schemas.microsoft.com/office/drawing/2014/main" id="{3AA19779-B98E-4F7B-84CF-DF78AD23FF18}"/>
              </a:ext>
            </a:extLst>
          </p:cNvPr>
          <p:cNvPicPr>
            <a:picLocks noChangeAspect="1"/>
          </p:cNvPicPr>
          <p:nvPr/>
        </p:nvPicPr>
        <p:blipFill>
          <a:blip r:embed="rId3"/>
          <a:stretch>
            <a:fillRect/>
          </a:stretch>
        </p:blipFill>
        <p:spPr>
          <a:xfrm>
            <a:off x="5076667" y="3232500"/>
            <a:ext cx="2383743" cy="2341067"/>
          </a:xfrm>
          <a:prstGeom prst="rect">
            <a:avLst/>
          </a:prstGeom>
        </p:spPr>
      </p:pic>
    </p:spTree>
    <p:extLst>
      <p:ext uri="{BB962C8B-B14F-4D97-AF65-F5344CB8AC3E}">
        <p14:creationId xmlns:p14="http://schemas.microsoft.com/office/powerpoint/2010/main" val="370812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Small Businesses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The U.S. Small Business Administration defines a small business concern as one that is independently owned and operated, is organized for profit and is not dominant in its field</a:t>
            </a:r>
          </a:p>
          <a:p>
            <a:pPr lvl="1"/>
            <a:endParaRPr lang="en-US" dirty="0"/>
          </a:p>
        </p:txBody>
      </p:sp>
      <p:pic>
        <p:nvPicPr>
          <p:cNvPr id="5" name="Picture 4">
            <a:extLst>
              <a:ext uri="{FF2B5EF4-FFF2-40B4-BE49-F238E27FC236}">
                <a16:creationId xmlns:a16="http://schemas.microsoft.com/office/drawing/2014/main" id="{47A492B0-1999-4E46-AACD-B77D15CD0157}"/>
              </a:ext>
            </a:extLst>
          </p:cNvPr>
          <p:cNvPicPr>
            <a:picLocks noChangeAspect="1"/>
          </p:cNvPicPr>
          <p:nvPr/>
        </p:nvPicPr>
        <p:blipFill>
          <a:blip r:embed="rId3"/>
          <a:stretch>
            <a:fillRect/>
          </a:stretch>
        </p:blipFill>
        <p:spPr>
          <a:xfrm>
            <a:off x="4985220" y="3383203"/>
            <a:ext cx="2566638" cy="1767993"/>
          </a:xfrm>
          <a:prstGeom prst="rect">
            <a:avLst/>
          </a:prstGeom>
        </p:spPr>
      </p:pic>
      <p:sp>
        <p:nvSpPr>
          <p:cNvPr id="8" name="Rectangle 7">
            <a:extLst>
              <a:ext uri="{FF2B5EF4-FFF2-40B4-BE49-F238E27FC236}">
                <a16:creationId xmlns:a16="http://schemas.microsoft.com/office/drawing/2014/main" id="{844240C6-A5B6-4BF9-8EC3-083336E5C86E}"/>
              </a:ext>
            </a:extLst>
          </p:cNvPr>
          <p:cNvSpPr/>
          <p:nvPr/>
        </p:nvSpPr>
        <p:spPr>
          <a:xfrm>
            <a:off x="4992119" y="5283635"/>
            <a:ext cx="2746456" cy="369332"/>
          </a:xfrm>
          <a:prstGeom prst="rect">
            <a:avLst/>
          </a:prstGeom>
        </p:spPr>
        <p:txBody>
          <a:bodyPr wrap="none">
            <a:spAutoFit/>
          </a:bodyPr>
          <a:lstStyle/>
          <a:p>
            <a:pPr algn="ctr"/>
            <a:r>
              <a:rPr lang="en-US" b="1" dirty="0">
                <a:hlinkClick r:id="rId4"/>
              </a:rPr>
              <a:t>An Introduction to the SBA</a:t>
            </a:r>
            <a:endParaRPr lang="en-US" b="1" dirty="0"/>
          </a:p>
        </p:txBody>
      </p:sp>
      <p:pic>
        <p:nvPicPr>
          <p:cNvPr id="9" name="Picture 8">
            <a:extLst>
              <a:ext uri="{FF2B5EF4-FFF2-40B4-BE49-F238E27FC236}">
                <a16:creationId xmlns:a16="http://schemas.microsoft.com/office/drawing/2014/main" id="{9D47CF06-D5B6-4D1B-8C47-EACE6288CBF2}"/>
              </a:ext>
            </a:extLst>
          </p:cNvPr>
          <p:cNvPicPr>
            <a:picLocks noChangeAspect="1"/>
          </p:cNvPicPr>
          <p:nvPr/>
        </p:nvPicPr>
        <p:blipFill>
          <a:blip r:embed="rId5"/>
          <a:stretch>
            <a:fillRect/>
          </a:stretch>
        </p:blipFill>
        <p:spPr>
          <a:xfrm>
            <a:off x="5770390" y="5652967"/>
            <a:ext cx="1499746" cy="493819"/>
          </a:xfrm>
          <a:prstGeom prst="rect">
            <a:avLst/>
          </a:prstGeom>
        </p:spPr>
      </p:pic>
    </p:spTree>
    <p:extLst>
      <p:ext uri="{BB962C8B-B14F-4D97-AF65-F5344CB8AC3E}">
        <p14:creationId xmlns:p14="http://schemas.microsoft.com/office/powerpoint/2010/main" val="3219747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Human Services Career Cluster</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Prepares individuals for employment in career pathways that relate to families and human needs</a:t>
            </a:r>
          </a:p>
          <a:p>
            <a:pPr lvl="1"/>
            <a:endParaRPr lang="en-US" dirty="0"/>
          </a:p>
        </p:txBody>
      </p:sp>
      <p:pic>
        <p:nvPicPr>
          <p:cNvPr id="4" name="Picture 3">
            <a:extLst>
              <a:ext uri="{FF2B5EF4-FFF2-40B4-BE49-F238E27FC236}">
                <a16:creationId xmlns:a16="http://schemas.microsoft.com/office/drawing/2014/main" id="{C1C11757-BDEB-49C5-BC76-0C442A68BE10}"/>
              </a:ext>
            </a:extLst>
          </p:cNvPr>
          <p:cNvPicPr>
            <a:picLocks noChangeAspect="1"/>
          </p:cNvPicPr>
          <p:nvPr/>
        </p:nvPicPr>
        <p:blipFill>
          <a:blip r:embed="rId3"/>
          <a:stretch>
            <a:fillRect/>
          </a:stretch>
        </p:blipFill>
        <p:spPr>
          <a:xfrm>
            <a:off x="5034071" y="2681560"/>
            <a:ext cx="2664183" cy="2908044"/>
          </a:xfrm>
          <a:prstGeom prst="rect">
            <a:avLst/>
          </a:prstGeom>
        </p:spPr>
      </p:pic>
    </p:spTree>
    <p:extLst>
      <p:ext uri="{BB962C8B-B14F-4D97-AF65-F5344CB8AC3E}">
        <p14:creationId xmlns:p14="http://schemas.microsoft.com/office/powerpoint/2010/main" val="385597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Programs of Study</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Consumer Services</a:t>
            </a:r>
          </a:p>
          <a:p>
            <a:pPr lvl="1"/>
            <a:r>
              <a:rPr lang="en-US" dirty="0"/>
              <a:t>Counseling and Mental Health</a:t>
            </a:r>
          </a:p>
          <a:p>
            <a:pPr lvl="1"/>
            <a:r>
              <a:rPr lang="en-US" dirty="0"/>
              <a:t>Early Childhood Development</a:t>
            </a:r>
          </a:p>
          <a:p>
            <a:pPr lvl="1"/>
            <a:r>
              <a:rPr lang="en-US" dirty="0"/>
              <a:t>Family and Community Services</a:t>
            </a:r>
          </a:p>
          <a:p>
            <a:pPr lvl="1"/>
            <a:r>
              <a:rPr lang="en-US" dirty="0"/>
              <a:t>Personal Care Services</a:t>
            </a:r>
          </a:p>
          <a:p>
            <a:pPr lvl="1"/>
            <a:endParaRPr lang="en-US" dirty="0"/>
          </a:p>
        </p:txBody>
      </p:sp>
    </p:spTree>
    <p:extLst>
      <p:ext uri="{BB962C8B-B14F-4D97-AF65-F5344CB8AC3E}">
        <p14:creationId xmlns:p14="http://schemas.microsoft.com/office/powerpoint/2010/main" val="2524569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Consumer Services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buNone/>
            </a:pPr>
            <a:endParaRPr lang="en-US" dirty="0"/>
          </a:p>
        </p:txBody>
      </p:sp>
      <p:pic>
        <p:nvPicPr>
          <p:cNvPr id="4" name="Picture 3">
            <a:extLst>
              <a:ext uri="{FF2B5EF4-FFF2-40B4-BE49-F238E27FC236}">
                <a16:creationId xmlns:a16="http://schemas.microsoft.com/office/drawing/2014/main" id="{47E2F48B-A7CE-434A-A791-40D4892AECEF}"/>
              </a:ext>
            </a:extLst>
          </p:cNvPr>
          <p:cNvPicPr>
            <a:picLocks noChangeAspect="1"/>
          </p:cNvPicPr>
          <p:nvPr/>
        </p:nvPicPr>
        <p:blipFill>
          <a:blip r:embed="rId3"/>
          <a:stretch>
            <a:fillRect/>
          </a:stretch>
        </p:blipFill>
        <p:spPr>
          <a:xfrm>
            <a:off x="4976075" y="2921047"/>
            <a:ext cx="2584928" cy="2249619"/>
          </a:xfrm>
          <a:prstGeom prst="rect">
            <a:avLst/>
          </a:prstGeom>
        </p:spPr>
      </p:pic>
    </p:spTree>
    <p:extLst>
      <p:ext uri="{BB962C8B-B14F-4D97-AF65-F5344CB8AC3E}">
        <p14:creationId xmlns:p14="http://schemas.microsoft.com/office/powerpoint/2010/main" val="2960846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Program Profile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Professionals in this area help people with decisions and problems relating to: </a:t>
            </a:r>
          </a:p>
          <a:p>
            <a:pPr lvl="2"/>
            <a:r>
              <a:rPr lang="en-US" sz="2400" dirty="0"/>
              <a:t>Consumer goods</a:t>
            </a:r>
          </a:p>
          <a:p>
            <a:pPr lvl="2"/>
            <a:r>
              <a:rPr lang="en-US" sz="2400" dirty="0"/>
              <a:t>Finance</a:t>
            </a:r>
          </a:p>
          <a:p>
            <a:pPr lvl="2"/>
            <a:r>
              <a:rPr lang="en-US" sz="2400" dirty="0"/>
              <a:t>Insurance</a:t>
            </a:r>
          </a:p>
          <a:p>
            <a:pPr lvl="2"/>
            <a:r>
              <a:rPr lang="en-US" sz="2400" dirty="0"/>
              <a:t>Real estate</a:t>
            </a:r>
          </a:p>
          <a:p>
            <a:pPr lvl="1"/>
            <a:endParaRPr lang="en-US" dirty="0"/>
          </a:p>
        </p:txBody>
      </p:sp>
      <p:pic>
        <p:nvPicPr>
          <p:cNvPr id="4" name="Picture 3">
            <a:extLst>
              <a:ext uri="{FF2B5EF4-FFF2-40B4-BE49-F238E27FC236}">
                <a16:creationId xmlns:a16="http://schemas.microsoft.com/office/drawing/2014/main" id="{0BEDE9B7-4555-4609-9710-2994D59A72C5}"/>
              </a:ext>
            </a:extLst>
          </p:cNvPr>
          <p:cNvPicPr>
            <a:picLocks noChangeAspect="1"/>
          </p:cNvPicPr>
          <p:nvPr/>
        </p:nvPicPr>
        <p:blipFill>
          <a:blip r:embed="rId3"/>
          <a:stretch>
            <a:fillRect/>
          </a:stretch>
        </p:blipFill>
        <p:spPr>
          <a:xfrm>
            <a:off x="4975246" y="3411931"/>
            <a:ext cx="2444708" cy="1993565"/>
          </a:xfrm>
          <a:prstGeom prst="rect">
            <a:avLst/>
          </a:prstGeom>
        </p:spPr>
      </p:pic>
    </p:spTree>
    <p:extLst>
      <p:ext uri="{BB962C8B-B14F-4D97-AF65-F5344CB8AC3E}">
        <p14:creationId xmlns:p14="http://schemas.microsoft.com/office/powerpoint/2010/main" val="3464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Counseling and Mental Health</a:t>
            </a:r>
          </a:p>
        </p:txBody>
      </p:sp>
      <p:pic>
        <p:nvPicPr>
          <p:cNvPr id="4" name="Content Placeholder 3">
            <a:extLst>
              <a:ext uri="{FF2B5EF4-FFF2-40B4-BE49-F238E27FC236}">
                <a16:creationId xmlns:a16="http://schemas.microsoft.com/office/drawing/2014/main" id="{6225F04D-06CC-45C5-A5A4-9647D98A36E9}"/>
              </a:ext>
            </a:extLst>
          </p:cNvPr>
          <p:cNvPicPr>
            <a:picLocks noGrp="1" noChangeAspect="1"/>
          </p:cNvPicPr>
          <p:nvPr>
            <p:ph sz="half" idx="1"/>
          </p:nvPr>
        </p:nvPicPr>
        <p:blipFill>
          <a:blip r:embed="rId3"/>
          <a:stretch>
            <a:fillRect/>
          </a:stretch>
        </p:blipFill>
        <p:spPr>
          <a:xfrm>
            <a:off x="4365619" y="2886343"/>
            <a:ext cx="3676207" cy="2194750"/>
          </a:xfrm>
          <a:prstGeom prst="rect">
            <a:avLst/>
          </a:prstGeom>
        </p:spPr>
      </p:pic>
    </p:spTree>
    <p:extLst>
      <p:ext uri="{BB962C8B-B14F-4D97-AF65-F5344CB8AC3E}">
        <p14:creationId xmlns:p14="http://schemas.microsoft.com/office/powerpoint/2010/main" val="1077649995"/>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2.xml><?xml version="1.0" encoding="utf-8"?>
<ds:datastoreItem xmlns:ds="http://schemas.openxmlformats.org/officeDocument/2006/customXml" ds:itemID="{371B5C7F-2497-4FAB-9E2E-E6A7EB669C3E}">
  <ds:schemaRefs>
    <ds:schemaRef ds:uri="http://purl.org/dc/terms/"/>
    <ds:schemaRef ds:uri="http://schemas.microsoft.com/office/2006/documentManagement/types"/>
    <ds:schemaRef ds:uri="56ea17bb-c96d-4826-b465-01eec0dd23dd"/>
    <ds:schemaRef ds:uri="http://schemas.microsoft.com/office/infopath/2007/PartnerControls"/>
    <ds:schemaRef ds:uri="05d88611-e516-4d1a-b12e-39107e78b3d0"/>
    <ds:schemaRef ds:uri="http://schemas.microsoft.com/office/2006/metadata/properties"/>
    <ds:schemaRef ds:uri="http://purl.org/dc/dcmitype/"/>
    <ds:schemaRef ds:uri="http://schemas.openxmlformats.org/package/2006/metadata/core-properties"/>
    <ds:schemaRef ds:uri="http://schemas.microsoft.com/sharepoint/v3"/>
    <ds:schemaRef ds:uri="http://www.w3.org/XML/1998/namespace"/>
    <ds:schemaRef ds:uri="http://purl.org/dc/elements/1.1/"/>
  </ds:schemaRefs>
</ds:datastoreItem>
</file>

<file path=customXml/itemProps3.xml><?xml version="1.0" encoding="utf-8"?>
<ds:datastoreItem xmlns:ds="http://schemas.openxmlformats.org/officeDocument/2006/customXml" ds:itemID="{9B910175-B4C0-4C89-A952-D999919188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168</TotalTime>
  <Words>869</Words>
  <Application>Microsoft Office PowerPoint</Application>
  <PresentationFormat>Widescreen</PresentationFormat>
  <Paragraphs>152</Paragraphs>
  <Slides>19</Slides>
  <Notes>15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.AppleSystemUIFont</vt:lpstr>
      <vt:lpstr>Arial</vt:lpstr>
      <vt:lpstr>Calibri</vt:lpstr>
      <vt:lpstr>Open Sans</vt:lpstr>
      <vt:lpstr>Open Sans SemiBold</vt:lpstr>
      <vt:lpstr>2_Office Theme</vt:lpstr>
      <vt:lpstr>3_Office Theme</vt:lpstr>
      <vt:lpstr>PowerPoint Presentation</vt:lpstr>
      <vt:lpstr>PowerPoint Presentation</vt:lpstr>
      <vt:lpstr>What is an Entrepreneur?</vt:lpstr>
      <vt:lpstr>Small Businesses</vt:lpstr>
      <vt:lpstr>Human Services Career Cluster</vt:lpstr>
      <vt:lpstr>Programs of Study</vt:lpstr>
      <vt:lpstr>Consumer Services</vt:lpstr>
      <vt:lpstr>Program Profile</vt:lpstr>
      <vt:lpstr>Counseling and Mental Health</vt:lpstr>
      <vt:lpstr>Program Profile</vt:lpstr>
      <vt:lpstr>Early Childhood Development</vt:lpstr>
      <vt:lpstr>Program Profile</vt:lpstr>
      <vt:lpstr>Family and Community Services</vt:lpstr>
      <vt:lpstr>Program Profile</vt:lpstr>
      <vt:lpstr>Personal Care Services</vt:lpstr>
      <vt:lpstr>Program Profile</vt:lpstr>
      <vt:lpstr>Careers</vt:lpstr>
      <vt:lpstr>Questions?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Rajit Podder</cp:lastModifiedBy>
  <cp:revision>8</cp:revision>
  <cp:lastPrinted>2017-07-07T16:17:37Z</cp:lastPrinted>
  <dcterms:created xsi:type="dcterms:W3CDTF">2017-07-11T23:58:30Z</dcterms:created>
  <dcterms:modified xsi:type="dcterms:W3CDTF">2017-11-16T20:55:48Z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