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4"/>
  </p:notesMasterIdLst>
  <p:handoutMasterIdLst>
    <p:handoutMasterId r:id="rId35"/>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9"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9774" autoAdjust="0"/>
  </p:normalViewPr>
  <p:slideViewPr>
    <p:cSldViewPr snapToGrid="0">
      <p:cViewPr varScale="1">
        <p:scale>
          <a:sx n="47" d="100"/>
          <a:sy n="47" d="100"/>
        </p:scale>
        <p:origin x="1436" y="4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51B52-3AC4-ED4F-89E4-5901821EBF4B}"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81367FA0-8C3B-8740-BC89-98086D8376AB}">
      <dgm:prSet phldrT="[Text]" custT="1"/>
      <dgm:spPr/>
      <dgm:t>
        <a:bodyPr/>
        <a:lstStyle/>
        <a:p>
          <a:r>
            <a:rPr lang="en-US" sz="1800" dirty="0">
              <a:solidFill>
                <a:srgbClr val="000000"/>
              </a:solidFill>
              <a:latin typeface="Open Sans"/>
            </a:rPr>
            <a:t>Treating people fairly</a:t>
          </a:r>
        </a:p>
      </dgm:t>
    </dgm:pt>
    <dgm:pt modelId="{2C2517EE-EEED-D54E-9963-28B6A7C6320D}" type="parTrans" cxnId="{1A9E0342-8195-A345-97C6-27958D8FE98C}">
      <dgm:prSet/>
      <dgm:spPr/>
      <dgm:t>
        <a:bodyPr/>
        <a:lstStyle/>
        <a:p>
          <a:endParaRPr lang="en-US">
            <a:latin typeface="Open Sans"/>
          </a:endParaRPr>
        </a:p>
      </dgm:t>
    </dgm:pt>
    <dgm:pt modelId="{D05B3370-65A9-984B-A629-90118080E6F1}" type="sibTrans" cxnId="{1A9E0342-8195-A345-97C6-27958D8FE98C}">
      <dgm:prSet/>
      <dgm:spPr/>
      <dgm:t>
        <a:bodyPr/>
        <a:lstStyle/>
        <a:p>
          <a:endParaRPr lang="en-US">
            <a:latin typeface="Open Sans"/>
          </a:endParaRPr>
        </a:p>
      </dgm:t>
    </dgm:pt>
    <dgm:pt modelId="{2CD19B97-16CF-1040-A181-14CA907B0738}">
      <dgm:prSet phldrT="[Text]" custT="1"/>
      <dgm:spPr/>
      <dgm:t>
        <a:bodyPr/>
        <a:lstStyle/>
        <a:p>
          <a:r>
            <a:rPr lang="en-US" sz="1800" dirty="0">
              <a:solidFill>
                <a:srgbClr val="000000"/>
              </a:solidFill>
              <a:latin typeface="Open Sans"/>
            </a:rPr>
            <a:t>Establishing rapport</a:t>
          </a:r>
        </a:p>
        <a:p>
          <a:endParaRPr lang="en-US" sz="1800" dirty="0">
            <a:solidFill>
              <a:srgbClr val="000000"/>
            </a:solidFill>
            <a:latin typeface="Open Sans"/>
          </a:endParaRPr>
        </a:p>
        <a:p>
          <a:r>
            <a:rPr lang="en-US" sz="1800" dirty="0">
              <a:solidFill>
                <a:srgbClr val="000000"/>
              </a:solidFill>
              <a:latin typeface="Open Sans"/>
            </a:rPr>
            <a:t>Being a cooperative team member</a:t>
          </a:r>
        </a:p>
      </dgm:t>
    </dgm:pt>
    <dgm:pt modelId="{B950B4E9-9B93-BF4F-AC36-B0CE8F747942}" type="parTrans" cxnId="{FBD9F861-4465-8E47-9DA9-F1F07AD566F2}">
      <dgm:prSet/>
      <dgm:spPr/>
      <dgm:t>
        <a:bodyPr/>
        <a:lstStyle/>
        <a:p>
          <a:endParaRPr lang="en-US">
            <a:latin typeface="Open Sans"/>
          </a:endParaRPr>
        </a:p>
      </dgm:t>
    </dgm:pt>
    <dgm:pt modelId="{9E2F4C2C-4E0C-A947-9779-4E9365F8FCEE}" type="sibTrans" cxnId="{FBD9F861-4465-8E47-9DA9-F1F07AD566F2}">
      <dgm:prSet/>
      <dgm:spPr/>
      <dgm:t>
        <a:bodyPr/>
        <a:lstStyle/>
        <a:p>
          <a:endParaRPr lang="en-US">
            <a:latin typeface="Open Sans"/>
          </a:endParaRPr>
        </a:p>
      </dgm:t>
    </dgm:pt>
    <dgm:pt modelId="{FBC579DC-5FF1-0D42-ABCE-EB9213E55AE4}">
      <dgm:prSet phldrT="[Text]" custT="1"/>
      <dgm:spPr/>
      <dgm:t>
        <a:bodyPr/>
        <a:lstStyle/>
        <a:p>
          <a:r>
            <a:rPr lang="en-US" sz="1800" dirty="0">
              <a:solidFill>
                <a:srgbClr val="000000"/>
              </a:solidFill>
              <a:latin typeface="Open Sans"/>
            </a:rPr>
            <a:t>Dealing effectively with conflict</a:t>
          </a:r>
        </a:p>
        <a:p>
          <a:r>
            <a:rPr lang="en-US" sz="1800" dirty="0">
              <a:solidFill>
                <a:srgbClr val="000000"/>
              </a:solidFill>
              <a:latin typeface="Open Sans"/>
            </a:rPr>
            <a:t>Helping clarify misunderstandings</a:t>
          </a:r>
        </a:p>
        <a:p>
          <a:r>
            <a:rPr lang="en-US" sz="1800" dirty="0">
              <a:solidFill>
                <a:srgbClr val="000000"/>
              </a:solidFill>
              <a:latin typeface="Open Sans"/>
            </a:rPr>
            <a:t>Creating an environment of social interaction</a:t>
          </a:r>
        </a:p>
      </dgm:t>
    </dgm:pt>
    <dgm:pt modelId="{425D5EE4-23C9-9644-9ABC-771C470AE342}" type="parTrans" cxnId="{6171DD09-1A27-394E-9A35-2B8DC9A9AF6D}">
      <dgm:prSet/>
      <dgm:spPr/>
      <dgm:t>
        <a:bodyPr/>
        <a:lstStyle/>
        <a:p>
          <a:endParaRPr lang="en-US">
            <a:latin typeface="Open Sans"/>
          </a:endParaRPr>
        </a:p>
      </dgm:t>
    </dgm:pt>
    <dgm:pt modelId="{5A5EC4E8-98F0-9B4E-ABE8-DFFAE8FEACD3}" type="sibTrans" cxnId="{6171DD09-1A27-394E-9A35-2B8DC9A9AF6D}">
      <dgm:prSet/>
      <dgm:spPr/>
      <dgm:t>
        <a:bodyPr/>
        <a:lstStyle/>
        <a:p>
          <a:endParaRPr lang="en-US">
            <a:latin typeface="Open Sans"/>
          </a:endParaRPr>
        </a:p>
      </dgm:t>
    </dgm:pt>
    <dgm:pt modelId="{BF298954-A3AC-6342-B774-647350D1AA6F}" type="pres">
      <dgm:prSet presAssocID="{16A51B52-3AC4-ED4F-89E4-5901821EBF4B}" presName="arrowDiagram" presStyleCnt="0">
        <dgm:presLayoutVars>
          <dgm:chMax val="5"/>
          <dgm:dir/>
          <dgm:resizeHandles val="exact"/>
        </dgm:presLayoutVars>
      </dgm:prSet>
      <dgm:spPr/>
    </dgm:pt>
    <dgm:pt modelId="{AFC0C313-B5B2-734A-AA4F-15FFA9F5AB83}" type="pres">
      <dgm:prSet presAssocID="{16A51B52-3AC4-ED4F-89E4-5901821EBF4B}" presName="arrow" presStyleLbl="bgShp" presStyleIdx="0" presStyleCnt="1">
        <dgm:style>
          <a:lnRef idx="2">
            <a:schemeClr val="accent2"/>
          </a:lnRef>
          <a:fillRef idx="1">
            <a:schemeClr val="lt1"/>
          </a:fillRef>
          <a:effectRef idx="0">
            <a:schemeClr val="accent2"/>
          </a:effectRef>
          <a:fontRef idx="minor">
            <a:schemeClr val="dk1"/>
          </a:fontRef>
        </dgm:style>
      </dgm:prSet>
      <dgm:spPr/>
    </dgm:pt>
    <dgm:pt modelId="{7603F387-A399-5049-B933-7C1CC74B8F3C}" type="pres">
      <dgm:prSet presAssocID="{16A51B52-3AC4-ED4F-89E4-5901821EBF4B}" presName="arrowDiagram3" presStyleCnt="0"/>
      <dgm:spPr/>
    </dgm:pt>
    <dgm:pt modelId="{06970A73-0BDF-7A48-ABCA-FB56D647CEFF}" type="pres">
      <dgm:prSet presAssocID="{81367FA0-8C3B-8740-BC89-98086D8376AB}" presName="bullet3a" presStyleLbl="node1" presStyleIdx="0" presStyleCnt="3" custScaleX="507122" custScaleY="507122">
        <dgm:style>
          <a:lnRef idx="2">
            <a:schemeClr val="accent2"/>
          </a:lnRef>
          <a:fillRef idx="1">
            <a:schemeClr val="lt1"/>
          </a:fillRef>
          <a:effectRef idx="0">
            <a:schemeClr val="accent2"/>
          </a:effectRef>
          <a:fontRef idx="minor">
            <a:schemeClr val="dk1"/>
          </a:fontRef>
        </dgm:style>
      </dgm:prSet>
      <dgm:spPr/>
    </dgm:pt>
    <dgm:pt modelId="{24D49483-C766-6549-90BC-461258ED1729}" type="pres">
      <dgm:prSet presAssocID="{81367FA0-8C3B-8740-BC89-98086D8376AB}" presName="textBox3a" presStyleLbl="revTx" presStyleIdx="0" presStyleCnt="3" custScaleY="67410" custLinFactNeighborX="-1655" custLinFactNeighborY="23246">
        <dgm:presLayoutVars>
          <dgm:bulletEnabled val="1"/>
        </dgm:presLayoutVars>
      </dgm:prSet>
      <dgm:spPr/>
    </dgm:pt>
    <dgm:pt modelId="{B943E653-55BE-AF47-86CB-3CD9C8399F83}" type="pres">
      <dgm:prSet presAssocID="{2CD19B97-16CF-1040-A181-14CA907B0738}" presName="bullet3b" presStyleLbl="node1" presStyleIdx="1" presStyleCnt="3" custScaleX="395587" custScaleY="395587" custLinFactNeighborX="13038" custLinFactNeighborY="-32597">
        <dgm:style>
          <a:lnRef idx="2">
            <a:schemeClr val="accent2"/>
          </a:lnRef>
          <a:fillRef idx="1">
            <a:schemeClr val="lt1"/>
          </a:fillRef>
          <a:effectRef idx="0">
            <a:schemeClr val="accent2"/>
          </a:effectRef>
          <a:fontRef idx="minor">
            <a:schemeClr val="dk1"/>
          </a:fontRef>
        </dgm:style>
      </dgm:prSet>
      <dgm:spPr/>
    </dgm:pt>
    <dgm:pt modelId="{BB9520BA-1B3A-FA4E-A838-146C35BF2ADD}" type="pres">
      <dgm:prSet presAssocID="{2CD19B97-16CF-1040-A181-14CA907B0738}" presName="textBox3b" presStyleLbl="revTx" presStyleIdx="1" presStyleCnt="3" custScaleY="75718" custLinFactNeighborX="-1030" custLinFactNeighborY="10182">
        <dgm:presLayoutVars>
          <dgm:bulletEnabled val="1"/>
        </dgm:presLayoutVars>
      </dgm:prSet>
      <dgm:spPr/>
    </dgm:pt>
    <dgm:pt modelId="{E0532683-E277-EA41-8422-7B2EC899A09B}" type="pres">
      <dgm:prSet presAssocID="{FBC579DC-5FF1-0D42-ABCE-EB9213E55AE4}" presName="bullet3c" presStyleLbl="node1" presStyleIdx="2" presStyleCnt="3" custScaleX="358120" custScaleY="358120">
        <dgm:style>
          <a:lnRef idx="2">
            <a:schemeClr val="accent2"/>
          </a:lnRef>
          <a:fillRef idx="1">
            <a:schemeClr val="lt1"/>
          </a:fillRef>
          <a:effectRef idx="0">
            <a:schemeClr val="accent2"/>
          </a:effectRef>
          <a:fontRef idx="minor">
            <a:schemeClr val="dk1"/>
          </a:fontRef>
        </dgm:style>
      </dgm:prSet>
      <dgm:spPr/>
    </dgm:pt>
    <dgm:pt modelId="{72F40DAD-736C-5B40-866F-9B4FE839E66B}" type="pres">
      <dgm:prSet presAssocID="{FBC579DC-5FF1-0D42-ABCE-EB9213E55AE4}" presName="textBox3c" presStyleLbl="revTx" presStyleIdx="2" presStyleCnt="3" custScaleX="162282" custScaleY="73044" custLinFactNeighborX="21836" custLinFactNeighborY="11882">
        <dgm:presLayoutVars>
          <dgm:bulletEnabled val="1"/>
        </dgm:presLayoutVars>
      </dgm:prSet>
      <dgm:spPr/>
    </dgm:pt>
  </dgm:ptLst>
  <dgm:cxnLst>
    <dgm:cxn modelId="{6171DD09-1A27-394E-9A35-2B8DC9A9AF6D}" srcId="{16A51B52-3AC4-ED4F-89E4-5901821EBF4B}" destId="{FBC579DC-5FF1-0D42-ABCE-EB9213E55AE4}" srcOrd="2" destOrd="0" parTransId="{425D5EE4-23C9-9644-9ABC-771C470AE342}" sibTransId="{5A5EC4E8-98F0-9B4E-ABE8-DFFAE8FEACD3}"/>
    <dgm:cxn modelId="{314F2A14-62A6-4302-9E1E-5383637B1FED}" type="presOf" srcId="{FBC579DC-5FF1-0D42-ABCE-EB9213E55AE4}" destId="{72F40DAD-736C-5B40-866F-9B4FE839E66B}" srcOrd="0" destOrd="0" presId="urn:microsoft.com/office/officeart/2005/8/layout/arrow2"/>
    <dgm:cxn modelId="{FBD9F861-4465-8E47-9DA9-F1F07AD566F2}" srcId="{16A51B52-3AC4-ED4F-89E4-5901821EBF4B}" destId="{2CD19B97-16CF-1040-A181-14CA907B0738}" srcOrd="1" destOrd="0" parTransId="{B950B4E9-9B93-BF4F-AC36-B0CE8F747942}" sibTransId="{9E2F4C2C-4E0C-A947-9779-4E9365F8FCEE}"/>
    <dgm:cxn modelId="{1A9E0342-8195-A345-97C6-27958D8FE98C}" srcId="{16A51B52-3AC4-ED4F-89E4-5901821EBF4B}" destId="{81367FA0-8C3B-8740-BC89-98086D8376AB}" srcOrd="0" destOrd="0" parTransId="{2C2517EE-EEED-D54E-9963-28B6A7C6320D}" sibTransId="{D05B3370-65A9-984B-A629-90118080E6F1}"/>
    <dgm:cxn modelId="{E4C41842-A447-4BA2-80EC-8FB85DF1A135}" type="presOf" srcId="{81367FA0-8C3B-8740-BC89-98086D8376AB}" destId="{24D49483-C766-6549-90BC-461258ED1729}" srcOrd="0" destOrd="0" presId="urn:microsoft.com/office/officeart/2005/8/layout/arrow2"/>
    <dgm:cxn modelId="{AF8F60E4-796D-40F2-BEE2-0C56402BCF07}" type="presOf" srcId="{16A51B52-3AC4-ED4F-89E4-5901821EBF4B}" destId="{BF298954-A3AC-6342-B774-647350D1AA6F}" srcOrd="0" destOrd="0" presId="urn:microsoft.com/office/officeart/2005/8/layout/arrow2"/>
    <dgm:cxn modelId="{9B92FEFA-C3B5-495D-817E-C8FFEABA4F6F}" type="presOf" srcId="{2CD19B97-16CF-1040-A181-14CA907B0738}" destId="{BB9520BA-1B3A-FA4E-A838-146C35BF2ADD}" srcOrd="0" destOrd="0" presId="urn:microsoft.com/office/officeart/2005/8/layout/arrow2"/>
    <dgm:cxn modelId="{C1EE5D13-2B3D-4B75-9E5B-399B59CCA2D0}" type="presParOf" srcId="{BF298954-A3AC-6342-B774-647350D1AA6F}" destId="{AFC0C313-B5B2-734A-AA4F-15FFA9F5AB83}" srcOrd="0" destOrd="0" presId="urn:microsoft.com/office/officeart/2005/8/layout/arrow2"/>
    <dgm:cxn modelId="{BDAD8D89-A391-4CCB-9E63-374BFA222F97}" type="presParOf" srcId="{BF298954-A3AC-6342-B774-647350D1AA6F}" destId="{7603F387-A399-5049-B933-7C1CC74B8F3C}" srcOrd="1" destOrd="0" presId="urn:microsoft.com/office/officeart/2005/8/layout/arrow2"/>
    <dgm:cxn modelId="{671E81A9-A913-4858-B889-E2E5F2E65109}" type="presParOf" srcId="{7603F387-A399-5049-B933-7C1CC74B8F3C}" destId="{06970A73-0BDF-7A48-ABCA-FB56D647CEFF}" srcOrd="0" destOrd="0" presId="urn:microsoft.com/office/officeart/2005/8/layout/arrow2"/>
    <dgm:cxn modelId="{DDD735A2-4083-40FE-91CD-988AB25975BB}" type="presParOf" srcId="{7603F387-A399-5049-B933-7C1CC74B8F3C}" destId="{24D49483-C766-6549-90BC-461258ED1729}" srcOrd="1" destOrd="0" presId="urn:microsoft.com/office/officeart/2005/8/layout/arrow2"/>
    <dgm:cxn modelId="{50B4415E-428D-47C3-B6FA-8CF0D97FAEF1}" type="presParOf" srcId="{7603F387-A399-5049-B933-7C1CC74B8F3C}" destId="{B943E653-55BE-AF47-86CB-3CD9C8399F83}" srcOrd="2" destOrd="0" presId="urn:microsoft.com/office/officeart/2005/8/layout/arrow2"/>
    <dgm:cxn modelId="{239B1AD8-21F9-4782-8EEA-85910B9ACE29}" type="presParOf" srcId="{7603F387-A399-5049-B933-7C1CC74B8F3C}" destId="{BB9520BA-1B3A-FA4E-A838-146C35BF2ADD}" srcOrd="3" destOrd="0" presId="urn:microsoft.com/office/officeart/2005/8/layout/arrow2"/>
    <dgm:cxn modelId="{ABBF8AE7-7922-4599-8C65-9FF1EA1498DB}" type="presParOf" srcId="{7603F387-A399-5049-B933-7C1CC74B8F3C}" destId="{E0532683-E277-EA41-8422-7B2EC899A09B}" srcOrd="4" destOrd="0" presId="urn:microsoft.com/office/officeart/2005/8/layout/arrow2"/>
    <dgm:cxn modelId="{678F18F8-8A6F-486B-8CAE-D8A3ECE80E6F}" type="presParOf" srcId="{7603F387-A399-5049-B933-7C1CC74B8F3C}" destId="{72F40DAD-736C-5B40-866F-9B4FE839E66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0C313-B5B2-734A-AA4F-15FFA9F5AB83}">
      <dsp:nvSpPr>
        <dsp:cNvPr id="0" name=""/>
        <dsp:cNvSpPr/>
      </dsp:nvSpPr>
      <dsp:spPr>
        <a:xfrm>
          <a:off x="0" y="130156"/>
          <a:ext cx="6487546" cy="4054716"/>
        </a:xfrm>
        <a:prstGeom prst="swooshArrow">
          <a:avLst>
            <a:gd name="adj1" fmla="val 25000"/>
            <a:gd name="adj2" fmla="val 25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06970A73-0BDF-7A48-ABCA-FB56D647CEFF}">
      <dsp:nvSpPr>
        <dsp:cNvPr id="0" name=""/>
        <dsp:cNvSpPr/>
      </dsp:nvSpPr>
      <dsp:spPr>
        <a:xfrm>
          <a:off x="480559" y="2585362"/>
          <a:ext cx="855394" cy="855394"/>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24D49483-C766-6549-90BC-461258ED1729}">
      <dsp:nvSpPr>
        <dsp:cNvPr id="0" name=""/>
        <dsp:cNvSpPr/>
      </dsp:nvSpPr>
      <dsp:spPr>
        <a:xfrm>
          <a:off x="883239" y="3476406"/>
          <a:ext cx="1511598" cy="789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8"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solidFill>
              <a:latin typeface="Open Sans"/>
            </a:rPr>
            <a:t>Treating people fairly</a:t>
          </a:r>
        </a:p>
      </dsp:txBody>
      <dsp:txXfrm>
        <a:off x="883239" y="3476406"/>
        <a:ext cx="1511598" cy="789919"/>
      </dsp:txXfrm>
    </dsp:sp>
    <dsp:sp modelId="{B943E653-55BE-AF47-86CB-3CD9C8399F83}">
      <dsp:nvSpPr>
        <dsp:cNvPr id="0" name=""/>
        <dsp:cNvSpPr/>
      </dsp:nvSpPr>
      <dsp:spPr>
        <a:xfrm>
          <a:off x="1901920" y="1276612"/>
          <a:ext cx="1206202" cy="1206202"/>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BB9520BA-1B3A-FA4E-A838-146C35BF2ADD}">
      <dsp:nvSpPr>
        <dsp:cNvPr id="0" name=""/>
        <dsp:cNvSpPr/>
      </dsp:nvSpPr>
      <dsp:spPr>
        <a:xfrm>
          <a:off x="2449230" y="2471500"/>
          <a:ext cx="1557011" cy="167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68"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solidFill>
              <a:latin typeface="Open Sans"/>
            </a:rPr>
            <a:t>Establishing rapport</a:t>
          </a:r>
        </a:p>
        <a:p>
          <a:pPr marL="0" lvl="0" indent="0" algn="l" defTabSz="800100">
            <a:lnSpc>
              <a:spcPct val="90000"/>
            </a:lnSpc>
            <a:spcBef>
              <a:spcPct val="0"/>
            </a:spcBef>
            <a:spcAft>
              <a:spcPct val="35000"/>
            </a:spcAft>
            <a:buNone/>
          </a:pPr>
          <a:endParaRPr lang="en-US" sz="1800" kern="1200" dirty="0">
            <a:solidFill>
              <a:srgbClr val="000000"/>
            </a:solidFill>
            <a:latin typeface="Open Sans"/>
          </a:endParaRPr>
        </a:p>
        <a:p>
          <a:pPr marL="0" lvl="0" indent="0" algn="l" defTabSz="800100">
            <a:lnSpc>
              <a:spcPct val="90000"/>
            </a:lnSpc>
            <a:spcBef>
              <a:spcPct val="0"/>
            </a:spcBef>
            <a:spcAft>
              <a:spcPct val="35000"/>
            </a:spcAft>
            <a:buNone/>
          </a:pPr>
          <a:r>
            <a:rPr lang="en-US" sz="1800" kern="1200" dirty="0">
              <a:solidFill>
                <a:srgbClr val="000000"/>
              </a:solidFill>
              <a:latin typeface="Open Sans"/>
            </a:rPr>
            <a:t>Being a cooperative team member</a:t>
          </a:r>
        </a:p>
      </dsp:txBody>
      <dsp:txXfrm>
        <a:off x="2449230" y="2471500"/>
        <a:ext cx="1557011" cy="1670161"/>
      </dsp:txXfrm>
    </dsp:sp>
    <dsp:sp modelId="{E0532683-E277-EA41-8422-7B2EC899A09B}">
      <dsp:nvSpPr>
        <dsp:cNvPr id="0" name=""/>
        <dsp:cNvSpPr/>
      </dsp:nvSpPr>
      <dsp:spPr>
        <a:xfrm>
          <a:off x="3559139" y="611765"/>
          <a:ext cx="1510157" cy="1510157"/>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72F40DAD-736C-5B40-866F-9B4FE839E66B}">
      <dsp:nvSpPr>
        <dsp:cNvPr id="0" name=""/>
        <dsp:cNvSpPr/>
      </dsp:nvSpPr>
      <dsp:spPr>
        <a:xfrm>
          <a:off x="3960797" y="2081496"/>
          <a:ext cx="2526748" cy="205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445"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solidFill>
              <a:latin typeface="Open Sans"/>
            </a:rPr>
            <a:t>Dealing effectively with conflict</a:t>
          </a:r>
        </a:p>
        <a:p>
          <a:pPr marL="0" lvl="0" indent="0" algn="l" defTabSz="800100">
            <a:lnSpc>
              <a:spcPct val="90000"/>
            </a:lnSpc>
            <a:spcBef>
              <a:spcPct val="0"/>
            </a:spcBef>
            <a:spcAft>
              <a:spcPct val="35000"/>
            </a:spcAft>
            <a:buNone/>
          </a:pPr>
          <a:r>
            <a:rPr lang="en-US" sz="1800" kern="1200" dirty="0">
              <a:solidFill>
                <a:srgbClr val="000000"/>
              </a:solidFill>
              <a:latin typeface="Open Sans"/>
            </a:rPr>
            <a:t>Helping clarify misunderstandings</a:t>
          </a:r>
        </a:p>
        <a:p>
          <a:pPr marL="0" lvl="0" indent="0" algn="l" defTabSz="800100">
            <a:lnSpc>
              <a:spcPct val="90000"/>
            </a:lnSpc>
            <a:spcBef>
              <a:spcPct val="0"/>
            </a:spcBef>
            <a:spcAft>
              <a:spcPct val="35000"/>
            </a:spcAft>
            <a:buNone/>
          </a:pPr>
          <a:r>
            <a:rPr lang="en-US" sz="1800" kern="1200" dirty="0">
              <a:solidFill>
                <a:srgbClr val="000000"/>
              </a:solidFill>
              <a:latin typeface="Open Sans"/>
            </a:rPr>
            <a:t>Creating an environment of social interaction</a:t>
          </a:r>
        </a:p>
      </dsp:txBody>
      <dsp:txXfrm>
        <a:off x="3960797" y="2081496"/>
        <a:ext cx="2526748" cy="20584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01-Dec-17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01-Dec-17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369227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What does compliant</a:t>
            </a:r>
            <a:r>
              <a:rPr lang="en-US" sz="1200" b="0" i="0" kern="1200" baseline="0" dirty="0">
                <a:solidFill>
                  <a:schemeClr val="tx1"/>
                </a:solidFill>
                <a:effectLst/>
                <a:latin typeface="+mn-lt"/>
                <a:ea typeface="+mn-ea"/>
                <a:cs typeface="+mn-cs"/>
              </a:rPr>
              <a:t> mean to an educator?</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Educators have a responsibility to ensure that students gain the knowledge and skills they require to become effective learners and ultimately effective and responsible citizens who understand and appreciate the values and beliefs supported by society. </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They also have a responsibility to meet the high standards of professional and ethical behavior required by their</a:t>
            </a:r>
            <a:r>
              <a:rPr lang="en-US" sz="1200" b="0" i="0" kern="1200" baseline="0" dirty="0">
                <a:solidFill>
                  <a:schemeClr val="tx1"/>
                </a:solidFill>
                <a:effectLst/>
                <a:latin typeface="+mn-lt"/>
                <a:ea typeface="+mn-ea"/>
                <a:cs typeface="+mn-cs"/>
              </a:rPr>
              <a:t> district</a:t>
            </a:r>
            <a:r>
              <a:rPr lang="en-US" sz="1200" b="0" i="0" kern="1200" dirty="0">
                <a:solidFill>
                  <a:schemeClr val="tx1"/>
                </a:solidFill>
                <a:effectLst/>
                <a:latin typeface="+mn-lt"/>
                <a:ea typeface="+mn-ea"/>
                <a:cs typeface="+mn-cs"/>
              </a:rPr>
              <a:t>, the public, parents and the profession itself. </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Teachers who undertake this responsibility  and who are compliant within the framework of the law and lawful instructions from their school</a:t>
            </a:r>
            <a:r>
              <a:rPr lang="en-US" sz="1200" b="0" i="0" kern="1200" baseline="0" dirty="0">
                <a:solidFill>
                  <a:schemeClr val="tx1"/>
                </a:solidFill>
                <a:effectLst/>
                <a:latin typeface="+mn-lt"/>
                <a:ea typeface="+mn-ea"/>
                <a:cs typeface="+mn-cs"/>
              </a:rPr>
              <a:t> district are considered ethical educators.</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What happens if an educator is non-compliant?</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23973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a:t>
            </a:r>
            <a:r>
              <a:rPr lang="en-US" baseline="0" dirty="0"/>
              <a:t> foremost---Follow your district and campus policies and procedures! What happens if we don’t?</a:t>
            </a:r>
            <a:endParaRPr lang="en-US" dirty="0"/>
          </a:p>
          <a:p>
            <a:endParaRPr lang="en-US" dirty="0"/>
          </a:p>
          <a:p>
            <a:r>
              <a:rPr lang="en-US" dirty="0"/>
              <a:t>The importance of knowing school policies and procedures cannot be overstated. Every school has different policies and procedures. Know the protocols in your school and follow them. Do not follow the lead of others who disregard these procedures. Those who hired you expect you to honor school rules. Never forget your status as a “student teacher” or “new hire.”</a:t>
            </a:r>
          </a:p>
          <a:p>
            <a:endParaRPr lang="en-US" dirty="0"/>
          </a:p>
          <a:p>
            <a:r>
              <a:rPr lang="en-US" dirty="0"/>
              <a:t>It’s important to remember that the school committee sets school policies. Teachers who do not respect school policies run the risk of embarrassing the school. Teachers who negatively affect the school’s reputation also jeopardize their own professional reputation as well as their employment status.</a:t>
            </a:r>
          </a:p>
          <a:p>
            <a:endParaRPr lang="en-US" dirty="0"/>
          </a:p>
          <a:p>
            <a:r>
              <a:rPr lang="en-US" dirty="0"/>
              <a:t>All district employees should perform their duties in accordance with state and federal law, district policies and procedures and ethical standards. Violation of policies, regulations, or guidelines may result in disciplinary action, including termination.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86192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Educators are expected to do their best work possible and to comply with all policies.  Educators who are out of compliance will be notified either verbally or in writing as to the improvements necessary to be in compliance.  The </a:t>
            </a:r>
            <a:r>
              <a:rPr lang="en-US" sz="1200" b="0" i="0" kern="1200" baseline="0" dirty="0">
                <a:solidFill>
                  <a:schemeClr val="tx1"/>
                </a:solidFill>
                <a:effectLst/>
                <a:latin typeface="+mn-lt"/>
                <a:ea typeface="+mn-ea"/>
                <a:cs typeface="+mn-cs"/>
              </a:rPr>
              <a:t>School </a:t>
            </a:r>
            <a:r>
              <a:rPr lang="en-US" sz="1200" b="0" i="0" kern="1200" dirty="0">
                <a:solidFill>
                  <a:schemeClr val="tx1"/>
                </a:solidFill>
                <a:effectLst/>
                <a:latin typeface="+mn-lt"/>
                <a:ea typeface="+mn-ea"/>
                <a:cs typeface="+mn-cs"/>
              </a:rPr>
              <a:t>Board Policy Manual is a great resource to refer to.</a:t>
            </a:r>
            <a:r>
              <a:rPr lang="en-US" sz="1200" b="0" i="0" kern="1200" baseline="0" dirty="0">
                <a:solidFill>
                  <a:schemeClr val="tx1"/>
                </a:solidFill>
                <a:effectLst/>
                <a:latin typeface="+mn-lt"/>
                <a:ea typeface="+mn-ea"/>
                <a:cs typeface="+mn-cs"/>
              </a:rPr>
              <a:t> This manual </a:t>
            </a:r>
            <a:r>
              <a:rPr lang="en-US" sz="1200" b="0" i="0" kern="1200" dirty="0">
                <a:solidFill>
                  <a:schemeClr val="tx1"/>
                </a:solidFill>
                <a:effectLst/>
                <a:latin typeface="+mn-lt"/>
                <a:ea typeface="+mn-ea"/>
                <a:cs typeface="+mn-cs"/>
              </a:rPr>
              <a:t>can usually be</a:t>
            </a:r>
            <a:r>
              <a:rPr lang="en-US" sz="1200" b="0" i="0" kern="1200" baseline="0" dirty="0">
                <a:solidFill>
                  <a:schemeClr val="tx1"/>
                </a:solidFill>
                <a:effectLst/>
                <a:latin typeface="+mn-lt"/>
                <a:ea typeface="+mn-ea"/>
                <a:cs typeface="+mn-cs"/>
              </a:rPr>
              <a:t> found at central office</a:t>
            </a:r>
            <a:r>
              <a:rPr lang="en-US" sz="1200" b="0" i="0" kern="1200" dirty="0">
                <a:solidFill>
                  <a:schemeClr val="tx1"/>
                </a:solidFill>
                <a:effectLst/>
                <a:latin typeface="+mn-lt"/>
                <a:ea typeface="+mn-ea"/>
                <a:cs typeface="+mn-cs"/>
              </a:rPr>
              <a:t>, the front office or the district’s website.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All</a:t>
            </a:r>
            <a:r>
              <a:rPr lang="en-US" sz="1200" b="0" i="0" kern="1200" baseline="0" dirty="0">
                <a:solidFill>
                  <a:schemeClr val="tx1"/>
                </a:solidFill>
                <a:effectLst/>
                <a:latin typeface="+mn-lt"/>
                <a:ea typeface="+mn-ea"/>
                <a:cs typeface="+mn-cs"/>
              </a:rPr>
              <a:t> districts handle non-compliance situations differently. Alleged violations of a policy may be discussed in a conference between the employee and the building principal. If the principal finds the violation(s) to be factual, the principal shall issue a written reprimand to the employee(s) involved. This reprimand shall become a part of the employee’s personnel file. Repeated violations may result in non-renewal of an employee’s contract or dismissal. </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9307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Ethical Decisions and Consequences</a:t>
            </a:r>
          </a:p>
          <a:p>
            <a:pPr fontAlgn="base"/>
            <a:r>
              <a:rPr lang="en-US" sz="1200" b="0" i="0" kern="1200" dirty="0">
                <a:solidFill>
                  <a:schemeClr val="tx1"/>
                </a:solidFill>
                <a:effectLst/>
                <a:latin typeface="+mn-lt"/>
                <a:ea typeface="+mn-ea"/>
                <a:cs typeface="+mn-cs"/>
              </a:rPr>
              <a:t>Almost every day, the news reports situations where teachers, coaches, administrators and students are not ethical. They are making choices that put themselves and others in unethical and often illegal situations. Different states and school districts handle things differently. It is important to ask and know where to find the guidelines for each school district. This is especially important for teachers of Instructional Practices in Education and Training since students are also involved with other students on other campuses.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578255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Educators are strongly discouraged from having personal pages on Myspace, Facebook</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other social networking sites. </a:t>
            </a:r>
            <a:r>
              <a:rPr lang="en-US" sz="1200" kern="1200" dirty="0">
                <a:solidFill>
                  <a:schemeClr val="tx1"/>
                </a:solidFill>
                <a:effectLst/>
                <a:latin typeface="+mn-lt"/>
                <a:ea typeface="+mn-ea"/>
                <a:cs typeface="+mn-cs"/>
              </a:rPr>
              <a:t>Educators in some districts have experienced problems with inappropriate communications with students, as well as inappropriate content being posted on their pages by themselves or their “friends.” In some cases, educators have been dismissed due to inappropriate content on their personal web pages. Educators are also advised not to use class time to engage in communications of a personal nature with others.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97257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Fraud and Financial Impropriety </a:t>
            </a:r>
          </a:p>
          <a:p>
            <a:r>
              <a:rPr lang="en-US" dirty="0"/>
              <a:t> </a:t>
            </a:r>
          </a:p>
          <a:p>
            <a:r>
              <a:rPr lang="en-US" dirty="0"/>
              <a:t>All employees should act with integrity and diligence in duties involving the district’s financial resources. All</a:t>
            </a:r>
            <a:r>
              <a:rPr lang="en-US" baseline="0" dirty="0"/>
              <a:t> </a:t>
            </a:r>
            <a:r>
              <a:rPr lang="en-US" dirty="0"/>
              <a:t>districts prohibit fraud and financial impropriety, as defined below. Fraud and financial impropriety include the following: </a:t>
            </a:r>
          </a:p>
          <a:p>
            <a:endParaRPr lang="en-US" dirty="0"/>
          </a:p>
          <a:p>
            <a:r>
              <a:rPr lang="en-US" dirty="0"/>
              <a:t>• Forgery or unauthorized alteration of any document or account belonging to the district </a:t>
            </a:r>
          </a:p>
          <a:p>
            <a:r>
              <a:rPr lang="en-US" dirty="0"/>
              <a:t>• Forgery or unauthorized alteration of a check, bank draft or any other financial document </a:t>
            </a:r>
          </a:p>
          <a:p>
            <a:r>
              <a:rPr lang="en-US" dirty="0"/>
              <a:t>• Misappropriation of funds, securities, supplies or other district assets including employee time </a:t>
            </a:r>
          </a:p>
          <a:p>
            <a:r>
              <a:rPr lang="en-US" dirty="0"/>
              <a:t>• Impropriety in the handling of money or reporting of district financial transactions </a:t>
            </a:r>
          </a:p>
          <a:p>
            <a:r>
              <a:rPr lang="en-US" dirty="0"/>
              <a:t>• Profiteering as a result of insider knowledge of district information or activities </a:t>
            </a:r>
          </a:p>
          <a:p>
            <a:r>
              <a:rPr lang="en-US" dirty="0"/>
              <a:t>• Unauthorized disclosure of confidential or proprietary information to outside parties </a:t>
            </a:r>
          </a:p>
          <a:p>
            <a:r>
              <a:rPr lang="en-US" dirty="0"/>
              <a:t>• Unauthorized disclosure of investment activities engaged in or contemplated by the district </a:t>
            </a:r>
          </a:p>
          <a:p>
            <a:r>
              <a:rPr lang="en-US" dirty="0"/>
              <a:t>• Accepting or seeking anything of material value from contractors, vendors or other persons providing services or materials to the district </a:t>
            </a:r>
          </a:p>
          <a:p>
            <a:r>
              <a:rPr lang="en-US" dirty="0"/>
              <a:t>• Destroying, removing or inappropriately using records, furniture, fixtures or equipment </a:t>
            </a:r>
          </a:p>
          <a:p>
            <a:r>
              <a:rPr lang="en-US" dirty="0"/>
              <a:t>• Failing to provide financial records required by state or local entities </a:t>
            </a:r>
          </a:p>
          <a:p>
            <a:r>
              <a:rPr lang="en-US" dirty="0"/>
              <a:t>• Failure to disclose conflicts of interest as required by policy </a:t>
            </a:r>
          </a:p>
          <a:p>
            <a:r>
              <a:rPr lang="en-US" dirty="0"/>
              <a:t>• Any other dishonest act regarding the finances of the district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94809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670181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work ethic is an attitude that combines hard work, good performance</a:t>
            </a:r>
            <a:r>
              <a:rPr lang="en-US" baseline="0" dirty="0"/>
              <a:t> </a:t>
            </a:r>
            <a:r>
              <a:rPr lang="en-US" dirty="0"/>
              <a:t>and dependable results. </a:t>
            </a:r>
          </a:p>
          <a:p>
            <a:endParaRPr lang="en-US" dirty="0"/>
          </a:p>
          <a:p>
            <a:r>
              <a:rPr lang="en-US" dirty="0"/>
              <a:t>How can your ethics</a:t>
            </a:r>
            <a:r>
              <a:rPr lang="en-US" baseline="0" dirty="0"/>
              <a:t> help you develop strong relationships in a work environment?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840225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Professionals do not use profanity on the job and avoid gossip. </a:t>
            </a:r>
          </a:p>
          <a:p>
            <a:r>
              <a:rPr lang="en-US" dirty="0"/>
              <a:t> </a:t>
            </a:r>
          </a:p>
          <a:p>
            <a:r>
              <a:rPr lang="en-US" dirty="0"/>
              <a:t>Can you think of any other descriptions for professional behavior?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64845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let what happens at home or in your personal life affect your work life. </a:t>
            </a:r>
          </a:p>
          <a:p>
            <a:endParaRPr lang="en-US" dirty="0"/>
          </a:p>
          <a:p>
            <a:r>
              <a:rPr lang="en-US" dirty="0"/>
              <a:t>Is it a good idea to date someone that you work with? Why or why not?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85629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Embezzlement occurs when a trusted employee takes either money or goods entrusted to them. They can be arrested, fined</a:t>
            </a:r>
            <a:r>
              <a:rPr lang="en-US" baseline="0" dirty="0"/>
              <a:t> </a:t>
            </a:r>
            <a:r>
              <a:rPr lang="en-US" dirty="0"/>
              <a:t>and/or sent to prison. </a:t>
            </a:r>
          </a:p>
          <a:p>
            <a:endParaRPr lang="en-US" dirty="0"/>
          </a:p>
          <a:p>
            <a:r>
              <a:rPr lang="en-US" sz="1200" b="0" i="0" kern="1200" dirty="0">
                <a:solidFill>
                  <a:schemeClr val="tx1"/>
                </a:solidFill>
                <a:effectLst/>
                <a:latin typeface="+mn-lt"/>
                <a:ea typeface="+mn-ea"/>
                <a:cs typeface="+mn-cs"/>
              </a:rPr>
              <a:t>A 2010 </a:t>
            </a:r>
            <a:r>
              <a:rPr lang="en-US" sz="1200" b="0" i="0" u="none" strike="noStrike" kern="1200" dirty="0">
                <a:solidFill>
                  <a:schemeClr val="tx1"/>
                </a:solidFill>
                <a:effectLst/>
                <a:latin typeface="+mn-lt"/>
                <a:ea typeface="+mn-ea"/>
                <a:cs typeface="+mn-cs"/>
              </a:rPr>
              <a:t>report</a:t>
            </a:r>
            <a:r>
              <a:rPr lang="en-US" sz="1200" b="0" i="0" kern="1200" dirty="0">
                <a:solidFill>
                  <a:schemeClr val="tx1"/>
                </a:solidFill>
                <a:effectLst/>
                <a:latin typeface="+mn-lt"/>
                <a:ea typeface="+mn-ea"/>
                <a:cs typeface="+mn-cs"/>
              </a:rPr>
              <a:t> by </a:t>
            </a:r>
            <a:r>
              <a:rPr lang="en-US" sz="1200" b="0" i="0" u="none" strike="noStrike" kern="1200" dirty="0">
                <a:solidFill>
                  <a:schemeClr val="tx1"/>
                </a:solidFill>
                <a:effectLst/>
                <a:latin typeface="+mn-lt"/>
                <a:ea typeface="+mn-ea"/>
                <a:cs typeface="+mn-cs"/>
              </a:rPr>
              <a:t>TD Bank Financial Group </a:t>
            </a:r>
            <a:r>
              <a:rPr lang="en-US" sz="1200" b="0" i="0" kern="1200" dirty="0">
                <a:solidFill>
                  <a:schemeClr val="tx1"/>
                </a:solidFill>
                <a:effectLst/>
                <a:latin typeface="+mn-lt"/>
                <a:ea typeface="+mn-ea"/>
                <a:cs typeface="+mn-cs"/>
              </a:rPr>
              <a:t>estimated that employee theft played a role in the bankruptcy of one out of 10 failed small- to medium-sized businesses.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study of 23 large retail companies by loss-prevention consulting firm </a:t>
            </a:r>
            <a:r>
              <a:rPr lang="en-US" sz="1200" b="0" i="0" u="none" strike="noStrike" kern="1200" dirty="0">
                <a:solidFill>
                  <a:schemeClr val="tx1"/>
                </a:solidFill>
                <a:effectLst/>
                <a:latin typeface="+mn-lt"/>
                <a:ea typeface="+mn-ea"/>
                <a:cs typeface="+mn-cs"/>
              </a:rPr>
              <a:t>Jack L. Hayes International</a:t>
            </a:r>
            <a:r>
              <a:rPr lang="en-US" sz="1200" b="0" i="0" u="none" strike="noStrike"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shows that 71,095 dishonest employees were apprehended in 2012, up 5.5 percent from 2011. In total, more than $50 million was recovered in those cases, up 7 percent from a year earlier. How would you</a:t>
            </a:r>
            <a:r>
              <a:rPr lang="en-US" sz="1200" b="0" i="0" kern="1200" baseline="0" dirty="0">
                <a:solidFill>
                  <a:schemeClr val="tx1"/>
                </a:solidFill>
                <a:effectLst/>
                <a:latin typeface="+mn-lt"/>
                <a:ea typeface="+mn-ea"/>
                <a:cs typeface="+mn-cs"/>
              </a:rPr>
              <a:t> feel if you were a business owner and this was occurring at your place of business?</a:t>
            </a:r>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342088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259173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considered soft skills or transferable skills.  These are skills which individuals </a:t>
            </a:r>
            <a:r>
              <a:rPr lang="en-US" dirty="0"/>
              <a:t>must develop, refine, practice and reinforce. Why</a:t>
            </a:r>
            <a:r>
              <a:rPr lang="en-US" baseline="0" dirty="0"/>
              <a:t> are they called transferable skills? They are called transferable skills because you can transfer them from one situation or career to another. Here is a list of additional transferable skills:</a:t>
            </a:r>
          </a:p>
          <a:p>
            <a:endParaRPr lang="en-US" baseline="0" dirty="0"/>
          </a:p>
          <a:p>
            <a:pPr marL="171450" indent="-171450">
              <a:buFont typeface="Arial" panose="020B0604020202020204" pitchFamily="34" charset="0"/>
              <a:buChar char="•"/>
            </a:pPr>
            <a:r>
              <a:rPr lang="en-US" baseline="0" dirty="0"/>
              <a:t>Negotiating</a:t>
            </a:r>
          </a:p>
          <a:p>
            <a:pPr marL="171450" indent="-171450">
              <a:buFont typeface="Arial" panose="020B0604020202020204" pitchFamily="34" charset="0"/>
              <a:buChar char="•"/>
            </a:pPr>
            <a:r>
              <a:rPr lang="en-US" baseline="0" dirty="0"/>
              <a:t>Tactfulness</a:t>
            </a:r>
          </a:p>
          <a:p>
            <a:pPr marL="171450" indent="-171450">
              <a:buFont typeface="Arial" panose="020B0604020202020204" pitchFamily="34" charset="0"/>
              <a:buChar char="•"/>
            </a:pPr>
            <a:r>
              <a:rPr lang="en-US" baseline="0" dirty="0"/>
              <a:t>Patience with difficult people</a:t>
            </a:r>
          </a:p>
          <a:p>
            <a:pPr marL="171450" indent="-171450">
              <a:buFont typeface="Arial" panose="020B0604020202020204" pitchFamily="34" charset="0"/>
              <a:buChar char="•"/>
            </a:pPr>
            <a:r>
              <a:rPr lang="en-US" baseline="0" dirty="0"/>
              <a:t>Setting priorities</a:t>
            </a:r>
          </a:p>
          <a:p>
            <a:pPr marL="171450" indent="-171450">
              <a:buFont typeface="Arial" panose="020B0604020202020204" pitchFamily="34" charset="0"/>
              <a:buChar char="•"/>
            </a:pPr>
            <a:r>
              <a:rPr lang="en-US" baseline="0" dirty="0"/>
              <a:t>Completing projects on time</a:t>
            </a:r>
          </a:p>
          <a:p>
            <a:pPr marL="171450" indent="-171450">
              <a:buFont typeface="Arial" panose="020B0604020202020204" pitchFamily="34" charset="0"/>
              <a:buChar char="•"/>
            </a:pPr>
            <a:r>
              <a:rPr lang="en-US" baseline="0" dirty="0"/>
              <a:t>Problem solving</a:t>
            </a:r>
          </a:p>
          <a:p>
            <a:pPr marL="171450" indent="-171450">
              <a:buFont typeface="Arial" panose="020B0604020202020204" pitchFamily="34" charset="0"/>
              <a:buChar char="•"/>
            </a:pPr>
            <a:r>
              <a:rPr lang="en-US" baseline="0" dirty="0"/>
              <a:t>Management</a:t>
            </a:r>
          </a:p>
          <a:p>
            <a:pPr marL="171450" indent="-171450">
              <a:buFont typeface="Arial" panose="020B0604020202020204" pitchFamily="34" charset="0"/>
              <a:buChar char="•"/>
            </a:pPr>
            <a:r>
              <a:rPr lang="en-US" baseline="0" dirty="0"/>
              <a:t>Leadership</a:t>
            </a:r>
          </a:p>
          <a:p>
            <a:pPr marL="171450" indent="-171450">
              <a:buFont typeface="Arial" panose="020B0604020202020204" pitchFamily="34" charset="0"/>
              <a:buChar char="•"/>
            </a:pPr>
            <a:r>
              <a:rPr lang="en-US" baseline="0" dirty="0"/>
              <a:t>Accepting responsibility</a:t>
            </a:r>
          </a:p>
          <a:p>
            <a:pPr marL="171450" indent="-171450">
              <a:buFont typeface="Arial" panose="020B0604020202020204" pitchFamily="34" charset="0"/>
              <a:buChar char="•"/>
            </a:pPr>
            <a:r>
              <a:rPr lang="en-US" baseline="0" dirty="0"/>
              <a:t>Decision making</a:t>
            </a:r>
          </a:p>
          <a:p>
            <a:pPr marL="171450" indent="-171450">
              <a:buFont typeface="Arial" panose="020B0604020202020204" pitchFamily="34" charset="0"/>
              <a:buChar char="•"/>
            </a:pPr>
            <a:r>
              <a:rPr lang="en-US" baseline="0" dirty="0"/>
              <a:t>Cooperating</a:t>
            </a:r>
          </a:p>
          <a:p>
            <a:pPr marL="171450" indent="-171450">
              <a:buFont typeface="Arial" panose="020B0604020202020204" pitchFamily="34" charset="0"/>
              <a:buChar char="•"/>
            </a:pPr>
            <a:endParaRPr lang="en-US" baseline="0" dirty="0"/>
          </a:p>
          <a:p>
            <a:r>
              <a:rPr lang="en-US" baseline="0" dirty="0"/>
              <a:t>Can you think of skills you have that you can transfer to many different situations or careers?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645531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Responsibility - employees show up for work on time and work diligently to become familiar with job duties and perform them correctly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Flexibility - employees can adjust to changes without complaining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Honesty - employees admit their mistakes and find out how to prevent making them again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Teamwork – employees work with a large team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Commitment - the quality that supports all your abilities and skills to build a strong work ethic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Excellence – employees make the most of opportunities to improve their abilities and learn new skills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reliable employee: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•Arrives at work on time </a:t>
            </a:r>
          </a:p>
          <a:p>
            <a:r>
              <a:rPr lang="en-US" sz="1200" kern="1200" dirty="0">
                <a:solidFill>
                  <a:schemeClr val="tx1"/>
                </a:solidFill>
                <a:effectLst/>
                <a:latin typeface="+mn-lt"/>
                <a:ea typeface="+mn-ea"/>
                <a:cs typeface="+mn-cs"/>
              </a:rPr>
              <a:t>•Keeps personal matters separate from business matters </a:t>
            </a:r>
          </a:p>
          <a:p>
            <a:r>
              <a:rPr lang="en-US" sz="1200" kern="1200" dirty="0">
                <a:solidFill>
                  <a:schemeClr val="tx1"/>
                </a:solidFill>
                <a:effectLst/>
                <a:latin typeface="+mn-lt"/>
                <a:ea typeface="+mn-ea"/>
                <a:cs typeface="+mn-cs"/>
              </a:rPr>
              <a:t>•Works a full shift </a:t>
            </a:r>
          </a:p>
          <a:p>
            <a:r>
              <a:rPr lang="en-US" sz="1200" kern="1200" dirty="0">
                <a:solidFill>
                  <a:schemeClr val="tx1"/>
                </a:solidFill>
                <a:effectLst/>
                <a:latin typeface="+mn-lt"/>
                <a:ea typeface="+mn-ea"/>
                <a:cs typeface="+mn-cs"/>
              </a:rPr>
              <a:t>•Carries out a variety of assigned tasks without constant prompting </a:t>
            </a:r>
          </a:p>
          <a:p>
            <a:r>
              <a:rPr lang="en-US" sz="1200" kern="1200" dirty="0">
                <a:solidFill>
                  <a:schemeClr val="tx1"/>
                </a:solidFill>
                <a:effectLst/>
                <a:latin typeface="+mn-lt"/>
                <a:ea typeface="+mn-ea"/>
                <a:cs typeface="+mn-cs"/>
              </a:rPr>
              <a:t>•Takes on extra work when necessary without complaint </a:t>
            </a:r>
          </a:p>
          <a:p>
            <a:r>
              <a:rPr lang="en-US" sz="1200" kern="1200" dirty="0">
                <a:solidFill>
                  <a:schemeClr val="tx1"/>
                </a:solidFill>
                <a:effectLst/>
                <a:latin typeface="+mn-lt"/>
                <a:ea typeface="+mn-ea"/>
                <a:cs typeface="+mn-cs"/>
              </a:rPr>
              <a:t>•Gets enough rest to work effectively </a:t>
            </a:r>
          </a:p>
          <a:p>
            <a:r>
              <a:rPr lang="en-US" sz="1200" kern="1200" dirty="0">
                <a:solidFill>
                  <a:schemeClr val="tx1"/>
                </a:solidFill>
                <a:effectLst/>
                <a:latin typeface="+mn-lt"/>
                <a:ea typeface="+mn-ea"/>
                <a:cs typeface="+mn-cs"/>
              </a:rPr>
              <a:t>•Maintains good personal, physical and mental health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can joining a career and technical student organization help you build a good work ethic?</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97069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ethics serve as guiding principles that effective leaders use in setting professional tone and behavior. </a:t>
            </a:r>
          </a:p>
          <a:p>
            <a:endParaRPr lang="en-US" dirty="0"/>
          </a:p>
          <a:p>
            <a:r>
              <a:rPr lang="en-US" dirty="0"/>
              <a:t>Many establishments have created written codes of ethics, which are designed to remove the guesswork about what is acceptable and unacceptable behavior. </a:t>
            </a:r>
          </a:p>
          <a:p>
            <a:r>
              <a:rPr lang="en-US" dirty="0"/>
              <a:t>These codes of ethics may include employee treatment, wages, benefits, working conditions, behavior of employees</a:t>
            </a:r>
            <a:r>
              <a:rPr lang="en-US" baseline="0" dirty="0"/>
              <a:t> </a:t>
            </a:r>
            <a:r>
              <a:rPr lang="en-US" dirty="0"/>
              <a:t>and any other issues that may impact operations.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327807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whether a decision or action is based on sound workplace ethics, managers and employees should ask these questions. </a:t>
            </a:r>
          </a:p>
          <a:p>
            <a:endParaRPr lang="en-US" dirty="0"/>
          </a:p>
          <a:p>
            <a:r>
              <a:rPr lang="en-US" dirty="0"/>
              <a:t>Are all these valid questions to keep in mind</a:t>
            </a:r>
            <a:r>
              <a:rPr lang="en-US" baseline="0" dirty="0"/>
              <a:t> as an employee? Why or why not?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723874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738838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067983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126904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 of work ethics for an employer or a company might be:</a:t>
            </a:r>
          </a:p>
          <a:p>
            <a:endParaRPr lang="en-US" dirty="0"/>
          </a:p>
          <a:p>
            <a:r>
              <a:rPr lang="en-US" dirty="0"/>
              <a:t>• To provide a safe work environment for all</a:t>
            </a:r>
            <a:r>
              <a:rPr lang="en-US" baseline="0" dirty="0"/>
              <a:t> </a:t>
            </a:r>
            <a:r>
              <a:rPr lang="en-US" dirty="0"/>
              <a:t>staff and employees </a:t>
            </a:r>
          </a:p>
          <a:p>
            <a:r>
              <a:rPr lang="en-US" dirty="0"/>
              <a:t>• To treat employees with dignity and respect</a:t>
            </a:r>
          </a:p>
          <a:p>
            <a:r>
              <a:rPr lang="en-US" dirty="0"/>
              <a:t>• To provide a fair wage for the services rendered</a:t>
            </a:r>
          </a:p>
          <a:p>
            <a:r>
              <a:rPr lang="en-US" dirty="0"/>
              <a:t>• To handle all business transactions with integrity and honesty</a:t>
            </a:r>
          </a:p>
          <a:p>
            <a:endParaRPr lang="en-US" dirty="0"/>
          </a:p>
          <a:p>
            <a:r>
              <a:rPr lang="en-US" dirty="0"/>
              <a:t>A list of work ethics for an employee might be:</a:t>
            </a:r>
          </a:p>
          <a:p>
            <a:endParaRPr lang="en-US" dirty="0"/>
          </a:p>
          <a:p>
            <a:r>
              <a:rPr lang="en-US" dirty="0"/>
              <a:t>• To show up on time</a:t>
            </a:r>
          </a:p>
          <a:p>
            <a:r>
              <a:rPr lang="en-US" dirty="0"/>
              <a:t>• To tend to company business the whole time while at work; giving</a:t>
            </a:r>
            <a:r>
              <a:rPr lang="en-US" baseline="0" dirty="0"/>
              <a:t> it 100% </a:t>
            </a:r>
            <a:endParaRPr lang="en-US" dirty="0"/>
          </a:p>
          <a:p>
            <a:r>
              <a:rPr lang="en-US" dirty="0"/>
              <a:t>• To treat the company’s resources, equipment</a:t>
            </a:r>
            <a:r>
              <a:rPr lang="en-US" baseline="0" dirty="0"/>
              <a:t> </a:t>
            </a:r>
            <a:r>
              <a:rPr lang="en-US" dirty="0"/>
              <a:t>and products with care</a:t>
            </a:r>
          </a:p>
          <a:p>
            <a:r>
              <a:rPr lang="en-US" dirty="0"/>
              <a:t>• To give respect to the company</a:t>
            </a:r>
            <a:r>
              <a:rPr lang="en-US" baseline="0" dirty="0"/>
              <a:t> by working with </a:t>
            </a:r>
            <a:r>
              <a:rPr lang="en-US" dirty="0"/>
              <a:t>honesty and integrity</a:t>
            </a:r>
          </a:p>
          <a:p>
            <a:endParaRPr lang="en-US" dirty="0"/>
          </a:p>
          <a:p>
            <a:r>
              <a:rPr lang="en-US" dirty="0"/>
              <a:t>Ask the students</a:t>
            </a:r>
            <a:r>
              <a:rPr lang="en-US" baseline="0" dirty="0"/>
              <a:t> to list some </a:t>
            </a:r>
            <a:r>
              <a:rPr lang="en-US" dirty="0"/>
              <a:t>ethical issues that might come up at work.</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35746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79549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Ethical Standards for the Teaching and Training Profession: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Laws that affect schools and teachers come from federal, state and local authorities.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These laws affect employment, contracts, tenure and dismissal.</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Teachers have the same rights as other citizens, including freedom of expression, with restraints placed by the responsibilities of teaching.</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Academic freedom requires teachers to use judgment about what and how they teach and choices they make in their personal lives.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Teachers have the responsibility to care for and protect students.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They also are required to follow laws for liability, copyright issues and the reporting of suspected child abuse.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62267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Teacher Ethics and Responsibility</a:t>
            </a:r>
          </a:p>
          <a:p>
            <a:r>
              <a:rPr lang="en-US" sz="1200" b="0" i="0" kern="1200" dirty="0">
                <a:solidFill>
                  <a:schemeClr val="tx1"/>
                </a:solidFill>
                <a:effectLst/>
                <a:latin typeface="+mn-lt"/>
                <a:ea typeface="+mn-ea"/>
                <a:cs typeface="+mn-cs"/>
              </a:rPr>
              <a:t>Video</a:t>
            </a:r>
            <a:r>
              <a:rPr lang="en-US" sz="1200" b="0" i="0" kern="1200" baseline="0" dirty="0">
                <a:solidFill>
                  <a:schemeClr val="tx1"/>
                </a:solidFill>
                <a:effectLst/>
                <a:latin typeface="+mn-lt"/>
                <a:ea typeface="+mn-ea"/>
                <a:cs typeface="+mn-cs"/>
              </a:rPr>
              <a:t> explains educator’s ethics and responsibility.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http://youtu.be/BloG7XjeSxg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Teacher note: The</a:t>
            </a:r>
            <a:r>
              <a:rPr lang="en-US" sz="1200" b="0" i="0" kern="1200" baseline="0" dirty="0">
                <a:solidFill>
                  <a:schemeClr val="tx1"/>
                </a:solidFill>
                <a:effectLst/>
                <a:latin typeface="+mn-lt"/>
                <a:ea typeface="+mn-ea"/>
                <a:cs typeface="+mn-cs"/>
              </a:rPr>
              <a:t> video is seven minutes long.</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40232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Educators’ Code of Ethics </a:t>
            </a:r>
          </a:p>
          <a:p>
            <a:r>
              <a:rPr lang="en-US" dirty="0"/>
              <a:t> </a:t>
            </a:r>
          </a:p>
          <a:p>
            <a:r>
              <a:rPr lang="en-US" dirty="0"/>
              <a:t>Purpose and Scope </a:t>
            </a:r>
          </a:p>
          <a:p>
            <a:r>
              <a:rPr lang="en-US" dirty="0"/>
              <a:t> </a:t>
            </a:r>
          </a:p>
          <a:p>
            <a:r>
              <a:rPr lang="en-US" dirty="0"/>
              <a:t>The Texas educator shall comply with standard practices and ethical conduct toward students, professional colleagues, school officials, parents, and members of the community and shall safeguard academic freedom. The Texas educator, in maintaining the dignity of the profession, shall respect and obey the law, demonstrate personal integrity, and exemplify honesty and good moral character. The Texas educator, in exemplifying ethical relations with colleagues, shall extend just and equitable treatment to all members of the profession. The Texas educator, in accepting a position of public trust, shall measure success by the progress of each student toward realization of his or her potential as an effective citizen. The Texas educator, in fulfilling 39 responsibilities in the community, shall cooperate with parents and others to improve the public schools of the community. (19 TAC 247.1(b))</a:t>
            </a:r>
          </a:p>
          <a:p>
            <a:endParaRPr lang="en-US" dirty="0"/>
          </a:p>
          <a:p>
            <a:pPr fontAlgn="base"/>
            <a:r>
              <a:rPr lang="en-US" sz="1200" b="0" i="0" kern="1200" dirty="0">
                <a:solidFill>
                  <a:schemeClr val="tx1"/>
                </a:solidFill>
                <a:effectLst/>
                <a:latin typeface="+mn-lt"/>
                <a:ea typeface="+mn-ea"/>
                <a:cs typeface="+mn-cs"/>
              </a:rPr>
              <a:t>Texas</a:t>
            </a:r>
            <a:r>
              <a:rPr lang="en-US" sz="1200" b="0" i="0" kern="1200" baseline="0" dirty="0">
                <a:solidFill>
                  <a:schemeClr val="tx1"/>
                </a:solidFill>
                <a:effectLst/>
                <a:latin typeface="+mn-lt"/>
                <a:ea typeface="+mn-ea"/>
                <a:cs typeface="+mn-cs"/>
              </a:rPr>
              <a:t> Education Agency</a:t>
            </a:r>
          </a:p>
          <a:p>
            <a:pPr fontAlgn="base"/>
            <a:r>
              <a:rPr lang="en-US" sz="1200" b="0" i="0" kern="1200" baseline="0" dirty="0">
                <a:solidFill>
                  <a:schemeClr val="tx1"/>
                </a:solidFill>
                <a:effectLst/>
                <a:latin typeface="+mn-lt"/>
                <a:ea typeface="+mn-ea"/>
                <a:cs typeface="+mn-cs"/>
              </a:rPr>
              <a:t>Code of Ethics: Purpose and Scope</a:t>
            </a:r>
          </a:p>
          <a:p>
            <a:pPr fontAlgn="base"/>
            <a:r>
              <a:rPr lang="en-US" sz="1200" b="0" i="0" kern="1200" dirty="0">
                <a:solidFill>
                  <a:schemeClr val="tx1"/>
                </a:solidFill>
                <a:effectLst/>
                <a:latin typeface="+mn-lt"/>
                <a:ea typeface="+mn-ea"/>
                <a:cs typeface="+mn-cs"/>
              </a:rPr>
              <a:t>http://info.sos.state.tx.us/pls/pub/readtac$ext.TacPage?sl=R&amp;app=9&amp;p_dir=&amp;p_rloc=&amp;p_tloc=&amp;p_ploc=&amp;pg=1&amp;p_tac=&amp;ti=19&amp;pt=7&amp;ch=247&amp;rl=1</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8761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Ethics for Teachers</a:t>
            </a:r>
          </a:p>
          <a:p>
            <a:pPr fontAlgn="base"/>
            <a:r>
              <a:rPr lang="en-US" sz="1200" b="0" i="0" kern="1200" dirty="0">
                <a:solidFill>
                  <a:schemeClr val="tx1"/>
                </a:solidFill>
                <a:effectLst/>
                <a:latin typeface="+mn-lt"/>
                <a:ea typeface="+mn-ea"/>
                <a:cs typeface="+mn-cs"/>
              </a:rPr>
              <a:t>Ethical teachers follow beliefs and values that are dedicated to what is best for students.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Some of the characteristics that help teachers make ethical decisions are knowledge, empathy, reasoning, courage and interpersonal skills.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Texas Education Agency provides a professional code of ethics for educators.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Click on the</a:t>
            </a:r>
            <a:r>
              <a:rPr lang="en-US" sz="1200" b="0" i="0" kern="1200" baseline="0" dirty="0">
                <a:solidFill>
                  <a:schemeClr val="tx1"/>
                </a:solidFill>
                <a:effectLst/>
                <a:latin typeface="+mn-lt"/>
                <a:ea typeface="+mn-ea"/>
                <a:cs typeface="+mn-cs"/>
              </a:rPr>
              <a:t> link and read the professional code of ethics for educators.</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What happens when the code of ethics is not upheld? Who is affected by this?</a:t>
            </a:r>
          </a:p>
          <a:p>
            <a:pPr fontAlgn="base"/>
            <a:endParaRPr lang="en-US" sz="1200" b="0" i="0" kern="1200" baseline="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Texas</a:t>
            </a:r>
            <a:r>
              <a:rPr lang="en-US" sz="1200" b="0" i="0" kern="1200" baseline="0" dirty="0">
                <a:solidFill>
                  <a:schemeClr val="tx1"/>
                </a:solidFill>
                <a:effectLst/>
                <a:latin typeface="+mn-lt"/>
                <a:ea typeface="+mn-ea"/>
                <a:cs typeface="+mn-cs"/>
              </a:rPr>
              <a:t> Education Agency</a:t>
            </a:r>
          </a:p>
          <a:p>
            <a:pPr fontAlgn="base"/>
            <a:r>
              <a:rPr lang="en-US" sz="1200" b="0" i="0" kern="1200" baseline="0" dirty="0">
                <a:solidFill>
                  <a:schemeClr val="tx1"/>
                </a:solidFill>
                <a:effectLst/>
                <a:latin typeface="+mn-lt"/>
                <a:ea typeface="+mn-ea"/>
                <a:cs typeface="+mn-cs"/>
              </a:rPr>
              <a:t>Code of Ethics</a:t>
            </a:r>
          </a:p>
          <a:p>
            <a:pPr fontAlgn="base"/>
            <a:r>
              <a:rPr lang="en-US" sz="1200" b="0" i="0" kern="1200" dirty="0">
                <a:solidFill>
                  <a:schemeClr val="tx1"/>
                </a:solidFill>
                <a:effectLst/>
                <a:latin typeface="+mn-lt"/>
                <a:ea typeface="+mn-ea"/>
                <a:cs typeface="+mn-cs"/>
              </a:rPr>
              <a:t>http://www.tea.state.tx.us/index2.aspx?id=2147501244&amp;menu_id=771&amp;menu_id2=794&amp;ekfxmen_noscript=1&amp;ekfxmensel=e9edebdf8_771_775</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807573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BloG7XjeSx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hyperlink" Target="http://info.sos.state.tx.us/pls/pub/readtac$ext.TacPage?sl=R&amp;app=9&amp;p_dir=&amp;p_rloc=&amp;p_tloc=&amp;p_ploc=&amp;pg=1&amp;p_tac=&amp;ti=19&amp;pt=7&amp;ch=247&amp;rl=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hyperlink" Target="http://info.sos.state.tx.us/pls/pub/readtac$ext.ViewTAC?tac_view=4&amp;ti=19&amp;pt=7&amp;ch=247&amp;rl=Y"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Ethical Standards for Educators</a:t>
            </a:r>
          </a:p>
        </p:txBody>
      </p:sp>
      <p:sp>
        <p:nvSpPr>
          <p:cNvPr id="2" name="Rectangle 1">
            <a:extLst>
              <a:ext uri="{FF2B5EF4-FFF2-40B4-BE49-F238E27FC236}">
                <a16:creationId xmlns:a16="http://schemas.microsoft.com/office/drawing/2014/main" id="{3E0F600F-6674-4DB9-843F-556999EA2875}"/>
              </a:ext>
            </a:extLst>
          </p:cNvPr>
          <p:cNvSpPr/>
          <p:nvPr/>
        </p:nvSpPr>
        <p:spPr>
          <a:xfrm>
            <a:off x="4636493" y="3599934"/>
            <a:ext cx="7462935" cy="1446550"/>
          </a:xfrm>
          <a:prstGeom prst="rect">
            <a:avLst/>
          </a:prstGeom>
        </p:spPr>
        <p:txBody>
          <a:bodyPr wrap="square">
            <a:spAutoFit/>
          </a:bodyPr>
          <a:lstStyle/>
          <a:p>
            <a:r>
              <a:rPr lang="en-US" sz="4400" dirty="0">
                <a:solidFill>
                  <a:schemeClr val="accent2">
                    <a:lumMod val="60000"/>
                    <a:lumOff val="40000"/>
                  </a:schemeClr>
                </a:solidFill>
                <a:latin typeface="Open Sans"/>
              </a:rPr>
              <a:t>Instructional Practices in Education and Training</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Compliance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6383467" cy="4734318"/>
          </a:xfrm>
        </p:spPr>
        <p:txBody>
          <a:bodyPr/>
          <a:lstStyle/>
          <a:p>
            <a:pPr lvl="1"/>
            <a:r>
              <a:rPr lang="en-US" dirty="0"/>
              <a:t>Individuals who are compliant within the framework of the law and lawful instructions from their school district are considered ethical educators</a:t>
            </a:r>
          </a:p>
          <a:p>
            <a:pPr lvl="1"/>
            <a:endParaRPr lang="en-US" dirty="0"/>
          </a:p>
          <a:p>
            <a:pPr lvl="1"/>
            <a:r>
              <a:rPr lang="en-US" dirty="0"/>
              <a:t>Educators must always be conscientious of all duties and responsibilities</a:t>
            </a:r>
          </a:p>
        </p:txBody>
      </p:sp>
      <p:pic>
        <p:nvPicPr>
          <p:cNvPr id="4" name="Content Placeholder 6">
            <a:extLst>
              <a:ext uri="{FF2B5EF4-FFF2-40B4-BE49-F238E27FC236}">
                <a16:creationId xmlns:a16="http://schemas.microsoft.com/office/drawing/2014/main" id="{B4F0DB1F-34D8-420C-8A2D-6E6E7886DF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811216"/>
            <a:ext cx="3770382" cy="3675185"/>
          </a:xfrm>
          <a:prstGeom prst="rect">
            <a:avLst/>
          </a:prstGeom>
        </p:spPr>
      </p:pic>
    </p:spTree>
    <p:extLst>
      <p:ext uri="{BB962C8B-B14F-4D97-AF65-F5344CB8AC3E}">
        <p14:creationId xmlns:p14="http://schemas.microsoft.com/office/powerpoint/2010/main" val="102322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Follow Policies and Procedures</a:t>
            </a:r>
          </a:p>
        </p:txBody>
      </p:sp>
      <p:sp>
        <p:nvSpPr>
          <p:cNvPr id="6" name="Content Placeholder 2">
            <a:extLst>
              <a:ext uri="{FF2B5EF4-FFF2-40B4-BE49-F238E27FC236}">
                <a16:creationId xmlns:a16="http://schemas.microsoft.com/office/drawing/2014/main" id="{DED1FCA5-7C3D-4775-9E11-11D31E947CC7}"/>
              </a:ext>
            </a:extLst>
          </p:cNvPr>
          <p:cNvSpPr txBox="1">
            <a:spLocks/>
          </p:cNvSpPr>
          <p:nvPr/>
        </p:nvSpPr>
        <p:spPr>
          <a:xfrm>
            <a:off x="2514601" y="1905886"/>
            <a:ext cx="6777317" cy="35089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indent="0">
              <a:buFont typeface="Arial" panose="020B0604020202020204" pitchFamily="34" charset="0"/>
              <a:buNone/>
            </a:pPr>
            <a:endParaRPr lang="en-US" sz="800"/>
          </a:p>
          <a:p>
            <a:pPr marL="365760" lvl="1" indent="0">
              <a:buFont typeface="Arial" panose="020B0604020202020204" pitchFamily="34" charset="0"/>
              <a:buNone/>
            </a:pPr>
            <a:endParaRPr lang="en-US" dirty="0"/>
          </a:p>
        </p:txBody>
      </p:sp>
      <p:pic>
        <p:nvPicPr>
          <p:cNvPr id="7" name="Picture 3" descr="C:\Users\Sandra Delgado\AppData\Local\Microsoft\Windows\Temporary Internet Files\Content.IE5\PM1TUPWB\MC900290053[1].wmf">
            <a:extLst>
              <a:ext uri="{FF2B5EF4-FFF2-40B4-BE49-F238E27FC236}">
                <a16:creationId xmlns:a16="http://schemas.microsoft.com/office/drawing/2014/main" id="{F7197545-2FE6-4AEC-B564-9444E4CA6B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1" y="2743200"/>
            <a:ext cx="3542983" cy="263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9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Non-Compliance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946739" cy="4734318"/>
          </a:xfrm>
        </p:spPr>
        <p:txBody>
          <a:bodyPr/>
          <a:lstStyle/>
          <a:p>
            <a:pPr lvl="1"/>
            <a:r>
              <a:rPr lang="en-US" dirty="0"/>
              <a:t>Non-compliance issues may range from habitual tardiness to more serious issues such as sexual harassment or fraudulent use of the district’s monies. </a:t>
            </a:r>
          </a:p>
          <a:p>
            <a:pPr lvl="1"/>
            <a:r>
              <a:rPr lang="en-US" dirty="0"/>
              <a:t>All districts handle non-compliance situations differently.</a:t>
            </a:r>
          </a:p>
        </p:txBody>
      </p:sp>
      <p:pic>
        <p:nvPicPr>
          <p:cNvPr id="4" name="Content Placeholder 2">
            <a:extLst>
              <a:ext uri="{FF2B5EF4-FFF2-40B4-BE49-F238E27FC236}">
                <a16:creationId xmlns:a16="http://schemas.microsoft.com/office/drawing/2014/main" id="{5604DC4B-CD63-4999-8C50-4A7252FC1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016" y="1503223"/>
            <a:ext cx="3259015" cy="4568712"/>
          </a:xfrm>
          <a:prstGeom prst="rect">
            <a:avLst/>
          </a:prstGeom>
        </p:spPr>
      </p:pic>
    </p:spTree>
    <p:extLst>
      <p:ext uri="{BB962C8B-B14F-4D97-AF65-F5344CB8AC3E}">
        <p14:creationId xmlns:p14="http://schemas.microsoft.com/office/powerpoint/2010/main" val="236662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Ethical Decisions and Consequences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Almost every day, the news reports situations where teachers, coaches and administrators are not ethical.</a:t>
            </a:r>
          </a:p>
          <a:p>
            <a:pPr lvl="1"/>
            <a:endParaRPr lang="en-US" dirty="0"/>
          </a:p>
        </p:txBody>
      </p:sp>
      <p:pic>
        <p:nvPicPr>
          <p:cNvPr id="4" name="Content Placeholder 2">
            <a:extLst>
              <a:ext uri="{FF2B5EF4-FFF2-40B4-BE49-F238E27FC236}">
                <a16:creationId xmlns:a16="http://schemas.microsoft.com/office/drawing/2014/main" id="{239E9FD1-5EEE-4379-90CB-1BE9BD268762}"/>
              </a:ext>
            </a:extLst>
          </p:cNvPr>
          <p:cNvPicPr>
            <a:picLocks noChangeAspect="1"/>
          </p:cNvPicPr>
          <p:nvPr/>
        </p:nvPicPr>
        <p:blipFill rotWithShape="1">
          <a:blip r:embed="rId3"/>
          <a:srcRect l="24076" t="10096" r="20383" b="13502"/>
          <a:stretch/>
        </p:blipFill>
        <p:spPr>
          <a:xfrm>
            <a:off x="6096000" y="2579383"/>
            <a:ext cx="4247596" cy="3285088"/>
          </a:xfrm>
          <a:prstGeom prst="rect">
            <a:avLst/>
          </a:prstGeom>
          <a:ln w="28575">
            <a:solidFill>
              <a:schemeClr val="tx1"/>
            </a:solidFill>
          </a:ln>
        </p:spPr>
      </p:pic>
      <p:pic>
        <p:nvPicPr>
          <p:cNvPr id="5" name="Picture 4">
            <a:extLst>
              <a:ext uri="{FF2B5EF4-FFF2-40B4-BE49-F238E27FC236}">
                <a16:creationId xmlns:a16="http://schemas.microsoft.com/office/drawing/2014/main" id="{1AF0424E-AAB0-4F33-A531-6ED2E02B90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7952" y="3297944"/>
            <a:ext cx="2160760" cy="2139636"/>
          </a:xfrm>
          <a:prstGeom prst="rect">
            <a:avLst/>
          </a:prstGeom>
        </p:spPr>
      </p:pic>
    </p:spTree>
    <p:extLst>
      <p:ext uri="{BB962C8B-B14F-4D97-AF65-F5344CB8AC3E}">
        <p14:creationId xmlns:p14="http://schemas.microsoft.com/office/powerpoint/2010/main" val="233059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Social Networking Sites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Educators in some districts have experienced problems with inappropriate communications with students, as well as inappropriate content being posted on their page by themselves or their “friends.”</a:t>
            </a:r>
          </a:p>
        </p:txBody>
      </p:sp>
      <p:pic>
        <p:nvPicPr>
          <p:cNvPr id="4" name="Content Placeholder 2">
            <a:extLst>
              <a:ext uri="{FF2B5EF4-FFF2-40B4-BE49-F238E27FC236}">
                <a16:creationId xmlns:a16="http://schemas.microsoft.com/office/drawing/2014/main" id="{2AF9EB04-31C4-42A1-B634-CA23298E3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466" y="2871666"/>
            <a:ext cx="2386084" cy="3579125"/>
          </a:xfrm>
          <a:prstGeom prst="rect">
            <a:avLst/>
          </a:prstGeom>
        </p:spPr>
      </p:pic>
    </p:spTree>
    <p:extLst>
      <p:ext uri="{BB962C8B-B14F-4D97-AF65-F5344CB8AC3E}">
        <p14:creationId xmlns:p14="http://schemas.microsoft.com/office/powerpoint/2010/main" val="274554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Fraud and Financial Impropriety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All employees should act with integrity and diligence in duties involving the district’s financial resources.</a:t>
            </a:r>
          </a:p>
          <a:p>
            <a:pPr lvl="1"/>
            <a:r>
              <a:rPr lang="en-US" dirty="0"/>
              <a:t>All districts prohibit fraud and financial impropriety.</a:t>
            </a:r>
          </a:p>
          <a:p>
            <a:pPr lvl="1"/>
            <a:endParaRPr lang="en-US" dirty="0"/>
          </a:p>
        </p:txBody>
      </p:sp>
      <p:sp>
        <p:nvSpPr>
          <p:cNvPr id="4" name="Content Placeholder 3">
            <a:extLst>
              <a:ext uri="{FF2B5EF4-FFF2-40B4-BE49-F238E27FC236}">
                <a16:creationId xmlns:a16="http://schemas.microsoft.com/office/drawing/2014/main" id="{5203DF6B-0718-4426-9663-1D5B9A886A0E}"/>
              </a:ext>
            </a:extLst>
          </p:cNvPr>
          <p:cNvSpPr>
            <a:spLocks noGrp="1"/>
          </p:cNvSpPr>
          <p:nvPr>
            <p:ph sz="half" idx="10"/>
          </p:nvPr>
        </p:nvSpPr>
        <p:spPr/>
        <p:txBody>
          <a:bodyPr/>
          <a:lstStyle/>
          <a:p>
            <a:pPr lvl="1"/>
            <a:r>
              <a:rPr lang="en-US" dirty="0"/>
              <a:t>Forgery</a:t>
            </a:r>
          </a:p>
          <a:p>
            <a:pPr lvl="1"/>
            <a:r>
              <a:rPr lang="en-US" dirty="0"/>
              <a:t>Misappropriation of funds</a:t>
            </a:r>
          </a:p>
          <a:p>
            <a:pPr lvl="1"/>
            <a:r>
              <a:rPr lang="en-US" dirty="0"/>
              <a:t>Impropriety in the handling of money</a:t>
            </a:r>
          </a:p>
          <a:p>
            <a:pPr lvl="1"/>
            <a:r>
              <a:rPr lang="en-US" dirty="0"/>
              <a:t>Profiteering</a:t>
            </a:r>
          </a:p>
          <a:p>
            <a:pPr lvl="1"/>
            <a:r>
              <a:rPr lang="en-US" dirty="0"/>
              <a:t>Destroying, removing or inappropriately using records or equipment</a:t>
            </a:r>
          </a:p>
          <a:p>
            <a:pPr lvl="1"/>
            <a:r>
              <a:rPr lang="en-US" dirty="0"/>
              <a:t>Any other dishonest act regarding the finances of the district </a:t>
            </a:r>
          </a:p>
          <a:p>
            <a:pPr lvl="1"/>
            <a:endParaRPr lang="en-US" dirty="0"/>
          </a:p>
        </p:txBody>
      </p:sp>
      <p:pic>
        <p:nvPicPr>
          <p:cNvPr id="5" name="Picture 4">
            <a:extLst>
              <a:ext uri="{FF2B5EF4-FFF2-40B4-BE49-F238E27FC236}">
                <a16:creationId xmlns:a16="http://schemas.microsoft.com/office/drawing/2014/main" id="{18545F23-B50F-4C60-BAF8-0ABFB23AF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964" y="4011910"/>
            <a:ext cx="3003964" cy="2142828"/>
          </a:xfrm>
          <a:prstGeom prst="rect">
            <a:avLst/>
          </a:prstGeom>
        </p:spPr>
      </p:pic>
    </p:spTree>
    <p:extLst>
      <p:ext uri="{BB962C8B-B14F-4D97-AF65-F5344CB8AC3E}">
        <p14:creationId xmlns:p14="http://schemas.microsoft.com/office/powerpoint/2010/main" val="3737373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Do Professional Ethics Include?</a:t>
            </a:r>
          </a:p>
        </p:txBody>
      </p:sp>
      <p:pic>
        <p:nvPicPr>
          <p:cNvPr id="4" name="Picture 3">
            <a:extLst>
              <a:ext uri="{FF2B5EF4-FFF2-40B4-BE49-F238E27FC236}">
                <a16:creationId xmlns:a16="http://schemas.microsoft.com/office/drawing/2014/main" id="{FE6E1030-17A1-4741-9557-995E13D73E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140" y="2018190"/>
            <a:ext cx="5245925" cy="3495917"/>
          </a:xfrm>
          <a:prstGeom prst="rect">
            <a:avLst/>
          </a:prstGeom>
        </p:spPr>
      </p:pic>
    </p:spTree>
    <p:extLst>
      <p:ext uri="{BB962C8B-B14F-4D97-AF65-F5344CB8AC3E}">
        <p14:creationId xmlns:p14="http://schemas.microsoft.com/office/powerpoint/2010/main" val="422006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Professional Ethics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Professional manner</a:t>
            </a:r>
          </a:p>
          <a:p>
            <a:pPr lvl="1"/>
            <a:r>
              <a:rPr lang="en-US" dirty="0"/>
              <a:t>Personal life</a:t>
            </a:r>
          </a:p>
          <a:p>
            <a:pPr lvl="1"/>
            <a:r>
              <a:rPr lang="en-US" dirty="0"/>
              <a:t>Respect for resources</a:t>
            </a:r>
          </a:p>
          <a:p>
            <a:pPr lvl="1"/>
            <a:r>
              <a:rPr lang="en-US" dirty="0"/>
              <a:t>Guidelines for professional ethics</a:t>
            </a:r>
          </a:p>
        </p:txBody>
      </p:sp>
      <p:pic>
        <p:nvPicPr>
          <p:cNvPr id="4" name="Picture 3">
            <a:extLst>
              <a:ext uri="{FF2B5EF4-FFF2-40B4-BE49-F238E27FC236}">
                <a16:creationId xmlns:a16="http://schemas.microsoft.com/office/drawing/2014/main" id="{2E587D6C-6067-41FF-8F44-8AEC638216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8676" y="3187485"/>
            <a:ext cx="3901440" cy="2599944"/>
          </a:xfrm>
          <a:prstGeom prst="rect">
            <a:avLst/>
          </a:prstGeom>
        </p:spPr>
      </p:pic>
    </p:spTree>
    <p:extLst>
      <p:ext uri="{BB962C8B-B14F-4D97-AF65-F5344CB8AC3E}">
        <p14:creationId xmlns:p14="http://schemas.microsoft.com/office/powerpoint/2010/main" val="70447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Professional Manner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Professional manner includes being:</a:t>
            </a:r>
          </a:p>
          <a:p>
            <a:pPr lvl="2"/>
            <a:r>
              <a:rPr lang="en-US" sz="2400" dirty="0"/>
              <a:t>on time</a:t>
            </a:r>
          </a:p>
          <a:p>
            <a:pPr lvl="2"/>
            <a:r>
              <a:rPr lang="en-US" sz="2400" dirty="0"/>
              <a:t>polite</a:t>
            </a:r>
          </a:p>
          <a:p>
            <a:pPr lvl="2"/>
            <a:r>
              <a:rPr lang="en-US" sz="2400" dirty="0"/>
              <a:t>respectful</a:t>
            </a:r>
          </a:p>
          <a:p>
            <a:pPr lvl="2"/>
            <a:r>
              <a:rPr lang="en-US" sz="2400" dirty="0"/>
              <a:t>dependable</a:t>
            </a:r>
          </a:p>
        </p:txBody>
      </p:sp>
      <p:pic>
        <p:nvPicPr>
          <p:cNvPr id="4" name="Picture 3">
            <a:extLst>
              <a:ext uri="{FF2B5EF4-FFF2-40B4-BE49-F238E27FC236}">
                <a16:creationId xmlns:a16="http://schemas.microsoft.com/office/drawing/2014/main" id="{C68DB07A-67F8-4439-9DB0-EAC491DEB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003" y="2901292"/>
            <a:ext cx="3624113" cy="2845330"/>
          </a:xfrm>
          <a:prstGeom prst="rect">
            <a:avLst/>
          </a:prstGeom>
        </p:spPr>
      </p:pic>
    </p:spTree>
    <p:extLst>
      <p:ext uri="{BB962C8B-B14F-4D97-AF65-F5344CB8AC3E}">
        <p14:creationId xmlns:p14="http://schemas.microsoft.com/office/powerpoint/2010/main" val="70029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Personal Life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Separate work life from private life</a:t>
            </a:r>
          </a:p>
          <a:p>
            <a:pPr lvl="1"/>
            <a:r>
              <a:rPr lang="en-US" dirty="0"/>
              <a:t>Avoid discussing personal problems</a:t>
            </a:r>
          </a:p>
          <a:p>
            <a:pPr lvl="1"/>
            <a:r>
              <a:rPr lang="en-US" dirty="0"/>
              <a:t>Keep personal telephone calls to a minimum</a:t>
            </a:r>
          </a:p>
        </p:txBody>
      </p:sp>
      <p:pic>
        <p:nvPicPr>
          <p:cNvPr id="4" name="Picture 3">
            <a:extLst>
              <a:ext uri="{FF2B5EF4-FFF2-40B4-BE49-F238E27FC236}">
                <a16:creationId xmlns:a16="http://schemas.microsoft.com/office/drawing/2014/main" id="{B78DF4A1-3376-4BAE-8452-C7B57ECE6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8184" y="3429000"/>
            <a:ext cx="4166761" cy="2484514"/>
          </a:xfrm>
          <a:prstGeom prst="rect">
            <a:avLst/>
          </a:prstGeom>
        </p:spPr>
      </p:pic>
    </p:spTree>
    <p:extLst>
      <p:ext uri="{BB962C8B-B14F-4D97-AF65-F5344CB8AC3E}">
        <p14:creationId xmlns:p14="http://schemas.microsoft.com/office/powerpoint/2010/main" val="65862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Do Not Steal or Waste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Stealing is</a:t>
            </a:r>
          </a:p>
          <a:p>
            <a:pPr lvl="2"/>
            <a:r>
              <a:rPr lang="en-US" sz="2400" dirty="0"/>
              <a:t>illegal</a:t>
            </a:r>
          </a:p>
          <a:p>
            <a:pPr lvl="2"/>
            <a:r>
              <a:rPr lang="en-US" sz="2400" dirty="0"/>
              <a:t>unethical</a:t>
            </a:r>
          </a:p>
          <a:p>
            <a:pPr lvl="1"/>
            <a:r>
              <a:rPr lang="en-US" dirty="0"/>
              <a:t>Do not take items such as: </a:t>
            </a:r>
          </a:p>
          <a:p>
            <a:pPr lvl="2"/>
            <a:r>
              <a:rPr lang="en-US" sz="2400" dirty="0"/>
              <a:t>cash</a:t>
            </a:r>
          </a:p>
          <a:p>
            <a:pPr lvl="2"/>
            <a:r>
              <a:rPr lang="en-US" sz="2400" dirty="0"/>
              <a:t>property</a:t>
            </a:r>
          </a:p>
          <a:p>
            <a:pPr lvl="2"/>
            <a:r>
              <a:rPr lang="en-US" sz="2400" dirty="0"/>
              <a:t>office supplies</a:t>
            </a:r>
          </a:p>
          <a:p>
            <a:pPr lvl="2"/>
            <a:r>
              <a:rPr lang="en-US" sz="2400" dirty="0"/>
              <a:t>food</a:t>
            </a:r>
          </a:p>
          <a:p>
            <a:pPr lvl="2"/>
            <a:r>
              <a:rPr lang="en-US" sz="2400" dirty="0"/>
              <a:t>school supplies</a:t>
            </a:r>
          </a:p>
        </p:txBody>
      </p:sp>
      <p:pic>
        <p:nvPicPr>
          <p:cNvPr id="4" name="Picture 3">
            <a:extLst>
              <a:ext uri="{FF2B5EF4-FFF2-40B4-BE49-F238E27FC236}">
                <a16:creationId xmlns:a16="http://schemas.microsoft.com/office/drawing/2014/main" id="{144E179F-8992-4A1A-8DEA-9EE9C4E15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675" y="1958779"/>
            <a:ext cx="2426208" cy="3657600"/>
          </a:xfrm>
          <a:prstGeom prst="rect">
            <a:avLst/>
          </a:prstGeom>
        </p:spPr>
      </p:pic>
    </p:spTree>
    <p:extLst>
      <p:ext uri="{BB962C8B-B14F-4D97-AF65-F5344CB8AC3E}">
        <p14:creationId xmlns:p14="http://schemas.microsoft.com/office/powerpoint/2010/main" val="158620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Guidelines for Professional Ethics</a:t>
            </a:r>
          </a:p>
        </p:txBody>
      </p:sp>
    </p:spTree>
    <p:extLst>
      <p:ext uri="{BB962C8B-B14F-4D97-AF65-F5344CB8AC3E}">
        <p14:creationId xmlns:p14="http://schemas.microsoft.com/office/powerpoint/2010/main" val="250990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da-DK" dirty="0"/>
              <a:t>Human Relations Soft Skills/Transferable Skills</a:t>
            </a:r>
            <a:endParaRPr lang="en-US" dirty="0"/>
          </a:p>
        </p:txBody>
      </p:sp>
      <p:graphicFrame>
        <p:nvGraphicFramePr>
          <p:cNvPr id="4" name="Diagram 3">
            <a:extLst>
              <a:ext uri="{FF2B5EF4-FFF2-40B4-BE49-F238E27FC236}">
                <a16:creationId xmlns:a16="http://schemas.microsoft.com/office/drawing/2014/main" id="{6473C1C6-AE0B-45E8-AC7F-DC59626C9294}"/>
              </a:ext>
            </a:extLst>
          </p:cNvPr>
          <p:cNvGraphicFramePr/>
          <p:nvPr>
            <p:extLst>
              <p:ext uri="{D42A27DB-BD31-4B8C-83A1-F6EECF244321}">
                <p14:modId xmlns:p14="http://schemas.microsoft.com/office/powerpoint/2010/main" val="3185232027"/>
              </p:ext>
            </p:extLst>
          </p:nvPr>
        </p:nvGraphicFramePr>
        <p:xfrm>
          <a:off x="2526617" y="1579783"/>
          <a:ext cx="6487546" cy="4315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23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 Ethic Qualities</a:t>
            </a:r>
          </a:p>
        </p:txBody>
      </p:sp>
      <p:grpSp>
        <p:nvGrpSpPr>
          <p:cNvPr id="4" name="Gruppe 70">
            <a:extLst>
              <a:ext uri="{FF2B5EF4-FFF2-40B4-BE49-F238E27FC236}">
                <a16:creationId xmlns:a16="http://schemas.microsoft.com/office/drawing/2014/main" id="{0D7DDB12-3800-4810-A43F-4097BDB9A8B6}"/>
              </a:ext>
            </a:extLst>
          </p:cNvPr>
          <p:cNvGrpSpPr>
            <a:grpSpLocks/>
          </p:cNvGrpSpPr>
          <p:nvPr/>
        </p:nvGrpSpPr>
        <p:grpSpPr bwMode="auto">
          <a:xfrm>
            <a:off x="2994908" y="1505349"/>
            <a:ext cx="6202183" cy="4663037"/>
            <a:chOff x="3051175" y="2146300"/>
            <a:chExt cx="2727325" cy="3771900"/>
          </a:xfrm>
          <a:solidFill>
            <a:schemeClr val="accent1">
              <a:lumMod val="40000"/>
              <a:lumOff val="60000"/>
            </a:schemeClr>
          </a:solidFill>
        </p:grpSpPr>
        <p:sp>
          <p:nvSpPr>
            <p:cNvPr id="5" name="Rektangel 42">
              <a:extLst>
                <a:ext uri="{FF2B5EF4-FFF2-40B4-BE49-F238E27FC236}">
                  <a16:creationId xmlns:a16="http://schemas.microsoft.com/office/drawing/2014/main" id="{85285F6E-8A49-4CB4-8DFA-92D3763C51B8}"/>
                </a:ext>
              </a:extLst>
            </p:cNvPr>
            <p:cNvSpPr>
              <a:spLocks noChangeArrowheads="1"/>
            </p:cNvSpPr>
            <p:nvPr/>
          </p:nvSpPr>
          <p:spPr bwMode="auto">
            <a:xfrm>
              <a:off x="4445000" y="2146300"/>
              <a:ext cx="1333500" cy="1179513"/>
            </a:xfrm>
            <a:prstGeom prst="rect">
              <a:avLst/>
            </a:prstGeom>
            <a:solidFill>
              <a:schemeClr val="accent1"/>
            </a:solidFill>
            <a:ln w="25400" cap="flat" cmpd="sng" algn="ctr">
              <a:solidFill>
                <a:schemeClr val="accent3">
                  <a:lumMod val="50000"/>
                </a:schemeClr>
              </a:solidFill>
              <a:prstDash val="solid"/>
            </a:ln>
            <a:effectLst>
              <a:outerShdw blurRad="50800" dist="38100" dir="2700000" algn="tl" rotWithShape="0">
                <a:prstClr val="black">
                  <a:alpha val="40000"/>
                </a:prstClr>
              </a:outerShdw>
            </a:effectLst>
          </p:spPr>
          <p:txBody>
            <a:bodyPr anchor="ctr"/>
            <a:lstStyle/>
            <a:p>
              <a:pPr indent="-342900" algn="ctr">
                <a:buFont typeface="+mj-lt"/>
                <a:buAutoNum type="arabicPeriod"/>
                <a:defRPr/>
              </a:pPr>
              <a:endParaRPr lang="da-DK" sz="1600" kern="0" noProof="1">
                <a:solidFill>
                  <a:sysClr val="window" lastClr="FFFFFF"/>
                </a:solidFill>
                <a:latin typeface="Open Sans"/>
                <a:ea typeface="ＭＳ Ｐゴシック" pitchFamily="-97" charset="-128"/>
              </a:endParaRPr>
            </a:p>
          </p:txBody>
        </p:sp>
        <p:sp>
          <p:nvSpPr>
            <p:cNvPr id="6" name="Højrepil 43">
              <a:extLst>
                <a:ext uri="{FF2B5EF4-FFF2-40B4-BE49-F238E27FC236}">
                  <a16:creationId xmlns:a16="http://schemas.microsoft.com/office/drawing/2014/main" id="{011F6827-1AB4-4AD1-B335-139F5D144525}"/>
                </a:ext>
              </a:extLst>
            </p:cNvPr>
            <p:cNvSpPr/>
            <p:nvPr/>
          </p:nvSpPr>
          <p:spPr bwMode="auto">
            <a:xfrm rot="16200000">
              <a:off x="4893469" y="3056731"/>
              <a:ext cx="485775" cy="354013"/>
            </a:xfrm>
            <a:prstGeom prst="rightArrow">
              <a:avLst>
                <a:gd name="adj1" fmla="val 50000"/>
                <a:gd name="adj2" fmla="val 82469"/>
              </a:avLst>
            </a:prstGeom>
            <a:grpFill/>
            <a:ln>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Open Sans"/>
              </a:endParaRPr>
            </a:p>
          </p:txBody>
        </p:sp>
        <p:sp>
          <p:nvSpPr>
            <p:cNvPr id="7" name="Rektangel 45">
              <a:extLst>
                <a:ext uri="{FF2B5EF4-FFF2-40B4-BE49-F238E27FC236}">
                  <a16:creationId xmlns:a16="http://schemas.microsoft.com/office/drawing/2014/main" id="{137E1FD1-D19E-45CF-8F6B-35504913A565}"/>
                </a:ext>
              </a:extLst>
            </p:cNvPr>
            <p:cNvSpPr>
              <a:spLocks noChangeArrowheads="1"/>
            </p:cNvSpPr>
            <p:nvPr/>
          </p:nvSpPr>
          <p:spPr bwMode="auto">
            <a:xfrm>
              <a:off x="4445000" y="3443288"/>
              <a:ext cx="1333500" cy="1179512"/>
            </a:xfrm>
            <a:prstGeom prst="rect">
              <a:avLst/>
            </a:prstGeom>
            <a:solidFill>
              <a:srgbClr val="0070C0"/>
            </a:soli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600" noProof="1">
                <a:solidFill>
                  <a:srgbClr val="FFFFFF"/>
                </a:solidFill>
                <a:latin typeface="Open Sans"/>
                <a:ea typeface="ＭＳ Ｐゴシック" pitchFamily="-97" charset="-128"/>
              </a:endParaRPr>
            </a:p>
          </p:txBody>
        </p:sp>
        <p:sp>
          <p:nvSpPr>
            <p:cNvPr id="8" name="Højrepil 46">
              <a:extLst>
                <a:ext uri="{FF2B5EF4-FFF2-40B4-BE49-F238E27FC236}">
                  <a16:creationId xmlns:a16="http://schemas.microsoft.com/office/drawing/2014/main" id="{0B3C4634-73FB-4FBD-A2FC-1A56F2966910}"/>
                </a:ext>
              </a:extLst>
            </p:cNvPr>
            <p:cNvSpPr/>
            <p:nvPr/>
          </p:nvSpPr>
          <p:spPr bwMode="auto">
            <a:xfrm rot="16200000">
              <a:off x="4869656" y="4352132"/>
              <a:ext cx="485775" cy="354012"/>
            </a:xfrm>
            <a:prstGeom prst="rightArrow">
              <a:avLst>
                <a:gd name="adj1" fmla="val 50000"/>
                <a:gd name="adj2" fmla="val 82469"/>
              </a:avLst>
            </a:prstGeom>
            <a:grpFill/>
            <a:ln w="25400" cap="flat" cmpd="sng" algn="ctr">
              <a:solidFill>
                <a:schemeClr val="accent3">
                  <a:lumMod val="50000"/>
                </a:schemeClr>
              </a:solidFill>
              <a:prstDash val="solid"/>
            </a:ln>
            <a:effectLst>
              <a:outerShdw blurRad="50800" dist="38100" dir="2700000" algn="tl" rotWithShape="0">
                <a:prstClr val="black">
                  <a:alpha val="40000"/>
                </a:prstClr>
              </a:outerShdw>
            </a:effectLst>
          </p:spPr>
          <p:txBody>
            <a:bodyPr anchor="ctr"/>
            <a:lstStyle/>
            <a:p>
              <a:pPr indent="-342900" algn="ctr">
                <a:buFont typeface="+mj-lt"/>
                <a:buAutoNum type="arabicPeriod"/>
                <a:defRPr/>
              </a:pPr>
              <a:endParaRPr lang="da-DK" sz="1600" kern="0" noProof="1">
                <a:solidFill>
                  <a:sysClr val="window" lastClr="FFFFFF"/>
                </a:solidFill>
                <a:latin typeface="Open Sans"/>
                <a:ea typeface="ＭＳ Ｐゴシック" pitchFamily="-97" charset="-128"/>
              </a:endParaRPr>
            </a:p>
          </p:txBody>
        </p:sp>
        <p:sp>
          <p:nvSpPr>
            <p:cNvPr id="9" name="Rektangel 47">
              <a:extLst>
                <a:ext uri="{FF2B5EF4-FFF2-40B4-BE49-F238E27FC236}">
                  <a16:creationId xmlns:a16="http://schemas.microsoft.com/office/drawing/2014/main" id="{E00FFCF3-1534-4ABC-B0AF-144DB0F61646}"/>
                </a:ext>
              </a:extLst>
            </p:cNvPr>
            <p:cNvSpPr>
              <a:spLocks noChangeArrowheads="1"/>
            </p:cNvSpPr>
            <p:nvPr/>
          </p:nvSpPr>
          <p:spPr bwMode="auto">
            <a:xfrm>
              <a:off x="4445000" y="4738688"/>
              <a:ext cx="1333500" cy="1179512"/>
            </a:xfrm>
            <a:prstGeom prst="rect">
              <a:avLst/>
            </a:prstGeom>
            <a:solidFill>
              <a:schemeClr val="accent3">
                <a:lumMod val="60000"/>
                <a:lumOff val="40000"/>
              </a:schemeClr>
            </a:solidFill>
            <a:ln>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Open Sans"/>
              </a:endParaRPr>
            </a:p>
          </p:txBody>
        </p:sp>
        <p:sp>
          <p:nvSpPr>
            <p:cNvPr id="10" name="Højrepil 62">
              <a:extLst>
                <a:ext uri="{FF2B5EF4-FFF2-40B4-BE49-F238E27FC236}">
                  <a16:creationId xmlns:a16="http://schemas.microsoft.com/office/drawing/2014/main" id="{38B6D0FE-3A93-464C-8C5E-9035C111C2A4}"/>
                </a:ext>
              </a:extLst>
            </p:cNvPr>
            <p:cNvSpPr/>
            <p:nvPr/>
          </p:nvSpPr>
          <p:spPr bwMode="auto">
            <a:xfrm>
              <a:off x="4308120" y="5249298"/>
              <a:ext cx="486171" cy="353627"/>
            </a:xfrm>
            <a:prstGeom prst="rightArrow">
              <a:avLst>
                <a:gd name="adj1" fmla="val 50000"/>
                <a:gd name="adj2" fmla="val 82469"/>
              </a:avLst>
            </a:prstGeom>
            <a:grpFill/>
            <a:ln w="6350">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600" dirty="0">
                  <a:solidFill>
                    <a:srgbClr val="FFFFFF"/>
                  </a:solidFill>
                  <a:latin typeface="Open Sans"/>
                  <a:ea typeface="ＭＳ Ｐゴシック" pitchFamily="-97" charset="-128"/>
                </a:rPr>
                <a:t> </a:t>
              </a:r>
            </a:p>
          </p:txBody>
        </p:sp>
        <p:grpSp>
          <p:nvGrpSpPr>
            <p:cNvPr id="11" name="Gruppe 28">
              <a:extLst>
                <a:ext uri="{FF2B5EF4-FFF2-40B4-BE49-F238E27FC236}">
                  <a16:creationId xmlns:a16="http://schemas.microsoft.com/office/drawing/2014/main" id="{D3BA185B-6EE7-4C5C-975E-B0108ED7EBD6}"/>
                </a:ext>
              </a:extLst>
            </p:cNvPr>
            <p:cNvGrpSpPr>
              <a:grpSpLocks/>
            </p:cNvGrpSpPr>
            <p:nvPr/>
          </p:nvGrpSpPr>
          <p:grpSpPr bwMode="auto">
            <a:xfrm>
              <a:off x="3051175" y="2146300"/>
              <a:ext cx="1346200" cy="3771900"/>
              <a:chOff x="1222375" y="2146300"/>
              <a:chExt cx="1346200" cy="3771900"/>
            </a:xfrm>
            <a:grpFill/>
          </p:grpSpPr>
          <p:sp>
            <p:nvSpPr>
              <p:cNvPr id="15" name="Rektangel 29">
                <a:extLst>
                  <a:ext uri="{FF2B5EF4-FFF2-40B4-BE49-F238E27FC236}">
                    <a16:creationId xmlns:a16="http://schemas.microsoft.com/office/drawing/2014/main" id="{DF01DD8C-BCE3-4D25-8FEC-1CED5B8FEB69}"/>
                  </a:ext>
                </a:extLst>
              </p:cNvPr>
              <p:cNvSpPr>
                <a:spLocks noChangeArrowheads="1"/>
              </p:cNvSpPr>
              <p:nvPr/>
            </p:nvSpPr>
            <p:spPr bwMode="auto">
              <a:xfrm>
                <a:off x="1231900" y="4738688"/>
                <a:ext cx="1333500" cy="1179512"/>
              </a:xfrm>
              <a:prstGeom prst="rect">
                <a:avLst/>
              </a:prstGeom>
              <a:solidFill>
                <a:schemeClr val="accent3">
                  <a:lumMod val="60000"/>
                  <a:lumOff val="40000"/>
                </a:schemeClr>
              </a:solidFill>
              <a:ln w="25400" cap="flat" cmpd="sng" algn="ctr">
                <a:solidFill>
                  <a:schemeClr val="accent3">
                    <a:lumMod val="50000"/>
                  </a:schemeClr>
                </a:solidFill>
                <a:prstDash val="solid"/>
              </a:ln>
              <a:effectLst>
                <a:outerShdw blurRad="50800" dist="38100" dir="2700000" algn="tl" rotWithShape="0">
                  <a:prstClr val="black">
                    <a:alpha val="40000"/>
                  </a:prstClr>
                </a:outerShdw>
              </a:effectLst>
            </p:spPr>
            <p:txBody>
              <a:bodyPr anchor="ctr"/>
              <a:lstStyle/>
              <a:p>
                <a:pPr indent="-342900" algn="ctr">
                  <a:buFont typeface="+mj-lt"/>
                  <a:buAutoNum type="arabicPeriod"/>
                  <a:defRPr/>
                </a:pPr>
                <a:endParaRPr lang="da-DK" sz="1600" kern="0" noProof="1">
                  <a:solidFill>
                    <a:sysClr val="window" lastClr="FFFFFF"/>
                  </a:solidFill>
                  <a:latin typeface="Open Sans"/>
                  <a:ea typeface="ＭＳ Ｐゴシック" pitchFamily="-97" charset="-128"/>
                </a:endParaRPr>
              </a:p>
            </p:txBody>
          </p:sp>
          <p:sp>
            <p:nvSpPr>
              <p:cNvPr id="16" name="Højrepil 30">
                <a:extLst>
                  <a:ext uri="{FF2B5EF4-FFF2-40B4-BE49-F238E27FC236}">
                    <a16:creationId xmlns:a16="http://schemas.microsoft.com/office/drawing/2014/main" id="{6566205E-CCD8-4A38-8D8D-42B2CBD5A319}"/>
                  </a:ext>
                </a:extLst>
              </p:cNvPr>
              <p:cNvSpPr/>
              <p:nvPr/>
            </p:nvSpPr>
            <p:spPr bwMode="auto">
              <a:xfrm rot="5400000">
                <a:off x="1631156" y="4653757"/>
                <a:ext cx="485775" cy="354012"/>
              </a:xfrm>
              <a:prstGeom prst="rightArrow">
                <a:avLst>
                  <a:gd name="adj1" fmla="val 50000"/>
                  <a:gd name="adj2" fmla="val 82469"/>
                </a:avLst>
              </a:prstGeom>
              <a:grpFill/>
              <a:ln>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Open Sans"/>
                </a:endParaRPr>
              </a:p>
            </p:txBody>
          </p:sp>
          <p:sp>
            <p:nvSpPr>
              <p:cNvPr id="17" name="Rektangel 31">
                <a:extLst>
                  <a:ext uri="{FF2B5EF4-FFF2-40B4-BE49-F238E27FC236}">
                    <a16:creationId xmlns:a16="http://schemas.microsoft.com/office/drawing/2014/main" id="{97E15533-2EDA-4F00-B13C-E6CC2766416A}"/>
                  </a:ext>
                </a:extLst>
              </p:cNvPr>
              <p:cNvSpPr>
                <a:spLocks noChangeArrowheads="1"/>
              </p:cNvSpPr>
              <p:nvPr/>
            </p:nvSpPr>
            <p:spPr bwMode="auto">
              <a:xfrm>
                <a:off x="1231900" y="3441700"/>
                <a:ext cx="1333500" cy="1179513"/>
              </a:xfrm>
              <a:prstGeom prst="rect">
                <a:avLst/>
              </a:prstGeom>
              <a:solidFill>
                <a:srgbClr val="0070C0"/>
              </a:solidFill>
              <a:ln>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sz="1600" noProof="1">
                  <a:solidFill>
                    <a:srgbClr val="FFFFFF"/>
                  </a:solidFill>
                  <a:latin typeface="Open Sans"/>
                </a:endParaRPr>
              </a:p>
            </p:txBody>
          </p:sp>
          <p:sp>
            <p:nvSpPr>
              <p:cNvPr id="18" name="Højrepil 32">
                <a:extLst>
                  <a:ext uri="{FF2B5EF4-FFF2-40B4-BE49-F238E27FC236}">
                    <a16:creationId xmlns:a16="http://schemas.microsoft.com/office/drawing/2014/main" id="{85753657-5E62-4882-97D1-E3FCC93FDCEF}"/>
                  </a:ext>
                </a:extLst>
              </p:cNvPr>
              <p:cNvSpPr/>
              <p:nvPr/>
            </p:nvSpPr>
            <p:spPr bwMode="auto">
              <a:xfrm rot="5400000">
                <a:off x="1654969" y="3358356"/>
                <a:ext cx="485775" cy="354013"/>
              </a:xfrm>
              <a:prstGeom prst="rightArrow">
                <a:avLst>
                  <a:gd name="adj1" fmla="val 50000"/>
                  <a:gd name="adj2" fmla="val 82469"/>
                </a:avLst>
              </a:prstGeom>
              <a:grpFill/>
              <a:ln w="25400" cap="flat" cmpd="sng" algn="ctr">
                <a:solidFill>
                  <a:schemeClr val="accent3">
                    <a:lumMod val="50000"/>
                  </a:schemeClr>
                </a:solidFill>
                <a:prstDash val="solid"/>
              </a:ln>
              <a:effectLst>
                <a:outerShdw blurRad="50800" dist="38100" dir="2700000" algn="tl" rotWithShape="0">
                  <a:prstClr val="black">
                    <a:alpha val="40000"/>
                  </a:prstClr>
                </a:outerShdw>
              </a:effectLst>
            </p:spPr>
            <p:txBody>
              <a:bodyPr anchor="ctr"/>
              <a:lstStyle/>
              <a:p>
                <a:pPr indent="-342900" algn="ctr">
                  <a:buFont typeface="+mj-lt"/>
                  <a:buAutoNum type="arabicPeriod"/>
                  <a:defRPr/>
                </a:pPr>
                <a:endParaRPr lang="da-DK" sz="1600" kern="0" noProof="1">
                  <a:solidFill>
                    <a:sysClr val="window" lastClr="FFFFFF"/>
                  </a:solidFill>
                  <a:latin typeface="Open Sans"/>
                  <a:ea typeface="ＭＳ Ｐゴシック" pitchFamily="-97" charset="-128"/>
                </a:endParaRPr>
              </a:p>
            </p:txBody>
          </p:sp>
          <p:sp>
            <p:nvSpPr>
              <p:cNvPr id="19" name="Rektangel 34">
                <a:extLst>
                  <a:ext uri="{FF2B5EF4-FFF2-40B4-BE49-F238E27FC236}">
                    <a16:creationId xmlns:a16="http://schemas.microsoft.com/office/drawing/2014/main" id="{0894C199-C014-4F36-888B-99FDA0E902CC}"/>
                  </a:ext>
                </a:extLst>
              </p:cNvPr>
              <p:cNvSpPr>
                <a:spLocks noChangeArrowheads="1"/>
              </p:cNvSpPr>
              <p:nvPr/>
            </p:nvSpPr>
            <p:spPr bwMode="auto">
              <a:xfrm>
                <a:off x="1231900" y="2146300"/>
                <a:ext cx="1333500" cy="1179513"/>
              </a:xfrm>
              <a:prstGeom prst="rect">
                <a:avLst/>
              </a:prstGeom>
              <a:solidFill>
                <a:schemeClr val="accent1"/>
              </a:soli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Open Sans"/>
                  <a:ea typeface="ＭＳ Ｐゴシック" pitchFamily="-97" charset="-128"/>
                </a:endParaRPr>
              </a:p>
            </p:txBody>
          </p:sp>
          <p:sp>
            <p:nvSpPr>
              <p:cNvPr id="20" name="Text Box 52">
                <a:extLst>
                  <a:ext uri="{FF2B5EF4-FFF2-40B4-BE49-F238E27FC236}">
                    <a16:creationId xmlns:a16="http://schemas.microsoft.com/office/drawing/2014/main" id="{ED33F013-3FC1-4451-B42B-9DF5CDA4DDE6}"/>
                  </a:ext>
                </a:extLst>
              </p:cNvPr>
              <p:cNvSpPr txBox="1">
                <a:spLocks noChangeArrowheads="1"/>
              </p:cNvSpPr>
              <p:nvPr/>
            </p:nvSpPr>
            <p:spPr bwMode="gray">
              <a:xfrm>
                <a:off x="1222375" y="5084763"/>
                <a:ext cx="1346200" cy="273854"/>
              </a:xfrm>
              <a:prstGeom prst="rect">
                <a:avLst/>
              </a:prstGeom>
              <a:grpFill/>
              <a:ln w="9525">
                <a:solidFill>
                  <a:schemeClr val="accent3">
                    <a:lumMod val="50000"/>
                  </a:schemeClr>
                </a:solidFill>
                <a:miter lim="800000"/>
                <a:headEnd/>
                <a:tailEnd/>
              </a:ln>
            </p:spPr>
            <p:txBody>
              <a:bodyPr>
                <a:spAutoFit/>
              </a:bodyPr>
              <a:lstStyle/>
              <a:p>
                <a:pPr algn="ctr" defTabSz="801688">
                  <a:spcBef>
                    <a:spcPct val="20000"/>
                  </a:spcBef>
                  <a:defRPr/>
                </a:pPr>
                <a:r>
                  <a:rPr lang="da-DK" sz="1600" noProof="1">
                    <a:ln w="0"/>
                    <a:effectLst>
                      <a:outerShdw blurRad="38100" dist="19050" dir="2700000" algn="tl" rotWithShape="0">
                        <a:schemeClr val="dk1">
                          <a:alpha val="40000"/>
                        </a:schemeClr>
                      </a:outerShdw>
                    </a:effectLst>
                    <a:latin typeface="Open Sans"/>
                    <a:ea typeface="ＭＳ Ｐゴシック" pitchFamily="-97" charset="-128"/>
                  </a:rPr>
                  <a:t>Honestly</a:t>
                </a:r>
              </a:p>
            </p:txBody>
          </p:sp>
          <p:sp>
            <p:nvSpPr>
              <p:cNvPr id="21" name="Text Box 52">
                <a:extLst>
                  <a:ext uri="{FF2B5EF4-FFF2-40B4-BE49-F238E27FC236}">
                    <a16:creationId xmlns:a16="http://schemas.microsoft.com/office/drawing/2014/main" id="{D217F768-1BB4-457B-90BE-ADD99D5F0BD4}"/>
                  </a:ext>
                </a:extLst>
              </p:cNvPr>
              <p:cNvSpPr txBox="1">
                <a:spLocks noChangeArrowheads="1"/>
              </p:cNvSpPr>
              <p:nvPr/>
            </p:nvSpPr>
            <p:spPr bwMode="gray">
              <a:xfrm>
                <a:off x="1222375" y="3800121"/>
                <a:ext cx="1346200" cy="273854"/>
              </a:xfrm>
              <a:prstGeom prst="rect">
                <a:avLst/>
              </a:prstGeom>
              <a:solidFill>
                <a:schemeClr val="accent2">
                  <a:lumMod val="60000"/>
                  <a:lumOff val="40000"/>
                </a:schemeClr>
              </a:solidFill>
              <a:ln w="9525">
                <a:solidFill>
                  <a:schemeClr val="accent3">
                    <a:lumMod val="50000"/>
                  </a:schemeClr>
                </a:solidFill>
                <a:miter lim="800000"/>
                <a:headEnd/>
                <a:tailEnd/>
              </a:ln>
            </p:spPr>
            <p:txBody>
              <a:bodyPr>
                <a:spAutoFit/>
              </a:bodyPr>
              <a:lstStyle/>
              <a:p>
                <a:pPr algn="ctr" defTabSz="801688">
                  <a:spcBef>
                    <a:spcPct val="20000"/>
                  </a:spcBef>
                </a:pPr>
                <a:r>
                  <a:rPr lang="en-US" sz="1600" noProof="1">
                    <a:ln w="0"/>
                    <a:effectLst>
                      <a:outerShdw blurRad="38100" dist="19050" dir="2700000" algn="tl" rotWithShape="0">
                        <a:schemeClr val="dk1">
                          <a:alpha val="40000"/>
                        </a:schemeClr>
                      </a:outerShdw>
                    </a:effectLst>
                    <a:latin typeface="Open Sans"/>
                  </a:rPr>
                  <a:t>Flexibility</a:t>
                </a:r>
              </a:p>
            </p:txBody>
          </p:sp>
          <p:sp>
            <p:nvSpPr>
              <p:cNvPr id="22" name="Text Box 52">
                <a:extLst>
                  <a:ext uri="{FF2B5EF4-FFF2-40B4-BE49-F238E27FC236}">
                    <a16:creationId xmlns:a16="http://schemas.microsoft.com/office/drawing/2014/main" id="{9074CF7A-4FEF-4A8D-B874-DE1CF78D224E}"/>
                  </a:ext>
                </a:extLst>
              </p:cNvPr>
              <p:cNvSpPr txBox="1">
                <a:spLocks noChangeArrowheads="1"/>
              </p:cNvSpPr>
              <p:nvPr/>
            </p:nvSpPr>
            <p:spPr bwMode="gray">
              <a:xfrm>
                <a:off x="1222375" y="2527394"/>
                <a:ext cx="1346200" cy="273854"/>
              </a:xfrm>
              <a:prstGeom prst="rect">
                <a:avLst/>
              </a:prstGeom>
              <a:solidFill>
                <a:schemeClr val="accent3">
                  <a:lumMod val="60000"/>
                  <a:lumOff val="40000"/>
                </a:schemeClr>
              </a:solidFill>
              <a:ln w="9525">
                <a:solidFill>
                  <a:schemeClr val="accent3">
                    <a:lumMod val="50000"/>
                  </a:schemeClr>
                </a:solidFill>
                <a:miter lim="800000"/>
                <a:headEnd/>
                <a:tailEnd/>
              </a:ln>
            </p:spPr>
            <p:txBody>
              <a:bodyPr>
                <a:spAutoFit/>
              </a:bodyPr>
              <a:lstStyle/>
              <a:p>
                <a:pPr algn="ctr" defTabSz="801688">
                  <a:spcBef>
                    <a:spcPct val="20000"/>
                  </a:spcBef>
                </a:pPr>
                <a:r>
                  <a:rPr lang="en-US" sz="1600" noProof="1">
                    <a:ln w="0"/>
                    <a:effectLst>
                      <a:outerShdw blurRad="38100" dist="19050" dir="2700000" algn="tl" rotWithShape="0">
                        <a:schemeClr val="dk1">
                          <a:alpha val="40000"/>
                        </a:schemeClr>
                      </a:outerShdw>
                    </a:effectLst>
                    <a:latin typeface="Open Sans"/>
                  </a:rPr>
                  <a:t>Responsibility </a:t>
                </a:r>
              </a:p>
            </p:txBody>
          </p:sp>
        </p:grpSp>
        <p:sp>
          <p:nvSpPr>
            <p:cNvPr id="12" name="Text Box 52">
              <a:extLst>
                <a:ext uri="{FF2B5EF4-FFF2-40B4-BE49-F238E27FC236}">
                  <a16:creationId xmlns:a16="http://schemas.microsoft.com/office/drawing/2014/main" id="{E40373AF-EEAD-4403-A325-C557A2EBD244}"/>
                </a:ext>
              </a:extLst>
            </p:cNvPr>
            <p:cNvSpPr txBox="1">
              <a:spLocks noChangeArrowheads="1"/>
            </p:cNvSpPr>
            <p:nvPr/>
          </p:nvSpPr>
          <p:spPr bwMode="gray">
            <a:xfrm>
              <a:off x="4448175" y="5073650"/>
              <a:ext cx="1295401" cy="273854"/>
            </a:xfrm>
            <a:prstGeom prst="rect">
              <a:avLst/>
            </a:prstGeom>
            <a:grpFill/>
            <a:ln w="9525">
              <a:solidFill>
                <a:schemeClr val="accent3">
                  <a:lumMod val="50000"/>
                </a:schemeClr>
              </a:solidFill>
              <a:miter lim="800000"/>
              <a:headEnd/>
              <a:tailEnd/>
            </a:ln>
          </p:spPr>
          <p:txBody>
            <a:bodyPr wrap="square">
              <a:spAutoFit/>
            </a:bodyPr>
            <a:lstStyle/>
            <a:p>
              <a:pPr algn="ctr" defTabSz="801688">
                <a:spcBef>
                  <a:spcPct val="20000"/>
                </a:spcBef>
              </a:pPr>
              <a:r>
                <a:rPr lang="en-US" sz="1600" noProof="1">
                  <a:ln w="0"/>
                  <a:effectLst>
                    <a:outerShdw blurRad="38100" dist="19050" dir="2700000" algn="tl" rotWithShape="0">
                      <a:schemeClr val="dk1">
                        <a:alpha val="40000"/>
                      </a:schemeClr>
                    </a:outerShdw>
                  </a:effectLst>
                  <a:latin typeface="Open Sans"/>
                </a:rPr>
                <a:t>Reliability</a:t>
              </a:r>
            </a:p>
          </p:txBody>
        </p:sp>
        <p:sp>
          <p:nvSpPr>
            <p:cNvPr id="13" name="Text Box 52">
              <a:extLst>
                <a:ext uri="{FF2B5EF4-FFF2-40B4-BE49-F238E27FC236}">
                  <a16:creationId xmlns:a16="http://schemas.microsoft.com/office/drawing/2014/main" id="{2309200C-C360-48DD-B207-FE7109F1BA18}"/>
                </a:ext>
              </a:extLst>
            </p:cNvPr>
            <p:cNvSpPr txBox="1">
              <a:spLocks noChangeArrowheads="1"/>
            </p:cNvSpPr>
            <p:nvPr/>
          </p:nvSpPr>
          <p:spPr bwMode="gray">
            <a:xfrm>
              <a:off x="4468813" y="3796955"/>
              <a:ext cx="1274762" cy="273854"/>
            </a:xfrm>
            <a:prstGeom prst="rect">
              <a:avLst/>
            </a:prstGeom>
            <a:solidFill>
              <a:schemeClr val="accent2">
                <a:lumMod val="60000"/>
                <a:lumOff val="40000"/>
              </a:schemeClr>
            </a:solidFill>
            <a:ln w="9525">
              <a:solidFill>
                <a:schemeClr val="accent3">
                  <a:lumMod val="50000"/>
                </a:schemeClr>
              </a:solidFill>
              <a:miter lim="800000"/>
              <a:headEnd/>
              <a:tailEnd/>
            </a:ln>
          </p:spPr>
          <p:txBody>
            <a:bodyPr wrap="square">
              <a:spAutoFit/>
            </a:bodyPr>
            <a:lstStyle/>
            <a:p>
              <a:pPr algn="ctr" defTabSz="801688">
                <a:spcBef>
                  <a:spcPct val="20000"/>
                </a:spcBef>
                <a:defRPr/>
              </a:pPr>
              <a:r>
                <a:rPr lang="da-DK" sz="1600" noProof="1">
                  <a:ln w="0"/>
                  <a:effectLst>
                    <a:outerShdw blurRad="38100" dist="19050" dir="2700000" algn="tl" rotWithShape="0">
                      <a:schemeClr val="dk1">
                        <a:alpha val="40000"/>
                      </a:schemeClr>
                    </a:outerShdw>
                  </a:effectLst>
                  <a:latin typeface="Open Sans"/>
                  <a:ea typeface="ＭＳ Ｐゴシック" pitchFamily="-97" charset="-128"/>
                </a:rPr>
                <a:t>Teamwork </a:t>
              </a:r>
            </a:p>
          </p:txBody>
        </p:sp>
        <p:sp>
          <p:nvSpPr>
            <p:cNvPr id="14" name="Text Box 52">
              <a:extLst>
                <a:ext uri="{FF2B5EF4-FFF2-40B4-BE49-F238E27FC236}">
                  <a16:creationId xmlns:a16="http://schemas.microsoft.com/office/drawing/2014/main" id="{D2ECBCAB-846B-4E03-A55B-74D4F70CE78E}"/>
                </a:ext>
              </a:extLst>
            </p:cNvPr>
            <p:cNvSpPr txBox="1">
              <a:spLocks noChangeArrowheads="1"/>
            </p:cNvSpPr>
            <p:nvPr/>
          </p:nvSpPr>
          <p:spPr bwMode="gray">
            <a:xfrm>
              <a:off x="4468813" y="2462493"/>
              <a:ext cx="1293018" cy="273854"/>
            </a:xfrm>
            <a:prstGeom prst="rect">
              <a:avLst/>
            </a:prstGeom>
            <a:solidFill>
              <a:schemeClr val="accent3">
                <a:lumMod val="60000"/>
                <a:lumOff val="40000"/>
              </a:schemeClr>
            </a:solidFill>
            <a:ln w="9525">
              <a:solidFill>
                <a:schemeClr val="accent3">
                  <a:lumMod val="50000"/>
                </a:schemeClr>
              </a:solidFill>
              <a:miter lim="800000"/>
              <a:headEnd/>
              <a:tailEnd/>
            </a:ln>
          </p:spPr>
          <p:txBody>
            <a:bodyPr wrap="square">
              <a:spAutoFit/>
            </a:bodyPr>
            <a:lstStyle/>
            <a:p>
              <a:pPr algn="ctr" defTabSz="801688">
                <a:spcBef>
                  <a:spcPct val="20000"/>
                </a:spcBef>
              </a:pPr>
              <a:r>
                <a:rPr lang="en-US" sz="1600" noProof="1">
                  <a:ln w="0"/>
                  <a:effectLst>
                    <a:outerShdw blurRad="38100" dist="19050" dir="2700000" algn="tl" rotWithShape="0">
                      <a:schemeClr val="dk1">
                        <a:alpha val="40000"/>
                      </a:schemeClr>
                    </a:outerShdw>
                  </a:effectLst>
                  <a:latin typeface="Open Sans"/>
                </a:rPr>
                <a:t>Commitment and Excellence </a:t>
              </a:r>
            </a:p>
          </p:txBody>
        </p:sp>
      </p:grpSp>
    </p:spTree>
    <p:extLst>
      <p:ext uri="{BB962C8B-B14F-4D97-AF65-F5344CB8AC3E}">
        <p14:creationId xmlns:p14="http://schemas.microsoft.com/office/powerpoint/2010/main" val="345665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Code of Ethics</a:t>
            </a:r>
          </a:p>
        </p:txBody>
      </p:sp>
      <p:grpSp>
        <p:nvGrpSpPr>
          <p:cNvPr id="4" name="Gruppe 19">
            <a:extLst>
              <a:ext uri="{FF2B5EF4-FFF2-40B4-BE49-F238E27FC236}">
                <a16:creationId xmlns:a16="http://schemas.microsoft.com/office/drawing/2014/main" id="{244DB33A-19C4-4ECD-AFD4-B4DC66837BA7}"/>
              </a:ext>
            </a:extLst>
          </p:cNvPr>
          <p:cNvGrpSpPr>
            <a:grpSpLocks/>
          </p:cNvGrpSpPr>
          <p:nvPr/>
        </p:nvGrpSpPr>
        <p:grpSpPr bwMode="auto">
          <a:xfrm>
            <a:off x="1743650" y="1380530"/>
            <a:ext cx="2670109" cy="4837043"/>
            <a:chOff x="1200943" y="2146300"/>
            <a:chExt cx="1367632" cy="3771900"/>
          </a:xfrm>
        </p:grpSpPr>
        <p:sp>
          <p:nvSpPr>
            <p:cNvPr id="5" name="Rektangel 20">
              <a:extLst>
                <a:ext uri="{FF2B5EF4-FFF2-40B4-BE49-F238E27FC236}">
                  <a16:creationId xmlns:a16="http://schemas.microsoft.com/office/drawing/2014/main" id="{1D2447D7-342E-412E-8368-E04338C404F6}"/>
                </a:ext>
              </a:extLst>
            </p:cNvPr>
            <p:cNvSpPr>
              <a:spLocks noChangeArrowheads="1"/>
            </p:cNvSpPr>
            <p:nvPr/>
          </p:nvSpPr>
          <p:spPr bwMode="auto">
            <a:xfrm>
              <a:off x="1231900" y="4738688"/>
              <a:ext cx="1333500" cy="1179512"/>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a:buFont typeface="+mj-lt"/>
                <a:buAutoNum type="arabicPeriod"/>
                <a:defRPr/>
              </a:pPr>
              <a:endParaRPr lang="da-DK" kern="0" noProof="1">
                <a:solidFill>
                  <a:sysClr val="window" lastClr="FFFFFF"/>
                </a:solidFill>
                <a:latin typeface="Open Sans"/>
                <a:ea typeface="ＭＳ Ｐゴシック" pitchFamily="-97" charset="-128"/>
              </a:endParaRPr>
            </a:p>
          </p:txBody>
        </p:sp>
        <p:sp>
          <p:nvSpPr>
            <p:cNvPr id="6" name="Højrepil 21">
              <a:extLst>
                <a:ext uri="{FF2B5EF4-FFF2-40B4-BE49-F238E27FC236}">
                  <a16:creationId xmlns:a16="http://schemas.microsoft.com/office/drawing/2014/main" id="{A4546275-D6F9-4DC4-8881-A781D12921C7}"/>
                </a:ext>
              </a:extLst>
            </p:cNvPr>
            <p:cNvSpPr/>
            <p:nvPr/>
          </p:nvSpPr>
          <p:spPr bwMode="auto">
            <a:xfrm rot="5400000">
              <a:off x="1631156" y="4653757"/>
              <a:ext cx="485775" cy="354012"/>
            </a:xfrm>
            <a:prstGeom prst="rightArrow">
              <a:avLst>
                <a:gd name="adj1" fmla="val 50000"/>
                <a:gd name="adj2" fmla="val 82469"/>
              </a:avLst>
            </a:prstGeom>
            <a:solidFill>
              <a:schemeClr val="accent2">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Open Sans"/>
              </a:endParaRPr>
            </a:p>
          </p:txBody>
        </p:sp>
        <p:sp>
          <p:nvSpPr>
            <p:cNvPr id="7" name="Rektangel 22">
              <a:extLst>
                <a:ext uri="{FF2B5EF4-FFF2-40B4-BE49-F238E27FC236}">
                  <a16:creationId xmlns:a16="http://schemas.microsoft.com/office/drawing/2014/main" id="{E85610F2-FA11-4E54-B671-EB4AEE9AEC01}"/>
                </a:ext>
              </a:extLst>
            </p:cNvPr>
            <p:cNvSpPr>
              <a:spLocks noChangeArrowheads="1"/>
            </p:cNvSpPr>
            <p:nvPr/>
          </p:nvSpPr>
          <p:spPr bwMode="auto">
            <a:xfrm>
              <a:off x="1231900" y="3408362"/>
              <a:ext cx="1333500" cy="1179513"/>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Open Sans"/>
              </a:endParaRPr>
            </a:p>
          </p:txBody>
        </p:sp>
        <p:sp>
          <p:nvSpPr>
            <p:cNvPr id="8" name="Højrepil 23">
              <a:extLst>
                <a:ext uri="{FF2B5EF4-FFF2-40B4-BE49-F238E27FC236}">
                  <a16:creationId xmlns:a16="http://schemas.microsoft.com/office/drawing/2014/main" id="{7B5F9439-D28C-4A7E-B6F4-0C3470ACEBF9}"/>
                </a:ext>
              </a:extLst>
            </p:cNvPr>
            <p:cNvSpPr/>
            <p:nvPr/>
          </p:nvSpPr>
          <p:spPr bwMode="auto">
            <a:xfrm rot="5400000">
              <a:off x="1654969" y="3358356"/>
              <a:ext cx="485775" cy="354013"/>
            </a:xfrm>
            <a:prstGeom prst="rightArrow">
              <a:avLst>
                <a:gd name="adj1" fmla="val 50000"/>
                <a:gd name="adj2" fmla="val 82469"/>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a:buFont typeface="+mj-lt"/>
                <a:buAutoNum type="arabicPeriod"/>
                <a:defRPr/>
              </a:pPr>
              <a:endParaRPr lang="da-DK" kern="0" noProof="1">
                <a:solidFill>
                  <a:sysClr val="window" lastClr="FFFFFF"/>
                </a:solidFill>
                <a:latin typeface="Open Sans"/>
                <a:ea typeface="ＭＳ Ｐゴシック" pitchFamily="-97" charset="-128"/>
              </a:endParaRPr>
            </a:p>
          </p:txBody>
        </p:sp>
        <p:sp>
          <p:nvSpPr>
            <p:cNvPr id="9" name="Rektangel 25">
              <a:extLst>
                <a:ext uri="{FF2B5EF4-FFF2-40B4-BE49-F238E27FC236}">
                  <a16:creationId xmlns:a16="http://schemas.microsoft.com/office/drawing/2014/main" id="{BED4ABD5-AD0B-4C10-8E05-BE67033ED569}"/>
                </a:ext>
              </a:extLst>
            </p:cNvPr>
            <p:cNvSpPr>
              <a:spLocks noChangeArrowheads="1"/>
            </p:cNvSpPr>
            <p:nvPr/>
          </p:nvSpPr>
          <p:spPr bwMode="auto">
            <a:xfrm>
              <a:off x="1231900" y="2146300"/>
              <a:ext cx="1333500" cy="1179513"/>
            </a:xfrm>
            <a:prstGeom prst="rect">
              <a:avLst/>
            </a:prstGeom>
            <a:solidFill>
              <a:schemeClr val="accent2"/>
            </a:soli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Open Sans"/>
                <a:ea typeface="ＭＳ Ｐゴシック" pitchFamily="-97" charset="-128"/>
              </a:endParaRPr>
            </a:p>
          </p:txBody>
        </p:sp>
        <p:sp>
          <p:nvSpPr>
            <p:cNvPr id="10" name="Text Box 52">
              <a:extLst>
                <a:ext uri="{FF2B5EF4-FFF2-40B4-BE49-F238E27FC236}">
                  <a16:creationId xmlns:a16="http://schemas.microsoft.com/office/drawing/2014/main" id="{AD564EC7-BDC7-45B7-86CC-F796B5697CAC}"/>
                </a:ext>
              </a:extLst>
            </p:cNvPr>
            <p:cNvSpPr txBox="1">
              <a:spLocks noChangeArrowheads="1"/>
            </p:cNvSpPr>
            <p:nvPr/>
          </p:nvSpPr>
          <p:spPr bwMode="gray">
            <a:xfrm>
              <a:off x="1200943" y="5124153"/>
              <a:ext cx="1346200" cy="288003"/>
            </a:xfrm>
            <a:prstGeom prst="rect">
              <a:avLst/>
            </a:prstGeom>
            <a:noFill/>
            <a:ln w="9525">
              <a:noFill/>
              <a:miter lim="800000"/>
              <a:headEnd/>
              <a:tailEnd/>
            </a:ln>
          </p:spPr>
          <p:txBody>
            <a:bodyPr>
              <a:spAutoFit/>
            </a:bodyPr>
            <a:lstStyle/>
            <a:p>
              <a:pPr algn="ctr" defTabSz="801688">
                <a:spcBef>
                  <a:spcPct val="20000"/>
                </a:spcBef>
                <a:defRPr/>
              </a:pPr>
              <a:r>
                <a:rPr lang="da-DK" noProof="1">
                  <a:ln w="0"/>
                  <a:effectLst>
                    <a:outerShdw blurRad="38100" dist="19050" dir="2700000" algn="tl" rotWithShape="0">
                      <a:schemeClr val="dk1">
                        <a:alpha val="40000"/>
                      </a:schemeClr>
                    </a:outerShdw>
                  </a:effectLst>
                  <a:latin typeface="Open Sans"/>
                  <a:ea typeface="ＭＳ Ｐゴシック" pitchFamily="-97" charset="-128"/>
                </a:rPr>
                <a:t>Behavior of employees</a:t>
              </a:r>
            </a:p>
          </p:txBody>
        </p:sp>
        <p:sp>
          <p:nvSpPr>
            <p:cNvPr id="11" name="Text Box 52">
              <a:extLst>
                <a:ext uri="{FF2B5EF4-FFF2-40B4-BE49-F238E27FC236}">
                  <a16:creationId xmlns:a16="http://schemas.microsoft.com/office/drawing/2014/main" id="{53B3E82B-4088-4310-8F61-B8044B8DC0B1}"/>
                </a:ext>
              </a:extLst>
            </p:cNvPr>
            <p:cNvSpPr txBox="1">
              <a:spLocks noChangeArrowheads="1"/>
            </p:cNvSpPr>
            <p:nvPr/>
          </p:nvSpPr>
          <p:spPr bwMode="gray">
            <a:xfrm>
              <a:off x="1200943" y="3706231"/>
              <a:ext cx="1346200" cy="504005"/>
            </a:xfrm>
            <a:prstGeom prst="rect">
              <a:avLst/>
            </a:prstGeom>
            <a:noFill/>
            <a:ln w="9525">
              <a:noFill/>
              <a:miter lim="800000"/>
              <a:headEnd/>
              <a:tailEnd/>
            </a:ln>
          </p:spPr>
          <p:txBody>
            <a:bodyPr>
              <a:spAutoFit/>
            </a:bodyPr>
            <a:lstStyle/>
            <a:p>
              <a:pPr algn="ctr" defTabSz="801688">
                <a:spcBef>
                  <a:spcPct val="20000"/>
                </a:spcBef>
              </a:pPr>
              <a:r>
                <a:rPr lang="en-US" noProof="1">
                  <a:ln w="0"/>
                  <a:effectLst>
                    <a:outerShdw blurRad="38100" dist="19050" dir="2700000" algn="tl" rotWithShape="0">
                      <a:schemeClr val="dk1">
                        <a:alpha val="40000"/>
                      </a:schemeClr>
                    </a:outerShdw>
                  </a:effectLst>
                  <a:latin typeface="Open Sans"/>
                </a:rPr>
                <a:t>Wages, benefits and working conditions </a:t>
              </a:r>
            </a:p>
          </p:txBody>
        </p:sp>
        <p:sp>
          <p:nvSpPr>
            <p:cNvPr id="12" name="Text Box 52">
              <a:extLst>
                <a:ext uri="{FF2B5EF4-FFF2-40B4-BE49-F238E27FC236}">
                  <a16:creationId xmlns:a16="http://schemas.microsoft.com/office/drawing/2014/main" id="{6AE2E31A-EAB9-4C05-8D58-44FC3D099789}"/>
                </a:ext>
              </a:extLst>
            </p:cNvPr>
            <p:cNvSpPr txBox="1">
              <a:spLocks noChangeArrowheads="1"/>
            </p:cNvSpPr>
            <p:nvPr/>
          </p:nvSpPr>
          <p:spPr bwMode="gray">
            <a:xfrm>
              <a:off x="1222375" y="2527394"/>
              <a:ext cx="1346200" cy="288003"/>
            </a:xfrm>
            <a:prstGeom prst="rect">
              <a:avLst/>
            </a:prstGeom>
            <a:noFill/>
            <a:ln w="9525">
              <a:noFill/>
              <a:miter lim="800000"/>
              <a:headEnd/>
              <a:tailEnd/>
            </a:ln>
          </p:spPr>
          <p:txBody>
            <a:bodyPr>
              <a:spAutoFit/>
            </a:bodyPr>
            <a:lstStyle/>
            <a:p>
              <a:pPr algn="ctr" defTabSz="801688">
                <a:spcBef>
                  <a:spcPct val="20000"/>
                </a:spcBef>
              </a:pPr>
              <a:r>
                <a:rPr lang="en-US" noProof="1">
                  <a:ln w="0"/>
                  <a:effectLst>
                    <a:outerShdw blurRad="38100" dist="19050" dir="2700000" algn="tl" rotWithShape="0">
                      <a:schemeClr val="dk1">
                        <a:alpha val="40000"/>
                      </a:schemeClr>
                    </a:outerShdw>
                  </a:effectLst>
                  <a:latin typeface="Open Sans"/>
                </a:rPr>
                <a:t>Employee treatment </a:t>
              </a:r>
            </a:p>
          </p:txBody>
        </p:sp>
      </p:grpSp>
      <p:grpSp>
        <p:nvGrpSpPr>
          <p:cNvPr id="13" name="Gruppe 28">
            <a:extLst>
              <a:ext uri="{FF2B5EF4-FFF2-40B4-BE49-F238E27FC236}">
                <a16:creationId xmlns:a16="http://schemas.microsoft.com/office/drawing/2014/main" id="{78825DF7-15F7-4654-986A-822AB31E1997}"/>
              </a:ext>
            </a:extLst>
          </p:cNvPr>
          <p:cNvGrpSpPr>
            <a:grpSpLocks/>
          </p:cNvGrpSpPr>
          <p:nvPr/>
        </p:nvGrpSpPr>
        <p:grpSpPr bwMode="auto">
          <a:xfrm>
            <a:off x="5039309" y="1507033"/>
            <a:ext cx="4868862" cy="4394200"/>
            <a:chOff x="3151188" y="2147888"/>
            <a:chExt cx="4260850" cy="3770312"/>
          </a:xfrm>
          <a:solidFill>
            <a:schemeClr val="accent2"/>
          </a:solidFill>
        </p:grpSpPr>
        <p:sp>
          <p:nvSpPr>
            <p:cNvPr id="14" name="Rektangel 27">
              <a:extLst>
                <a:ext uri="{FF2B5EF4-FFF2-40B4-BE49-F238E27FC236}">
                  <a16:creationId xmlns:a16="http://schemas.microsoft.com/office/drawing/2014/main" id="{1ABBE352-C903-43C4-B9F4-EB08A15F2A74}"/>
                </a:ext>
              </a:extLst>
            </p:cNvPr>
            <p:cNvSpPr>
              <a:spLocks noChangeArrowheads="1"/>
            </p:cNvSpPr>
            <p:nvPr/>
          </p:nvSpPr>
          <p:spPr bwMode="auto">
            <a:xfrm>
              <a:off x="3151188" y="2147888"/>
              <a:ext cx="4260850" cy="3770312"/>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15" name="Billede 26" descr="dreamstime_Mind map.jpg">
              <a:extLst>
                <a:ext uri="{FF2B5EF4-FFF2-40B4-BE49-F238E27FC236}">
                  <a16:creationId xmlns:a16="http://schemas.microsoft.com/office/drawing/2014/main" id="{F1942657-AB36-4B92-BC53-D8AF616726A9}"/>
                </a:ext>
              </a:extLst>
            </p:cNvPr>
            <p:cNvPicPr>
              <a:picLocks noChangeAspect="1"/>
            </p:cNvPicPr>
            <p:nvPr/>
          </p:nvPicPr>
          <p:blipFill>
            <a:blip r:embed="rId3">
              <a:lum bright="12000"/>
            </a:blip>
            <a:srcRect/>
            <a:stretch>
              <a:fillRect/>
            </a:stretch>
          </p:blipFill>
          <p:spPr>
            <a:xfrm>
              <a:off x="3271838" y="2303463"/>
              <a:ext cx="4019550" cy="2497137"/>
            </a:xfrm>
            <a:prstGeom prst="rect">
              <a:avLst/>
            </a:prstGeom>
            <a:grpFill/>
            <a:effectLst>
              <a:outerShdw blurRad="50800" dist="38100" dir="2700000" algn="tl" rotWithShape="0">
                <a:prstClr val="black">
                  <a:alpha val="40000"/>
                </a:prstClr>
              </a:outerShdw>
            </a:effectLst>
          </p:spPr>
        </p:pic>
      </p:grpSp>
      <p:sp>
        <p:nvSpPr>
          <p:cNvPr id="16" name="Rectangle 15">
            <a:extLst>
              <a:ext uri="{FF2B5EF4-FFF2-40B4-BE49-F238E27FC236}">
                <a16:creationId xmlns:a16="http://schemas.microsoft.com/office/drawing/2014/main" id="{87237A7B-4B46-4401-86D7-AAC510794BD4}"/>
              </a:ext>
            </a:extLst>
          </p:cNvPr>
          <p:cNvSpPr/>
          <p:nvPr/>
        </p:nvSpPr>
        <p:spPr>
          <a:xfrm>
            <a:off x="5229153" y="4701304"/>
            <a:ext cx="4541151" cy="1323439"/>
          </a:xfrm>
          <a:prstGeom prst="rect">
            <a:avLst/>
          </a:prstGeom>
        </p:spPr>
        <p:txBody>
          <a:bodyPr wrap="square">
            <a:spAutoFit/>
          </a:bodyPr>
          <a:lstStyle/>
          <a:p>
            <a:r>
              <a:rPr lang="en-US" sz="2000" dirty="0">
                <a:latin typeface="Open Sans"/>
              </a:rPr>
              <a:t>Workplace ethics serve as guiding principles that effective leaders use to set the professional tone and behavior.</a:t>
            </a:r>
          </a:p>
          <a:p>
            <a:r>
              <a:rPr lang="en-US" sz="2000" dirty="0">
                <a:latin typeface="Open Sans"/>
              </a:rPr>
              <a:t> </a:t>
            </a:r>
          </a:p>
        </p:txBody>
      </p:sp>
    </p:spTree>
    <p:extLst>
      <p:ext uri="{BB962C8B-B14F-4D97-AF65-F5344CB8AC3E}">
        <p14:creationId xmlns:p14="http://schemas.microsoft.com/office/powerpoint/2010/main" val="55909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 to Keep in Mind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311236"/>
            <a:ext cx="2971527" cy="4734318"/>
          </a:xfrm>
        </p:spPr>
        <p:txBody>
          <a:bodyPr/>
          <a:lstStyle/>
          <a:p>
            <a:pPr lvl="1"/>
            <a:r>
              <a:rPr lang="en-US" dirty="0"/>
              <a:t>Is it fair?</a:t>
            </a:r>
          </a:p>
          <a:p>
            <a:pPr lvl="1"/>
            <a:r>
              <a:rPr lang="en-US" dirty="0"/>
              <a:t>Does it uphold the   values of the organization?</a:t>
            </a:r>
          </a:p>
          <a:p>
            <a:pPr lvl="1"/>
            <a:r>
              <a:rPr lang="en-US" dirty="0"/>
              <a:t>Can I tell my decisions to my   employer, my   family and others?</a:t>
            </a:r>
          </a:p>
          <a:p>
            <a:pPr lvl="1"/>
            <a:r>
              <a:rPr lang="en-US" dirty="0"/>
              <a:t>How would others regard the details if made public?</a:t>
            </a:r>
          </a:p>
          <a:p>
            <a:pPr lvl="1"/>
            <a:endParaRPr lang="en-US" dirty="0"/>
          </a:p>
          <a:p>
            <a:pPr lvl="1"/>
            <a:endParaRPr lang="en-US" dirty="0"/>
          </a:p>
        </p:txBody>
      </p:sp>
      <p:sp>
        <p:nvSpPr>
          <p:cNvPr id="4" name="Content Placeholder 2">
            <a:extLst>
              <a:ext uri="{FF2B5EF4-FFF2-40B4-BE49-F238E27FC236}">
                <a16:creationId xmlns:a16="http://schemas.microsoft.com/office/drawing/2014/main" id="{3E64CB93-192B-452F-9F1D-D924C2BB2274}"/>
              </a:ext>
            </a:extLst>
          </p:cNvPr>
          <p:cNvSpPr txBox="1">
            <a:spLocks/>
          </p:cNvSpPr>
          <p:nvPr/>
        </p:nvSpPr>
        <p:spPr>
          <a:xfrm>
            <a:off x="4284626" y="1420420"/>
            <a:ext cx="2971527"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Am I confident in my decision?</a:t>
            </a:r>
          </a:p>
          <a:p>
            <a:pPr lvl="1"/>
            <a:r>
              <a:rPr lang="en-US" dirty="0"/>
              <a:t>Will it be valid for years?</a:t>
            </a:r>
          </a:p>
          <a:p>
            <a:pPr lvl="1"/>
            <a:r>
              <a:rPr lang="en-US" dirty="0"/>
              <a:t>Is it legal?</a:t>
            </a:r>
          </a:p>
          <a:p>
            <a:pPr lvl="1"/>
            <a:r>
              <a:rPr lang="en-US" dirty="0"/>
              <a:t>Will it hurt anyone?</a:t>
            </a:r>
          </a:p>
          <a:p>
            <a:pPr lvl="1"/>
            <a:r>
              <a:rPr lang="en-US" dirty="0"/>
              <a:t>Does it positively represent the company?</a:t>
            </a:r>
          </a:p>
          <a:p>
            <a:pPr lvl="1"/>
            <a:endParaRPr lang="en-US" dirty="0"/>
          </a:p>
        </p:txBody>
      </p:sp>
      <p:sp>
        <p:nvSpPr>
          <p:cNvPr id="5" name="Content Placeholder 2">
            <a:extLst>
              <a:ext uri="{FF2B5EF4-FFF2-40B4-BE49-F238E27FC236}">
                <a16:creationId xmlns:a16="http://schemas.microsoft.com/office/drawing/2014/main" id="{86CA473C-A9CD-4506-848D-D13288B2B1E2}"/>
              </a:ext>
            </a:extLst>
          </p:cNvPr>
          <p:cNvSpPr txBox="1">
            <a:spLocks/>
          </p:cNvSpPr>
          <p:nvPr/>
        </p:nvSpPr>
        <p:spPr>
          <a:xfrm>
            <a:off x="7924125" y="1463636"/>
            <a:ext cx="2971527"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Does it make anyone uncomfortable?</a:t>
            </a:r>
          </a:p>
          <a:p>
            <a:pPr lvl="1"/>
            <a:r>
              <a:rPr lang="en-US" dirty="0"/>
              <a:t>Does it convey respect for  others?</a:t>
            </a:r>
          </a:p>
          <a:p>
            <a:pPr lvl="1"/>
            <a:r>
              <a:rPr lang="en-US" dirty="0"/>
              <a:t>Have I involved others by asking their viewpoint?</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606085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Content Placeholder 10">
            <a:extLst>
              <a:ext uri="{FF2B5EF4-FFF2-40B4-BE49-F238E27FC236}">
                <a16:creationId xmlns:a16="http://schemas.microsoft.com/office/drawing/2014/main" id="{CB6F5357-F5C6-4AFE-BDBB-C325C9701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023" y="1804461"/>
            <a:ext cx="2993084" cy="4190318"/>
          </a:xfrm>
          <a:prstGeom prst="rect">
            <a:avLst/>
          </a:prstGeom>
        </p:spPr>
      </p:pic>
    </p:spTree>
    <p:extLst>
      <p:ext uri="{BB962C8B-B14F-4D97-AF65-F5344CB8AC3E}">
        <p14:creationId xmlns:p14="http://schemas.microsoft.com/office/powerpoint/2010/main" val="176258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352180"/>
            <a:ext cx="10741802" cy="4734318"/>
          </a:xfrm>
        </p:spPr>
        <p:txBody>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err="1"/>
              <a:t>Kauchak</a:t>
            </a:r>
            <a:r>
              <a:rPr lang="en-US" sz="2000" dirty="0"/>
              <a:t>, D.P., &amp; Eggen, P.D. (2011). Introduction to teaching: Becoming a professional. Upper Saddle River, NJ: Pearson.</a:t>
            </a:r>
          </a:p>
          <a:p>
            <a:pPr lvl="2"/>
            <a:r>
              <a:rPr lang="en-US" sz="2000" dirty="0"/>
              <a:t>Putting It All Together, Texas Tech Curriculum Center for FCS, 2010.</a:t>
            </a:r>
          </a:p>
          <a:p>
            <a:pPr lvl="2"/>
            <a:r>
              <a:rPr lang="en-US" sz="2000" dirty="0"/>
              <a:t>Reaching to Teach, The Texas Tech Curriculum Center for FCS, 2005.</a:t>
            </a:r>
          </a:p>
          <a:p>
            <a:pPr lvl="1"/>
            <a:r>
              <a:rPr lang="en-US" sz="2000" dirty="0"/>
              <a:t>Websites:</a:t>
            </a:r>
          </a:p>
          <a:p>
            <a:pPr lvl="2"/>
            <a:r>
              <a:rPr lang="en-US" sz="2000" dirty="0"/>
              <a:t>Code of Ethics</a:t>
            </a:r>
            <a:br>
              <a:rPr lang="en-US" sz="2000" dirty="0"/>
            </a:br>
            <a:r>
              <a:rPr lang="en-US" sz="2000" dirty="0"/>
              <a:t>This website sponsored by the National Educators Association provides an overview of ethics for educators.</a:t>
            </a:r>
            <a:br>
              <a:rPr lang="en-US" sz="2000" dirty="0"/>
            </a:br>
            <a:r>
              <a:rPr lang="en-US" sz="2000" dirty="0"/>
              <a:t>http://www.nea.org/home/30442.htm</a:t>
            </a:r>
          </a:p>
          <a:p>
            <a:pPr lvl="2"/>
            <a:r>
              <a:rPr lang="en-US" sz="2000" dirty="0"/>
              <a:t>Code of Ethics for Educators</a:t>
            </a:r>
            <a:br>
              <a:rPr lang="en-US" sz="2000" dirty="0"/>
            </a:br>
            <a:r>
              <a:rPr lang="en-US" sz="2000" dirty="0"/>
              <a:t>This website sponsored by the American Association of Educators provides an overview of ethics for teachers.</a:t>
            </a:r>
            <a:br>
              <a:rPr lang="en-US" sz="2000" dirty="0"/>
            </a:br>
            <a:r>
              <a:rPr lang="en-US" sz="2000" dirty="0"/>
              <a:t>http://www.aaeteachers.org/index.php/about-us/aae-code-of-ethics</a:t>
            </a:r>
          </a:p>
        </p:txBody>
      </p:sp>
    </p:spTree>
    <p:extLst>
      <p:ext uri="{BB962C8B-B14F-4D97-AF65-F5344CB8AC3E}">
        <p14:creationId xmlns:p14="http://schemas.microsoft.com/office/powerpoint/2010/main" val="722912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Texas Education Agency—-Code of Ethics </a:t>
            </a:r>
            <a:br>
              <a:rPr lang="en-US" sz="2000" dirty="0"/>
            </a:br>
            <a:r>
              <a:rPr lang="en-US" sz="2000" dirty="0"/>
              <a:t>This site has the Code of Ethics and the Texas Administrative Code for Texas teachers.</a:t>
            </a:r>
            <a:br>
              <a:rPr lang="en-US" sz="2000" dirty="0"/>
            </a:br>
            <a:r>
              <a:rPr lang="en-US" sz="2000" dirty="0"/>
              <a:t>http://ritter.tea.state.tx.us/rules/tac/index.html</a:t>
            </a:r>
          </a:p>
          <a:p>
            <a:pPr lvl="2"/>
            <a:r>
              <a:rPr lang="en-US" sz="2000" dirty="0"/>
              <a:t>Texas Education Agency</a:t>
            </a:r>
            <a:br>
              <a:rPr lang="en-US" sz="2000" dirty="0"/>
            </a:br>
            <a:r>
              <a:rPr lang="en-US" sz="2000" dirty="0"/>
              <a:t>Educator Certification</a:t>
            </a:r>
            <a:br>
              <a:rPr lang="en-US" sz="2000" dirty="0"/>
            </a:br>
            <a:r>
              <a:rPr lang="en-US" sz="2000" dirty="0"/>
              <a:t>http://www.tea.state.tx.us/index2.aspx?id=5830&amp;menu_id=865&amp;menu_id2=794</a:t>
            </a:r>
          </a:p>
          <a:p>
            <a:pPr lvl="2"/>
            <a:r>
              <a:rPr lang="en-US" sz="2000" dirty="0"/>
              <a:t>Texas Education Agency</a:t>
            </a:r>
            <a:br>
              <a:rPr lang="en-US" sz="2000" dirty="0"/>
            </a:br>
            <a:r>
              <a:rPr lang="en-US" sz="2000" dirty="0"/>
              <a:t>Texas Administrative Code Part 7 </a:t>
            </a:r>
            <a:br>
              <a:rPr lang="en-US" sz="2000" dirty="0"/>
            </a:br>
            <a:r>
              <a:rPr lang="en-US" sz="2000" dirty="0"/>
              <a:t>http://www.info.sos.state.tx.us/pls/pub/readtac$ext.ViewTAC?tac_view=3&amp;ti=19&amp;pt=7</a:t>
            </a:r>
          </a:p>
          <a:p>
            <a:pPr lvl="1"/>
            <a:endParaRPr lang="en-US" sz="2000" dirty="0"/>
          </a:p>
        </p:txBody>
      </p:sp>
    </p:spTree>
    <p:extLst>
      <p:ext uri="{BB962C8B-B14F-4D97-AF65-F5344CB8AC3E}">
        <p14:creationId xmlns:p14="http://schemas.microsoft.com/office/powerpoint/2010/main" val="349107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Work Ethics?</a:t>
            </a:r>
          </a:p>
        </p:txBody>
      </p:sp>
      <p:pic>
        <p:nvPicPr>
          <p:cNvPr id="4" name="Picture Placeholder 4" descr="Closeup of books on shelves with more books blurred in foreground and background" title="Sample Picture">
            <a:extLst>
              <a:ext uri="{FF2B5EF4-FFF2-40B4-BE49-F238E27FC236}">
                <a16:creationId xmlns:a16="http://schemas.microsoft.com/office/drawing/2014/main" id="{DFCC2690-40E6-4DD5-B4AF-AE393C64AEFA}"/>
              </a:ext>
            </a:extLst>
          </p:cNvPr>
          <p:cNvPicPr>
            <a:picLocks noChangeAspect="1"/>
          </p:cNvPicPr>
          <p:nvPr/>
        </p:nvPicPr>
        <p:blipFill>
          <a:blip r:embed="rId3" cstate="print">
            <a:extLst>
              <a:ext uri="{28A0092B-C50C-407E-A947-70E740481C1C}">
                <a14:useLocalDpi xmlns:a14="http://schemas.microsoft.com/office/drawing/2010/main" val="0"/>
              </a:ext>
            </a:extLst>
          </a:blip>
          <a:srcRect l="3155" r="3155"/>
          <a:stretch>
            <a:fillRect/>
          </a:stretch>
        </p:blipFill>
        <p:spPr>
          <a:xfrm>
            <a:off x="3821373" y="1716724"/>
            <a:ext cx="5233704" cy="3720856"/>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Work Ethics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Work Ethics for an Employer</a:t>
            </a:r>
          </a:p>
          <a:p>
            <a:pPr lvl="2"/>
            <a:r>
              <a:rPr lang="en-US" dirty="0"/>
              <a:t>To provide a safe work environment for staff and employees </a:t>
            </a:r>
          </a:p>
          <a:p>
            <a:pPr lvl="2"/>
            <a:r>
              <a:rPr lang="en-US" dirty="0"/>
              <a:t>To treat employees with dignity and respect</a:t>
            </a:r>
          </a:p>
          <a:p>
            <a:pPr lvl="2"/>
            <a:r>
              <a:rPr lang="en-US" dirty="0"/>
              <a:t>To provide a fair wage for the services rendered</a:t>
            </a:r>
          </a:p>
          <a:p>
            <a:pPr lvl="2"/>
            <a:r>
              <a:rPr lang="en-US" dirty="0"/>
              <a:t>To handle all business transactions with integrity and honesty</a:t>
            </a:r>
          </a:p>
          <a:p>
            <a:endParaRPr lang="en-US" dirty="0"/>
          </a:p>
        </p:txBody>
      </p:sp>
      <p:sp>
        <p:nvSpPr>
          <p:cNvPr id="4" name="Content Placeholder 3">
            <a:extLst>
              <a:ext uri="{FF2B5EF4-FFF2-40B4-BE49-F238E27FC236}">
                <a16:creationId xmlns:a16="http://schemas.microsoft.com/office/drawing/2014/main" id="{269F664C-0694-4E87-A2F8-CC0581C7B1C6}"/>
              </a:ext>
            </a:extLst>
          </p:cNvPr>
          <p:cNvSpPr>
            <a:spLocks noGrp="1"/>
          </p:cNvSpPr>
          <p:nvPr>
            <p:ph sz="half" idx="10"/>
          </p:nvPr>
        </p:nvSpPr>
        <p:spPr/>
        <p:txBody>
          <a:bodyPr/>
          <a:lstStyle/>
          <a:p>
            <a:pPr lvl="1"/>
            <a:r>
              <a:rPr lang="en-US" dirty="0"/>
              <a:t>Work Ethics for an Employee</a:t>
            </a:r>
          </a:p>
          <a:p>
            <a:pPr lvl="2"/>
            <a:r>
              <a:rPr lang="en-US" dirty="0"/>
              <a:t>To show up on time</a:t>
            </a:r>
          </a:p>
          <a:p>
            <a:pPr lvl="2"/>
            <a:r>
              <a:rPr lang="en-US" dirty="0"/>
              <a:t>To tend to company business the whole time while at work</a:t>
            </a:r>
          </a:p>
          <a:p>
            <a:pPr lvl="2"/>
            <a:r>
              <a:rPr lang="en-US" dirty="0"/>
              <a:t>To treat the company’s resources, equipment and products with care</a:t>
            </a:r>
          </a:p>
          <a:p>
            <a:pPr lvl="2"/>
            <a:r>
              <a:rPr lang="en-US" dirty="0"/>
              <a:t>To give respect to the company by working with honesty and integrity</a:t>
            </a:r>
          </a:p>
          <a:p>
            <a:endParaRPr lang="en-US" dirty="0"/>
          </a:p>
          <a:p>
            <a:endParaRPr lang="en-US" dirty="0"/>
          </a:p>
        </p:txBody>
      </p:sp>
    </p:spTree>
    <p:extLst>
      <p:ext uri="{BB962C8B-B14F-4D97-AF65-F5344CB8AC3E}">
        <p14:creationId xmlns:p14="http://schemas.microsoft.com/office/powerpoint/2010/main" val="271965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43941"/>
            <a:ext cx="10059452" cy="876300"/>
          </a:xfrm>
        </p:spPr>
        <p:txBody>
          <a:bodyPr/>
          <a:lstStyle/>
          <a:p>
            <a:r>
              <a:rPr lang="en-US" dirty="0"/>
              <a:t>What Do Professional Ethics in Education Include?</a:t>
            </a:r>
          </a:p>
        </p:txBody>
      </p:sp>
    </p:spTree>
    <p:extLst>
      <p:ext uri="{BB962C8B-B14F-4D97-AF65-F5344CB8AC3E}">
        <p14:creationId xmlns:p14="http://schemas.microsoft.com/office/powerpoint/2010/main" val="195607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762051"/>
            <a:ext cx="10059452" cy="876300"/>
          </a:xfrm>
        </p:spPr>
        <p:txBody>
          <a:bodyPr/>
          <a:lstStyle/>
          <a:p>
            <a:r>
              <a:rPr lang="en-US" dirty="0"/>
              <a:t>Ethical Standards for the Teaching and Training Profession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843502"/>
            <a:ext cx="10741802" cy="4734318"/>
          </a:xfrm>
        </p:spPr>
        <p:txBody>
          <a:bodyPr/>
          <a:lstStyle/>
          <a:p>
            <a:pPr lvl="1"/>
            <a:r>
              <a:rPr lang="en-US" dirty="0"/>
              <a:t>Laws that affect schools and teachers come from federal, state and local authorities</a:t>
            </a:r>
          </a:p>
          <a:p>
            <a:pPr lvl="1"/>
            <a:r>
              <a:rPr lang="en-US" dirty="0"/>
              <a:t>These laws affect employment, contracts, tenure and dismissal</a:t>
            </a:r>
          </a:p>
        </p:txBody>
      </p:sp>
      <p:pic>
        <p:nvPicPr>
          <p:cNvPr id="4" name="Picture 3">
            <a:extLst>
              <a:ext uri="{FF2B5EF4-FFF2-40B4-BE49-F238E27FC236}">
                <a16:creationId xmlns:a16="http://schemas.microsoft.com/office/drawing/2014/main" id="{142C1C99-D689-4E47-B3E0-968859EF2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285" y="3772418"/>
            <a:ext cx="2867429" cy="2323531"/>
          </a:xfrm>
          <a:prstGeom prst="rect">
            <a:avLst/>
          </a:prstGeom>
        </p:spPr>
      </p:pic>
    </p:spTree>
    <p:extLst>
      <p:ext uri="{BB962C8B-B14F-4D97-AF65-F5344CB8AC3E}">
        <p14:creationId xmlns:p14="http://schemas.microsoft.com/office/powerpoint/2010/main" val="68757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Ethics at School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Teacher Ethics and Responsibility</a:t>
            </a:r>
            <a:br>
              <a:rPr lang="en-US" dirty="0"/>
            </a:br>
            <a:r>
              <a:rPr lang="en-US" sz="2400" dirty="0"/>
              <a:t>(click on link)</a:t>
            </a:r>
          </a:p>
          <a:p>
            <a:endParaRPr lang="en-US" dirty="0"/>
          </a:p>
          <a:p>
            <a:pPr lvl="1"/>
            <a:endParaRPr lang="en-US" dirty="0"/>
          </a:p>
          <a:p>
            <a:endParaRPr lang="en-US" dirty="0"/>
          </a:p>
        </p:txBody>
      </p:sp>
      <p:pic>
        <p:nvPicPr>
          <p:cNvPr id="4" name="Content Placeholder 1">
            <a:extLst>
              <a:ext uri="{FF2B5EF4-FFF2-40B4-BE49-F238E27FC236}">
                <a16:creationId xmlns:a16="http://schemas.microsoft.com/office/drawing/2014/main" id="{692D9BA6-F95F-42A3-ADEF-B14A60220D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2167" y="2637691"/>
            <a:ext cx="3326148" cy="3343562"/>
          </a:xfrm>
          <a:prstGeom prst="rect">
            <a:avLst/>
          </a:prstGeom>
        </p:spPr>
      </p:pic>
    </p:spTree>
    <p:extLst>
      <p:ext uri="{BB962C8B-B14F-4D97-AF65-F5344CB8AC3E}">
        <p14:creationId xmlns:p14="http://schemas.microsoft.com/office/powerpoint/2010/main" val="252179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Texas Educators’ Code of Ethics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Texas educator shall comply with standard practices and ethical conduct toward students, professional colleagues, school officials, parents, and members of the community and shall safeguard academic freedom</a:t>
            </a:r>
          </a:p>
        </p:txBody>
      </p:sp>
      <p:pic>
        <p:nvPicPr>
          <p:cNvPr id="4" name="Content Placeholder 7">
            <a:hlinkClick r:id="rId3"/>
            <a:extLst>
              <a:ext uri="{FF2B5EF4-FFF2-40B4-BE49-F238E27FC236}">
                <a16:creationId xmlns:a16="http://schemas.microsoft.com/office/drawing/2014/main" id="{1EA04E00-F1BB-4625-AF58-44D57AC1D4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8937" y="3330053"/>
            <a:ext cx="2274125" cy="2234227"/>
          </a:xfrm>
          <a:prstGeom prst="rect">
            <a:avLst/>
          </a:prstGeom>
        </p:spPr>
      </p:pic>
      <p:sp>
        <p:nvSpPr>
          <p:cNvPr id="5" name="Rectangle 4">
            <a:extLst>
              <a:ext uri="{FF2B5EF4-FFF2-40B4-BE49-F238E27FC236}">
                <a16:creationId xmlns:a16="http://schemas.microsoft.com/office/drawing/2014/main" id="{BB213D0C-6350-4021-A54A-6EC4F311D91A}"/>
              </a:ext>
            </a:extLst>
          </p:cNvPr>
          <p:cNvSpPr/>
          <p:nvPr/>
        </p:nvSpPr>
        <p:spPr>
          <a:xfrm>
            <a:off x="5166001" y="5785406"/>
            <a:ext cx="1859996" cy="369332"/>
          </a:xfrm>
          <a:prstGeom prst="rect">
            <a:avLst/>
          </a:prstGeom>
        </p:spPr>
        <p:txBody>
          <a:bodyPr wrap="none">
            <a:spAutoFit/>
          </a:bodyPr>
          <a:lstStyle/>
          <a:p>
            <a:pPr algn="ctr"/>
            <a:r>
              <a:rPr lang="en-US" dirty="0">
                <a:latin typeface="Open Sans"/>
              </a:rPr>
              <a:t>(click on picture)</a:t>
            </a:r>
          </a:p>
        </p:txBody>
      </p:sp>
    </p:spTree>
    <p:extLst>
      <p:ext uri="{BB962C8B-B14F-4D97-AF65-F5344CB8AC3E}">
        <p14:creationId xmlns:p14="http://schemas.microsoft.com/office/powerpoint/2010/main" val="88686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Ethics for Teachers - RULE §247.2</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Texas Education Agency Code of Ethics</a:t>
            </a:r>
            <a:br>
              <a:rPr lang="en-US" dirty="0">
                <a:hlinkClick r:id="rId3"/>
              </a:rPr>
            </a:br>
            <a:r>
              <a:rPr lang="en-US" dirty="0"/>
              <a:t>(click on link)</a:t>
            </a:r>
            <a:endParaRPr lang="en-US" dirty="0">
              <a:hlinkClick r:id="rId3"/>
            </a:endParaRPr>
          </a:p>
          <a:p>
            <a:pPr algn="ctr"/>
            <a:endParaRPr lang="en-US" dirty="0"/>
          </a:p>
          <a:p>
            <a:pPr algn="ctr"/>
            <a:endParaRPr lang="en-US" dirty="0"/>
          </a:p>
          <a:p>
            <a:pPr lvl="1"/>
            <a:endParaRPr lang="en-US" dirty="0"/>
          </a:p>
          <a:p>
            <a:endParaRPr lang="en-US" dirty="0"/>
          </a:p>
        </p:txBody>
      </p:sp>
      <p:pic>
        <p:nvPicPr>
          <p:cNvPr id="4" name="Picture 3">
            <a:extLst>
              <a:ext uri="{FF2B5EF4-FFF2-40B4-BE49-F238E27FC236}">
                <a16:creationId xmlns:a16="http://schemas.microsoft.com/office/drawing/2014/main" id="{26DAC445-1B87-4D1A-BCF1-32FB81A1E934}"/>
              </a:ext>
            </a:extLst>
          </p:cNvPr>
          <p:cNvPicPr>
            <a:picLocks noChangeAspect="1"/>
          </p:cNvPicPr>
          <p:nvPr/>
        </p:nvPicPr>
        <p:blipFill>
          <a:blip r:embed="rId4"/>
          <a:stretch>
            <a:fillRect/>
          </a:stretch>
        </p:blipFill>
        <p:spPr>
          <a:xfrm>
            <a:off x="3835391" y="3531094"/>
            <a:ext cx="4291956" cy="1371719"/>
          </a:xfrm>
          <a:prstGeom prst="rect">
            <a:avLst/>
          </a:prstGeom>
        </p:spPr>
      </p:pic>
    </p:spTree>
    <p:extLst>
      <p:ext uri="{BB962C8B-B14F-4D97-AF65-F5344CB8AC3E}">
        <p14:creationId xmlns:p14="http://schemas.microsoft.com/office/powerpoint/2010/main" val="389626970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schemas.microsoft.com/sharepoint/v3"/>
    <ds:schemaRef ds:uri="http://purl.org/dc/terms/"/>
    <ds:schemaRef ds:uri="56ea17bb-c96d-4826-b465-01eec0dd23dd"/>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5d88611-e516-4d1a-b12e-39107e78b3d0"/>
    <ds:schemaRef ds:uri="http://www.w3.org/XML/1998/namespace"/>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61</TotalTime>
  <Words>2337</Words>
  <Application>Microsoft Office PowerPoint</Application>
  <PresentationFormat>Widescreen</PresentationFormat>
  <Paragraphs>299</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ＭＳ Ｐゴシック</vt:lpstr>
      <vt:lpstr>.AppleSystemUIFont</vt:lpstr>
      <vt:lpstr>Arial</vt:lpstr>
      <vt:lpstr>Calibri</vt:lpstr>
      <vt:lpstr>Open Sans</vt:lpstr>
      <vt:lpstr>Open Sans SemiBold</vt:lpstr>
      <vt:lpstr>2_Office Theme</vt:lpstr>
      <vt:lpstr>3_Office Theme</vt:lpstr>
      <vt:lpstr>Ethical Standards for Educators</vt:lpstr>
      <vt:lpstr>PowerPoint Presentation</vt:lpstr>
      <vt:lpstr>What Are Work Ethics?</vt:lpstr>
      <vt:lpstr>Work Ethics</vt:lpstr>
      <vt:lpstr>What Do Professional Ethics in Education Include?</vt:lpstr>
      <vt:lpstr>Ethical Standards for the Teaching and Training Profession</vt:lpstr>
      <vt:lpstr>Ethics at School</vt:lpstr>
      <vt:lpstr>Texas Educators’ Code of Ethics </vt:lpstr>
      <vt:lpstr>Ethics for Teachers - RULE §247.2</vt:lpstr>
      <vt:lpstr>Compliance</vt:lpstr>
      <vt:lpstr>Follow Policies and Procedures</vt:lpstr>
      <vt:lpstr>Non-Compliance</vt:lpstr>
      <vt:lpstr>Ethical Decisions and Consequences</vt:lpstr>
      <vt:lpstr>Social Networking Sites</vt:lpstr>
      <vt:lpstr>Fraud and Financial Impropriety </vt:lpstr>
      <vt:lpstr>What Do Professional Ethics Include?</vt:lpstr>
      <vt:lpstr>Professional Ethics</vt:lpstr>
      <vt:lpstr>Professional Manner </vt:lpstr>
      <vt:lpstr>Personal Life </vt:lpstr>
      <vt:lpstr>Do Not Steal or Waste Resources</vt:lpstr>
      <vt:lpstr>Guidelines for Professional Ethics</vt:lpstr>
      <vt:lpstr>Human Relations Soft Skills/Transferable Skills</vt:lpstr>
      <vt:lpstr>Work Ethic Qualities</vt:lpstr>
      <vt:lpstr>Code of Ethics</vt:lpstr>
      <vt:lpstr>Questions to Keep in Mind</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2017-12-01T14:08:39Z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