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handoutMasterIdLst>
    <p:handoutMasterId r:id="rId18"/>
  </p:handoutMasterIdLst>
  <p:sldIdLst>
    <p:sldId id="322" r:id="rId6"/>
    <p:sldId id="319" r:id="rId7"/>
    <p:sldId id="323" r:id="rId8"/>
    <p:sldId id="325" r:id="rId9"/>
    <p:sldId id="332" r:id="rId10"/>
    <p:sldId id="326" r:id="rId11"/>
    <p:sldId id="327" r:id="rId12"/>
    <p:sldId id="328" r:id="rId13"/>
    <p:sldId id="329" r:id="rId14"/>
    <p:sldId id="330" r:id="rId15"/>
    <p:sldId id="33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6165" autoAdjust="0"/>
  </p:normalViewPr>
  <p:slideViewPr>
    <p:cSldViewPr snapToGrid="0">
      <p:cViewPr>
        <p:scale>
          <a:sx n="51" d="100"/>
          <a:sy n="51" d="100"/>
        </p:scale>
        <p:origin x="1276"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3535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Future is defined as time regarded as still to come, something that will exist or happen in a later time</a:t>
            </a:r>
          </a:p>
          <a:p>
            <a:r>
              <a:rPr lang="en-US" sz="1200" kern="1200" dirty="0">
                <a:solidFill>
                  <a:schemeClr val="tx1"/>
                </a:solidFill>
                <a:effectLst/>
                <a:latin typeface="+mn-lt"/>
                <a:ea typeface="+mn-ea"/>
                <a:cs typeface="+mn-cs"/>
              </a:rPr>
              <a:t>When you think of the future, what and who do you think of?</a:t>
            </a:r>
          </a:p>
          <a:p>
            <a:r>
              <a:rPr lang="en-US" sz="1200" kern="1200" dirty="0">
                <a:solidFill>
                  <a:schemeClr val="tx1"/>
                </a:solidFill>
                <a:effectLst/>
                <a:latin typeface="+mn-lt"/>
                <a:ea typeface="+mn-ea"/>
                <a:cs typeface="+mn-cs"/>
              </a:rPr>
              <a:t>Who will be our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decision-makers?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teachers?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business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will they be able to do for us?</a:t>
            </a:r>
          </a:p>
          <a:p>
            <a:r>
              <a:rPr lang="en-US" sz="1200" kern="1200" dirty="0">
                <a:solidFill>
                  <a:schemeClr val="tx1"/>
                </a:solidFill>
                <a:effectLst/>
                <a:latin typeface="+mn-lt"/>
                <a:ea typeface="+mn-ea"/>
                <a:cs typeface="+mn-cs"/>
              </a:rPr>
              <a:t>What can we do for them?</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Babies</a:t>
            </a:r>
            <a:r>
              <a:rPr lang="en-US" baseline="0" dirty="0"/>
              <a:t> grow rapidly. Their minds are absorbing information at a rapid pace. It is important that we teach them and they learn as much as possible so that they can be productive young adults in the future.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27300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“future” are</a:t>
            </a:r>
            <a:r>
              <a:rPr lang="en-US" baseline="0" dirty="0"/>
              <a:t> today’s babies, toddlers, children, brothers, sisters, cousins, nieces, nephews and friends.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0047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a:t>
            </a:r>
            <a:r>
              <a:rPr lang="en-US" baseline="0" dirty="0"/>
              <a:t> like to play games, laugh, dance, make friends and enjoy learning.  What can we teach them?</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2160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enjoy many of the same things you do.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4306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a:t>
            </a:r>
          </a:p>
          <a:p>
            <a:r>
              <a:rPr lang="en-US" b="1" dirty="0"/>
              <a:t>Service Learning: Turning</a:t>
            </a:r>
            <a:r>
              <a:rPr lang="en-US" b="1" baseline="0" dirty="0"/>
              <a:t> Ideas Into Action</a:t>
            </a:r>
            <a:endParaRPr lang="en-US" b="1" dirty="0"/>
          </a:p>
          <a:p>
            <a:r>
              <a:rPr lang="en-US" dirty="0"/>
              <a:t>A media loop for the Turning Ideas into Action communications kit. Learn and Serve America created this kit to help you spread the word about service-learning and its impact on learning and transforming communities. You are on the front lines of making the case for service-learning and are one of its greatest advocates.</a:t>
            </a:r>
          </a:p>
          <a:p>
            <a:r>
              <a:rPr lang="en-US" dirty="0"/>
              <a:t>http://youtu.be/4JE_zmCUDtg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15965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will vary.  Allo</a:t>
            </a:r>
            <a:r>
              <a:rPr lang="en-US" baseline="0" dirty="0"/>
              <a:t>w time for students to answer the graphic organizer </a:t>
            </a:r>
            <a:r>
              <a:rPr lang="en-US" b="1" baseline="0" dirty="0"/>
              <a:t>Serving the Future Notes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2631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71945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4JE_zmCUDt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35506" y="1391493"/>
            <a:ext cx="7462935" cy="3413772"/>
          </a:xfrm>
        </p:spPr>
        <p:txBody>
          <a:bodyPr>
            <a:normAutofit/>
          </a:bodyPr>
          <a:lstStyle/>
          <a:p>
            <a:r>
              <a:rPr lang="en-US" dirty="0"/>
              <a:t>Focus on Serving Children – Our Future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61EF8CFE-C239-4681-97F2-C67C6C6983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8738" y="2142914"/>
            <a:ext cx="2776463" cy="2723411"/>
          </a:xfrm>
          <a:prstGeom prst="rect">
            <a:avLst/>
          </a:prstGeom>
          <a:noFill/>
          <a:ln w="9525">
            <a:noFill/>
            <a:miter lim="800000"/>
            <a:headEnd/>
            <a:tailEnd/>
          </a:ln>
          <a:effectLst/>
        </p:spPr>
      </p:pic>
    </p:spTree>
    <p:extLst>
      <p:ext uri="{BB962C8B-B14F-4D97-AF65-F5344CB8AC3E}">
        <p14:creationId xmlns:p14="http://schemas.microsoft.com/office/powerpoint/2010/main" val="133159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07001"/>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133197"/>
            <a:ext cx="11021276" cy="4871229"/>
          </a:xfrm>
        </p:spPr>
        <p:txBody>
          <a:bodyPr/>
          <a:lstStyle/>
          <a:p>
            <a:pPr lvl="1"/>
            <a:r>
              <a:rPr lang="en-US" sz="2000" dirty="0"/>
              <a:t>Images:</a:t>
            </a:r>
          </a:p>
          <a:p>
            <a:pPr lvl="2"/>
            <a:r>
              <a:rPr lang="en-US" sz="2000" dirty="0"/>
              <a:t>Microsoft Office Clip Art: Used with permission from Microsoft.</a:t>
            </a:r>
          </a:p>
          <a:p>
            <a:pPr lvl="1"/>
            <a:r>
              <a:rPr lang="en-US" sz="2000" dirty="0"/>
              <a:t>YouTube™:</a:t>
            </a:r>
          </a:p>
          <a:p>
            <a:pPr lvl="2"/>
            <a:r>
              <a:rPr lang="en-US" sz="2000" dirty="0"/>
              <a:t>Service Learning: Turning Ideas Into Action</a:t>
            </a:r>
          </a:p>
          <a:p>
            <a:pPr marL="457200" lvl="2" indent="0">
              <a:buNone/>
            </a:pPr>
            <a:r>
              <a:rPr lang="en-US" sz="2000" dirty="0"/>
              <a:t>   A media loop for the Turning Ideas into Action communications kit. Learn and Serve </a:t>
            </a:r>
          </a:p>
          <a:p>
            <a:pPr marL="457200" lvl="2" indent="0">
              <a:buNone/>
            </a:pPr>
            <a:r>
              <a:rPr lang="en-US" sz="2000" dirty="0"/>
              <a:t>   America created this kit to help you spread the word about service-learning and its impact </a:t>
            </a:r>
          </a:p>
          <a:p>
            <a:pPr marL="457200" lvl="2" indent="0">
              <a:buNone/>
            </a:pPr>
            <a:r>
              <a:rPr lang="en-US" sz="2000" dirty="0"/>
              <a:t>   on learning and transforming communities. You are on the front lines of making the case for </a:t>
            </a:r>
          </a:p>
          <a:p>
            <a:pPr marL="457200" lvl="2" indent="0">
              <a:buNone/>
            </a:pPr>
            <a:r>
              <a:rPr lang="en-US" sz="2000" dirty="0"/>
              <a:t>   service-learning and are one of its greatest advocates.</a:t>
            </a:r>
          </a:p>
          <a:p>
            <a:pPr marL="457200" lvl="2" indent="0">
              <a:buNone/>
            </a:pPr>
            <a:r>
              <a:rPr lang="en-US" sz="2000" dirty="0"/>
              <a:t>   http://youtu.be/4JE_zmCUDtg</a:t>
            </a:r>
          </a:p>
          <a:p>
            <a:pPr lvl="1"/>
            <a:r>
              <a:rPr lang="en-US" sz="2000" dirty="0"/>
              <a:t>Websites:</a:t>
            </a:r>
          </a:p>
          <a:p>
            <a:pPr lvl="2"/>
            <a:r>
              <a:rPr lang="en-US" sz="2000" dirty="0"/>
              <a:t>Farmington Woods Elementary School</a:t>
            </a:r>
            <a:br>
              <a:rPr lang="en-US" sz="2000" dirty="0"/>
            </a:br>
            <a:r>
              <a:rPr lang="en-US" sz="2000" dirty="0" err="1"/>
              <a:t>School</a:t>
            </a:r>
            <a:r>
              <a:rPr lang="en-US" sz="2000" dirty="0"/>
              <a:t> news and links to curriculum</a:t>
            </a:r>
            <a:br>
              <a:rPr lang="en-US" sz="2000" dirty="0"/>
            </a:br>
            <a:r>
              <a:rPr lang="en-US" sz="2000" dirty="0"/>
              <a:t>http://fwes.wcpss.net/</a:t>
            </a:r>
          </a:p>
          <a:p>
            <a:pPr lvl="2"/>
            <a:r>
              <a:rPr lang="en-US" sz="2000" dirty="0"/>
              <a:t>National Youth Leadership Council</a:t>
            </a:r>
            <a:br>
              <a:rPr lang="en-US" sz="2000" dirty="0"/>
            </a:br>
            <a:r>
              <a:rPr lang="en-US" sz="2000" dirty="0"/>
              <a:t>Information for students and educator on service-learning practices</a:t>
            </a:r>
            <a:br>
              <a:rPr lang="en-US" sz="2000" dirty="0"/>
            </a:br>
            <a:r>
              <a:rPr lang="en-US" sz="2000" dirty="0"/>
              <a:t>http://www.nylc.org/</a:t>
            </a:r>
          </a:p>
          <a:p>
            <a:pPr lvl="1"/>
            <a:endParaRPr lang="en-US" sz="2000" dirty="0"/>
          </a:p>
          <a:p>
            <a:pPr lvl="1"/>
            <a:endParaRPr lang="en-US" sz="2000" dirty="0"/>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24414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Future</a:t>
            </a:r>
          </a:p>
        </p:txBody>
      </p:sp>
      <p:pic>
        <p:nvPicPr>
          <p:cNvPr id="6" name="Content Placeholder 3">
            <a:extLst>
              <a:ext uri="{FF2B5EF4-FFF2-40B4-BE49-F238E27FC236}">
                <a16:creationId xmlns:a16="http://schemas.microsoft.com/office/drawing/2014/main" id="{D32DC637-90C9-40DB-9B14-3AE230DA62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4579" y="1828800"/>
            <a:ext cx="5901423" cy="4237038"/>
          </a:xfr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E83570DE-5CA3-429F-B129-5A88E2A587E3}"/>
              </a:ext>
            </a:extLst>
          </p:cNvPr>
          <p:cNvPicPr>
            <a:picLocks noChangeAspect="1"/>
          </p:cNvPicPr>
          <p:nvPr/>
        </p:nvPicPr>
        <p:blipFill>
          <a:blip r:embed="rId3" cstate="print">
            <a:extLst>
              <a:ext uri="{28A0092B-C50C-407E-A947-70E740481C1C}">
                <a14:useLocalDpi xmlns:a14="http://schemas.microsoft.com/office/drawing/2010/main" val="0"/>
              </a:ext>
            </a:extLst>
          </a:blip>
          <a:srcRect t="6730" b="6730"/>
          <a:stretch>
            <a:fillRect/>
          </a:stretch>
        </p:blipFill>
        <p:spPr>
          <a:xfrm>
            <a:off x="1539114"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pic>
        <p:nvPicPr>
          <p:cNvPr id="7" name="Picture Placeholder 7">
            <a:extLst>
              <a:ext uri="{FF2B5EF4-FFF2-40B4-BE49-F238E27FC236}">
                <a16:creationId xmlns:a16="http://schemas.microsoft.com/office/drawing/2014/main" id="{519058F4-769B-4386-A443-3B18BA99FF59}"/>
              </a:ext>
            </a:extLst>
          </p:cNvPr>
          <p:cNvPicPr>
            <a:picLocks noChangeAspect="1"/>
          </p:cNvPicPr>
          <p:nvPr/>
        </p:nvPicPr>
        <p:blipFill>
          <a:blip r:embed="rId4">
            <a:extLst>
              <a:ext uri="{28A0092B-C50C-407E-A947-70E740481C1C}">
                <a14:useLocalDpi xmlns:a14="http://schemas.microsoft.com/office/drawing/2010/main" val="0"/>
              </a:ext>
            </a:extLst>
          </a:blip>
          <a:srcRect t="30873" b="30873"/>
          <a:stretch>
            <a:fillRect/>
          </a:stretch>
        </p:blipFill>
        <p:spPr>
          <a:xfrm>
            <a:off x="1539114" y="486239"/>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pic>
        <p:nvPicPr>
          <p:cNvPr id="8" name="Picture Placeholder 8">
            <a:extLst>
              <a:ext uri="{FF2B5EF4-FFF2-40B4-BE49-F238E27FC236}">
                <a16:creationId xmlns:a16="http://schemas.microsoft.com/office/drawing/2014/main" id="{132CD901-0803-485F-8D17-3AD120917920}"/>
              </a:ext>
            </a:extLst>
          </p:cNvPr>
          <p:cNvPicPr>
            <a:picLocks noChangeAspect="1"/>
          </p:cNvPicPr>
          <p:nvPr/>
        </p:nvPicPr>
        <p:blipFill>
          <a:blip r:embed="rId5" cstate="print">
            <a:extLst>
              <a:ext uri="{28A0092B-C50C-407E-A947-70E740481C1C}">
                <a14:useLocalDpi xmlns:a14="http://schemas.microsoft.com/office/drawing/2010/main" val="0"/>
              </a:ext>
            </a:extLst>
          </a:blip>
          <a:srcRect t="4419" b="4419"/>
          <a:stretch>
            <a:fillRect/>
          </a:stretch>
        </p:blipFill>
        <p:spPr>
          <a:xfrm>
            <a:off x="1539114"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pic>
        <p:nvPicPr>
          <p:cNvPr id="9" name="Picture Placeholder 10">
            <a:extLst>
              <a:ext uri="{FF2B5EF4-FFF2-40B4-BE49-F238E27FC236}">
                <a16:creationId xmlns:a16="http://schemas.microsoft.com/office/drawing/2014/main" id="{A581473B-9F9E-461A-9E7D-6B8FAF57E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8092" y="3581400"/>
            <a:ext cx="4419600" cy="2715863"/>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pic>
        <p:nvPicPr>
          <p:cNvPr id="10" name="Content Placeholder 3">
            <a:extLst>
              <a:ext uri="{FF2B5EF4-FFF2-40B4-BE49-F238E27FC236}">
                <a16:creationId xmlns:a16="http://schemas.microsoft.com/office/drawing/2014/main" id="{A53195B9-051F-40A4-9129-06F71C269655}"/>
              </a:ext>
            </a:extLst>
          </p:cNvPr>
          <p:cNvPicPr>
            <a:picLocks noChangeAspect="1"/>
          </p:cNvPicPr>
          <p:nvPr/>
        </p:nvPicPr>
        <p:blipFill>
          <a:blip r:embed="rId7">
            <a:extLst>
              <a:ext uri="{28A0092B-C50C-407E-A947-70E740481C1C}">
                <a14:useLocalDpi xmlns:a14="http://schemas.microsoft.com/office/drawing/2010/main" val="0"/>
              </a:ext>
            </a:extLst>
          </a:blip>
          <a:srcRect t="6868" b="6868"/>
          <a:stretch>
            <a:fillRect/>
          </a:stretch>
        </p:blipFill>
        <p:spPr>
          <a:xfrm>
            <a:off x="4950527"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p:spPr>
      </p:pic>
    </p:spTree>
    <p:extLst>
      <p:ext uri="{BB962C8B-B14F-4D97-AF65-F5344CB8AC3E}">
        <p14:creationId xmlns:p14="http://schemas.microsoft.com/office/powerpoint/2010/main" val="30455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Who Are They?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Babies</a:t>
            </a:r>
          </a:p>
          <a:p>
            <a:pPr lvl="1"/>
            <a:r>
              <a:rPr lang="en-US" dirty="0"/>
              <a:t>Toddlers</a:t>
            </a:r>
          </a:p>
          <a:p>
            <a:pPr lvl="1"/>
            <a:r>
              <a:rPr lang="en-US" dirty="0"/>
              <a:t>Children</a:t>
            </a:r>
          </a:p>
          <a:p>
            <a:pPr lvl="1"/>
            <a:r>
              <a:rPr lang="en-US" dirty="0"/>
              <a:t>Brothers</a:t>
            </a:r>
          </a:p>
          <a:p>
            <a:pPr lvl="1"/>
            <a:r>
              <a:rPr lang="en-US" dirty="0"/>
              <a:t>Sisters</a:t>
            </a:r>
          </a:p>
          <a:p>
            <a:pPr lvl="1"/>
            <a:r>
              <a:rPr lang="en-US" dirty="0"/>
              <a:t>Cousins </a:t>
            </a:r>
          </a:p>
          <a:p>
            <a:pPr lvl="1"/>
            <a:r>
              <a:rPr lang="en-US" dirty="0"/>
              <a:t>Nieces</a:t>
            </a:r>
          </a:p>
          <a:p>
            <a:pPr lvl="1"/>
            <a:r>
              <a:rPr lang="en-US" dirty="0"/>
              <a:t>Nephews</a:t>
            </a:r>
          </a:p>
          <a:p>
            <a:pPr lvl="1"/>
            <a:r>
              <a:rPr lang="en-US" dirty="0"/>
              <a:t>Friends </a:t>
            </a:r>
          </a:p>
          <a:p>
            <a:endParaRPr lang="en-US" dirty="0"/>
          </a:p>
        </p:txBody>
      </p:sp>
      <p:pic>
        <p:nvPicPr>
          <p:cNvPr id="4" name="Content Placeholder 4">
            <a:extLst>
              <a:ext uri="{FF2B5EF4-FFF2-40B4-BE49-F238E27FC236}">
                <a16:creationId xmlns:a16="http://schemas.microsoft.com/office/drawing/2014/main" id="{02A50109-D599-4D16-93EE-7994B4C32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755" y="2329841"/>
            <a:ext cx="4389936" cy="2925480"/>
          </a:xfrm>
          <a:prstGeom prst="rect">
            <a:avLst/>
          </a:prstGeom>
        </p:spPr>
      </p:pic>
    </p:spTree>
    <p:extLst>
      <p:ext uri="{BB962C8B-B14F-4D97-AF65-F5344CB8AC3E}">
        <p14:creationId xmlns:p14="http://schemas.microsoft.com/office/powerpoint/2010/main" val="296147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 They Like?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Playing</a:t>
            </a:r>
          </a:p>
          <a:p>
            <a:pPr lvl="1"/>
            <a:r>
              <a:rPr lang="en-US" dirty="0"/>
              <a:t>Laughing </a:t>
            </a:r>
          </a:p>
          <a:p>
            <a:pPr lvl="1"/>
            <a:r>
              <a:rPr lang="en-US" dirty="0"/>
              <a:t>Dancing </a:t>
            </a:r>
          </a:p>
          <a:p>
            <a:pPr lvl="1"/>
            <a:r>
              <a:rPr lang="en-US" dirty="0"/>
              <a:t>Making friends</a:t>
            </a:r>
          </a:p>
          <a:p>
            <a:pPr lvl="1"/>
            <a:r>
              <a:rPr lang="en-US" dirty="0"/>
              <a:t>Learning</a:t>
            </a:r>
          </a:p>
          <a:p>
            <a:pPr lvl="1"/>
            <a:endParaRPr lang="en-US" dirty="0"/>
          </a:p>
          <a:p>
            <a:endParaRPr lang="en-US" dirty="0"/>
          </a:p>
        </p:txBody>
      </p:sp>
      <p:pic>
        <p:nvPicPr>
          <p:cNvPr id="4" name="Content Placeholder 4">
            <a:extLst>
              <a:ext uri="{FF2B5EF4-FFF2-40B4-BE49-F238E27FC236}">
                <a16:creationId xmlns:a16="http://schemas.microsoft.com/office/drawing/2014/main" id="{896F715D-95EA-48C0-8AC4-36D716D5B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390" y="2300630"/>
            <a:ext cx="4460847" cy="2973898"/>
          </a:xfrm>
          <a:prstGeom prst="rect">
            <a:avLst/>
          </a:prstGeom>
        </p:spPr>
      </p:pic>
    </p:spTree>
    <p:extLst>
      <p:ext uri="{BB962C8B-B14F-4D97-AF65-F5344CB8AC3E}">
        <p14:creationId xmlns:p14="http://schemas.microsoft.com/office/powerpoint/2010/main" val="428365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Children</a:t>
            </a:r>
          </a:p>
          <a:p>
            <a:pPr lvl="2"/>
            <a:r>
              <a:rPr lang="en-US" dirty="0"/>
              <a:t>What are they interested in?</a:t>
            </a:r>
          </a:p>
          <a:p>
            <a:pPr lvl="2"/>
            <a:r>
              <a:rPr lang="en-US" dirty="0"/>
              <a:t>What do they enjoy doing?</a:t>
            </a:r>
          </a:p>
          <a:p>
            <a:pPr lvl="2"/>
            <a:r>
              <a:rPr lang="en-US" dirty="0"/>
              <a:t>What do they love?</a:t>
            </a:r>
          </a:p>
          <a:p>
            <a:pPr lvl="2"/>
            <a:r>
              <a:rPr lang="en-US" dirty="0"/>
              <a:t>What do they need?</a:t>
            </a:r>
          </a:p>
          <a:p>
            <a:pPr lvl="1"/>
            <a:endParaRPr lang="en-US" dirty="0"/>
          </a:p>
        </p:txBody>
      </p:sp>
      <p:sp>
        <p:nvSpPr>
          <p:cNvPr id="4" name="Content Placeholder 3">
            <a:extLst>
              <a:ext uri="{FF2B5EF4-FFF2-40B4-BE49-F238E27FC236}">
                <a16:creationId xmlns:a16="http://schemas.microsoft.com/office/drawing/2014/main" id="{DF5ADFFF-5EF2-4696-B8CC-52964F63A81E}"/>
              </a:ext>
            </a:extLst>
          </p:cNvPr>
          <p:cNvSpPr>
            <a:spLocks noGrp="1"/>
          </p:cNvSpPr>
          <p:nvPr>
            <p:ph sz="half" idx="10"/>
          </p:nvPr>
        </p:nvSpPr>
        <p:spPr/>
        <p:txBody>
          <a:bodyPr/>
          <a:lstStyle/>
          <a:p>
            <a:pPr lvl="1"/>
            <a:r>
              <a:rPr lang="en-US" dirty="0"/>
              <a:t>You</a:t>
            </a:r>
          </a:p>
          <a:p>
            <a:pPr lvl="2"/>
            <a:r>
              <a:rPr lang="en-US" dirty="0"/>
              <a:t>What are you interested in?</a:t>
            </a:r>
          </a:p>
          <a:p>
            <a:pPr lvl="2"/>
            <a:r>
              <a:rPr lang="en-US" dirty="0"/>
              <a:t>What do you enjoy doing?</a:t>
            </a:r>
          </a:p>
          <a:p>
            <a:pPr lvl="2"/>
            <a:r>
              <a:rPr lang="en-US" dirty="0"/>
              <a:t>What do you love?</a:t>
            </a:r>
          </a:p>
          <a:p>
            <a:pPr lvl="2"/>
            <a:r>
              <a:rPr lang="en-US" dirty="0"/>
              <a:t>What do you need?</a:t>
            </a:r>
          </a:p>
          <a:p>
            <a:pPr lvl="1"/>
            <a:endParaRPr lang="en-US" dirty="0"/>
          </a:p>
          <a:p>
            <a:endParaRPr lang="en-US" dirty="0"/>
          </a:p>
          <a:p>
            <a:endParaRPr lang="en-US" dirty="0"/>
          </a:p>
        </p:txBody>
      </p:sp>
    </p:spTree>
    <p:extLst>
      <p:ext uri="{BB962C8B-B14F-4D97-AF65-F5344CB8AC3E}">
        <p14:creationId xmlns:p14="http://schemas.microsoft.com/office/powerpoint/2010/main" val="98581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Service Learning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Service Learning: Turning Ideas Into Action</a:t>
            </a:r>
            <a:endParaRPr lang="en-US" dirty="0"/>
          </a:p>
          <a:p>
            <a:pPr marL="0" lvl="1" indent="0">
              <a:buNone/>
            </a:pPr>
            <a:r>
              <a:rPr lang="en-US" sz="2400" dirty="0"/>
              <a:t>    (click on link)</a:t>
            </a:r>
          </a:p>
          <a:p>
            <a:pPr lvl="1"/>
            <a:endParaRPr lang="en-US" dirty="0"/>
          </a:p>
          <a:p>
            <a:endParaRPr lang="en-US" dirty="0"/>
          </a:p>
        </p:txBody>
      </p:sp>
    </p:spTree>
    <p:extLst>
      <p:ext uri="{BB962C8B-B14F-4D97-AF65-F5344CB8AC3E}">
        <p14:creationId xmlns:p14="http://schemas.microsoft.com/office/powerpoint/2010/main" val="408657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do children see in you?</a:t>
            </a:r>
          </a:p>
          <a:p>
            <a:pPr lvl="1"/>
            <a:r>
              <a:rPr lang="en-US" dirty="0"/>
              <a:t>How can we serve children?</a:t>
            </a:r>
          </a:p>
          <a:p>
            <a:pPr lvl="1"/>
            <a:r>
              <a:rPr lang="en-US" dirty="0"/>
              <a:t>How will you change the future?</a:t>
            </a:r>
          </a:p>
          <a:p>
            <a:endParaRPr lang="en-US" dirty="0"/>
          </a:p>
        </p:txBody>
      </p:sp>
      <p:pic>
        <p:nvPicPr>
          <p:cNvPr id="4" name="Content Placeholder 7">
            <a:extLst>
              <a:ext uri="{FF2B5EF4-FFF2-40B4-BE49-F238E27FC236}">
                <a16:creationId xmlns:a16="http://schemas.microsoft.com/office/drawing/2014/main" id="{6F43B371-C532-43AD-B34A-1C6009F8A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368" y="2939315"/>
            <a:ext cx="3660280" cy="2610999"/>
          </a:xfrm>
          <a:prstGeom prst="rect">
            <a:avLst/>
          </a:prstGeom>
        </p:spPr>
      </p:pic>
    </p:spTree>
    <p:extLst>
      <p:ext uri="{BB962C8B-B14F-4D97-AF65-F5344CB8AC3E}">
        <p14:creationId xmlns:p14="http://schemas.microsoft.com/office/powerpoint/2010/main" val="65424991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56ea17bb-c96d-4826-b465-01eec0dd23dd"/>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52</TotalTime>
  <Words>479</Words>
  <Application>Microsoft Office PowerPoint</Application>
  <PresentationFormat>Widescreen</PresentationFormat>
  <Paragraphs>84</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.AppleSystemUIFont</vt:lpstr>
      <vt:lpstr>Arial</vt:lpstr>
      <vt:lpstr>Calibri</vt:lpstr>
      <vt:lpstr>Open Sans</vt:lpstr>
      <vt:lpstr>Open Sans SemiBold</vt:lpstr>
      <vt:lpstr>2_Office Theme</vt:lpstr>
      <vt:lpstr>3_Office Theme</vt:lpstr>
      <vt:lpstr>Focus on Serving Children – Our Future</vt:lpstr>
      <vt:lpstr>PowerPoint Presentation</vt:lpstr>
      <vt:lpstr>The Future</vt:lpstr>
      <vt:lpstr>PowerPoint Presentation</vt:lpstr>
      <vt:lpstr>Who Are They?</vt:lpstr>
      <vt:lpstr>What do They Like?</vt:lpstr>
      <vt:lpstr>What Do You Think?</vt:lpstr>
      <vt:lpstr>Service Learning</vt:lpstr>
      <vt:lpstr>The Future</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2017-11-22T15:28:29Z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