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67"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Travel and Tourism Management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Travel and Tourism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career cluster.</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these</a:t>
            </a:r>
            <a:r>
              <a:rPr lang="en-US" sz="1200" dirty="0">
                <a:latin typeface="+mn-lt"/>
                <a:cs typeface="Calibri"/>
              </a:rPr>
              <a:t>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Hospitality and Tourism</a:t>
            </a:r>
            <a:r>
              <a:rPr lang="en-US" sz="1200" spc="-15" dirty="0">
                <a:latin typeface="+mn-lt"/>
                <a:cs typeface="Calibri"/>
              </a:rPr>
              <a:t>.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a:t>
            </a:r>
            <a:r>
              <a:rPr lang="en-US" sz="1200" dirty="0">
                <a:latin typeface="+mn-lt"/>
                <a:cs typeface="Calibri"/>
              </a:rPr>
              <a:t>Hospitality and Tourism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Example:</a:t>
            </a:r>
            <a:endParaRPr lang="en-US" sz="1200" dirty="0">
              <a:latin typeface="+mn-lt"/>
              <a:cs typeface="Calibri"/>
            </a:endParaRPr>
          </a:p>
          <a:p>
            <a:pPr marL="12700" marR="78740">
              <a:lnSpc>
                <a:spcPct val="101699"/>
              </a:lnSpc>
            </a:pPr>
            <a:r>
              <a:rPr lang="en-US" sz="1200" spc="-5" dirty="0">
                <a:latin typeface="+mn-lt"/>
                <a:cs typeface="Calibri"/>
              </a:rPr>
              <a:t>Sandra </a:t>
            </a:r>
            <a:r>
              <a:rPr lang="en-US" sz="1200" spc="-10" dirty="0">
                <a:latin typeface="+mn-lt"/>
                <a:cs typeface="Calibri"/>
              </a:rPr>
              <a:t>wants </a:t>
            </a:r>
            <a:r>
              <a:rPr lang="en-US" sz="1200" spc="-5" dirty="0">
                <a:latin typeface="+mn-lt"/>
                <a:cs typeface="Calibri"/>
              </a:rPr>
              <a:t>to </a:t>
            </a:r>
            <a:r>
              <a:rPr lang="en-US" sz="1200" dirty="0">
                <a:latin typeface="+mn-lt"/>
                <a:cs typeface="Calibri"/>
              </a:rPr>
              <a:t>be a </a:t>
            </a:r>
            <a:r>
              <a:rPr lang="en-US" sz="1200" spc="-5" dirty="0">
                <a:latin typeface="+mn-lt"/>
                <a:cs typeface="Calibri"/>
              </a:rPr>
              <a:t>high school coach. In addition to </a:t>
            </a:r>
            <a:r>
              <a:rPr lang="en-US" sz="1200" dirty="0">
                <a:latin typeface="+mn-lt"/>
                <a:cs typeface="Calibri"/>
              </a:rPr>
              <a:t>her </a:t>
            </a:r>
            <a:r>
              <a:rPr lang="en-US" sz="1200" spc="-5" dirty="0">
                <a:latin typeface="+mn-lt"/>
                <a:cs typeface="Calibri"/>
              </a:rPr>
              <a:t>education and training </a:t>
            </a:r>
            <a:r>
              <a:rPr lang="en-US" sz="1200" spc="-10" dirty="0">
                <a:latin typeface="+mn-lt"/>
                <a:cs typeface="Calibri"/>
              </a:rPr>
              <a:t>courses, </a:t>
            </a:r>
            <a:r>
              <a:rPr lang="en-US" sz="1200" spc="-5" dirty="0">
                <a:latin typeface="+mn-lt"/>
                <a:cs typeface="Calibri"/>
              </a:rPr>
              <a:t>she  </a:t>
            </a:r>
            <a:r>
              <a:rPr lang="en-US" sz="1200" spc="-10" dirty="0">
                <a:latin typeface="+mn-lt"/>
                <a:cs typeface="Calibri"/>
              </a:rPr>
              <a:t>asks </a:t>
            </a:r>
            <a:r>
              <a:rPr lang="en-US" sz="1200" dirty="0">
                <a:latin typeface="+mn-lt"/>
                <a:cs typeface="Calibri"/>
              </a:rPr>
              <a:t>her </a:t>
            </a:r>
            <a:r>
              <a:rPr lang="en-US" sz="1200" spc="-5" dirty="0">
                <a:latin typeface="+mn-lt"/>
                <a:cs typeface="Calibri"/>
              </a:rPr>
              <a:t>counselor to </a:t>
            </a:r>
            <a:r>
              <a:rPr lang="en-US" sz="1200" spc="-10" dirty="0">
                <a:latin typeface="+mn-lt"/>
                <a:cs typeface="Calibri"/>
              </a:rPr>
              <a:t>enroll </a:t>
            </a:r>
            <a:r>
              <a:rPr lang="en-US" sz="1200" spc="-5" dirty="0">
                <a:latin typeface="+mn-lt"/>
                <a:cs typeface="Calibri"/>
              </a:rPr>
              <a:t>her </a:t>
            </a:r>
            <a:r>
              <a:rPr lang="en-US" sz="1200" dirty="0">
                <a:latin typeface="+mn-lt"/>
                <a:cs typeface="Calibri"/>
              </a:rPr>
              <a:t>in </a:t>
            </a:r>
            <a:r>
              <a:rPr lang="en-US" sz="1200" spc="-5" dirty="0">
                <a:latin typeface="+mn-lt"/>
                <a:cs typeface="Calibri"/>
              </a:rPr>
              <a:t>the </a:t>
            </a:r>
            <a:r>
              <a:rPr lang="en-US" sz="1200" spc="-10" dirty="0">
                <a:latin typeface="+mn-lt"/>
                <a:cs typeface="Calibri"/>
              </a:rPr>
              <a:t>course </a:t>
            </a:r>
            <a:r>
              <a:rPr lang="en-US" sz="1200" spc="-5" dirty="0">
                <a:latin typeface="+mn-lt"/>
                <a:cs typeface="Calibri"/>
              </a:rPr>
              <a:t>DOLLARS and SENSE (Human Services cluster)</a:t>
            </a:r>
            <a:r>
              <a:rPr lang="en-US" sz="1200" spc="140" dirty="0">
                <a:latin typeface="+mn-lt"/>
                <a:cs typeface="Calibri"/>
              </a:rPr>
              <a:t> </a:t>
            </a:r>
            <a:r>
              <a:rPr lang="en-US" sz="1200" spc="-5" dirty="0">
                <a:latin typeface="+mn-lt"/>
                <a:cs typeface="Calibri"/>
              </a:rPr>
              <a:t>so</a:t>
            </a:r>
            <a:endParaRPr lang="en-US" sz="1200" dirty="0">
              <a:latin typeface="+mn-lt"/>
              <a:cs typeface="Calibri"/>
            </a:endParaRPr>
          </a:p>
          <a:p>
            <a:pPr marL="12700">
              <a:lnSpc>
                <a:spcPct val="100000"/>
              </a:lnSpc>
              <a:spcBef>
                <a:spcPts val="35"/>
              </a:spcBef>
            </a:pPr>
            <a:r>
              <a:rPr lang="en-US" sz="1200" spc="-5" dirty="0">
                <a:latin typeface="+mn-lt"/>
                <a:cs typeface="Calibri"/>
              </a:rPr>
              <a:t>that she </a:t>
            </a:r>
            <a:r>
              <a:rPr lang="en-US" sz="1200" spc="-10" dirty="0">
                <a:latin typeface="+mn-lt"/>
                <a:cs typeface="Calibri"/>
              </a:rPr>
              <a:t>can </a:t>
            </a:r>
            <a:r>
              <a:rPr lang="en-US" sz="1200" spc="-5" dirty="0">
                <a:latin typeface="+mn-lt"/>
                <a:cs typeface="Calibri"/>
              </a:rPr>
              <a:t>learn about handling</a:t>
            </a:r>
            <a:r>
              <a:rPr lang="en-US" sz="1200" spc="-10" dirty="0">
                <a:latin typeface="+mn-lt"/>
                <a:cs typeface="Calibri"/>
              </a:rPr>
              <a:t> </a:t>
            </a:r>
            <a:r>
              <a:rPr lang="en-US" sz="1200" spc="-5" dirty="0">
                <a:latin typeface="+mn-lt"/>
                <a:cs typeface="Calibri"/>
              </a:rPr>
              <a:t>finances.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spcBef>
                <a:spcPts val="5"/>
              </a:spcBef>
            </a:pPr>
            <a:r>
              <a:rPr lang="en-US" sz="1200" spc="-5" dirty="0">
                <a:latin typeface="+mn-lt"/>
                <a:cs typeface="Calibri"/>
              </a:rPr>
              <a:t>In the future, Juan would </a:t>
            </a:r>
            <a:r>
              <a:rPr lang="en-US" sz="1200" spc="-15" dirty="0">
                <a:latin typeface="+mn-lt"/>
                <a:cs typeface="Calibri"/>
              </a:rPr>
              <a:t>like </a:t>
            </a:r>
            <a:r>
              <a:rPr lang="en-US" sz="1200" spc="-10" dirty="0">
                <a:latin typeface="+mn-lt"/>
                <a:cs typeface="Calibri"/>
              </a:rPr>
              <a:t>to </a:t>
            </a:r>
            <a:r>
              <a:rPr lang="en-US" sz="1200" spc="-5" dirty="0">
                <a:latin typeface="+mn-lt"/>
                <a:cs typeface="Calibri"/>
              </a:rPr>
              <a:t>become </a:t>
            </a:r>
            <a:r>
              <a:rPr lang="en-US" sz="1200" spc="-10" dirty="0">
                <a:latin typeface="+mn-lt"/>
                <a:cs typeface="Calibri"/>
              </a:rPr>
              <a:t>an </a:t>
            </a:r>
            <a:r>
              <a:rPr lang="en-US" sz="1200" spc="-5" dirty="0">
                <a:latin typeface="+mn-lt"/>
                <a:cs typeface="Calibri"/>
              </a:rPr>
              <a:t>elementary school principal. In addition to </a:t>
            </a:r>
            <a:r>
              <a:rPr lang="en-US" sz="1200" dirty="0">
                <a:latin typeface="+mn-lt"/>
                <a:cs typeface="Calibri"/>
              </a:rPr>
              <a:t>his  </a:t>
            </a:r>
            <a:r>
              <a:rPr lang="en-US" sz="1200" spc="-10" dirty="0">
                <a:latin typeface="+mn-lt"/>
                <a:cs typeface="Calibri"/>
              </a:rPr>
              <a:t>education </a:t>
            </a:r>
            <a:r>
              <a:rPr lang="en-US" sz="1200" spc="-5" dirty="0">
                <a:latin typeface="+mn-lt"/>
                <a:cs typeface="Calibri"/>
              </a:rPr>
              <a:t>and </a:t>
            </a:r>
            <a:r>
              <a:rPr lang="en-US" sz="1200" spc="-10" dirty="0">
                <a:latin typeface="+mn-lt"/>
                <a:cs typeface="Calibri"/>
              </a:rPr>
              <a:t>training courses, </a:t>
            </a:r>
            <a:r>
              <a:rPr lang="en-US" sz="1200" spc="-5" dirty="0">
                <a:latin typeface="+mn-lt"/>
                <a:cs typeface="Calibri"/>
              </a:rPr>
              <a:t>Juan </a:t>
            </a:r>
            <a:r>
              <a:rPr lang="en-US" sz="1200" spc="-10" dirty="0">
                <a:latin typeface="+mn-lt"/>
                <a:cs typeface="Calibri"/>
              </a:rPr>
              <a:t>asked </a:t>
            </a:r>
            <a:r>
              <a:rPr lang="en-US" sz="1200" dirty="0">
                <a:latin typeface="+mn-lt"/>
                <a:cs typeface="Calibri"/>
              </a:rPr>
              <a:t>his </a:t>
            </a:r>
            <a:r>
              <a:rPr lang="en-US" sz="1200" spc="-5" dirty="0">
                <a:latin typeface="+mn-lt"/>
                <a:cs typeface="Calibri"/>
              </a:rPr>
              <a:t>counselor </a:t>
            </a:r>
            <a:r>
              <a:rPr lang="en-US" sz="1200" spc="-10" dirty="0">
                <a:latin typeface="+mn-lt"/>
                <a:cs typeface="Calibri"/>
              </a:rPr>
              <a:t>to enroll </a:t>
            </a:r>
            <a:r>
              <a:rPr lang="en-US" sz="1200" dirty="0">
                <a:latin typeface="+mn-lt"/>
                <a:cs typeface="Calibri"/>
              </a:rPr>
              <a:t>him </a:t>
            </a:r>
            <a:r>
              <a:rPr lang="en-US" sz="1200" spc="-10" dirty="0">
                <a:latin typeface="+mn-lt"/>
                <a:cs typeface="Calibri"/>
              </a:rPr>
              <a:t>in CHILD </a:t>
            </a:r>
            <a:r>
              <a:rPr lang="en-US" sz="1200" spc="-15" dirty="0">
                <a:latin typeface="+mn-lt"/>
                <a:cs typeface="Calibri"/>
              </a:rPr>
              <a:t>DEVELOPMENT,  </a:t>
            </a:r>
            <a:r>
              <a:rPr lang="en-US" sz="1200" spc="-5" dirty="0">
                <a:latin typeface="+mn-lt"/>
                <a:cs typeface="Calibri"/>
              </a:rPr>
              <a:t>(Human Services </a:t>
            </a:r>
            <a:r>
              <a:rPr lang="en-US" sz="1200" spc="-10" dirty="0">
                <a:latin typeface="+mn-lt"/>
                <a:cs typeface="Calibri"/>
              </a:rPr>
              <a:t>cluster) </a:t>
            </a:r>
            <a:r>
              <a:rPr lang="en-US" sz="1200" spc="-5" dirty="0">
                <a:latin typeface="+mn-lt"/>
                <a:cs typeface="Calibri"/>
              </a:rPr>
              <a:t>so he </a:t>
            </a:r>
            <a:r>
              <a:rPr lang="en-US" sz="1200" spc="-10" dirty="0">
                <a:latin typeface="+mn-lt"/>
                <a:cs typeface="Calibri"/>
              </a:rPr>
              <a:t>can </a:t>
            </a:r>
            <a:r>
              <a:rPr lang="en-US" sz="1200" dirty="0">
                <a:latin typeface="+mn-lt"/>
                <a:cs typeface="Calibri"/>
              </a:rPr>
              <a:t>learn as </a:t>
            </a:r>
            <a:r>
              <a:rPr lang="en-US" sz="1200" spc="-5" dirty="0">
                <a:latin typeface="+mn-lt"/>
                <a:cs typeface="Calibri"/>
              </a:rPr>
              <a:t>much </a:t>
            </a:r>
            <a:r>
              <a:rPr lang="en-US" sz="1200" dirty="0">
                <a:latin typeface="+mn-lt"/>
                <a:cs typeface="Calibri"/>
              </a:rPr>
              <a:t>as he </a:t>
            </a:r>
            <a:r>
              <a:rPr lang="en-US" sz="1200" spc="-15" dirty="0">
                <a:latin typeface="+mn-lt"/>
                <a:cs typeface="Calibri"/>
              </a:rPr>
              <a:t>can </a:t>
            </a:r>
            <a:r>
              <a:rPr lang="en-US" sz="1200" spc="-5" dirty="0">
                <a:latin typeface="+mn-lt"/>
                <a:cs typeface="Calibri"/>
              </a:rPr>
              <a:t>about</a:t>
            </a:r>
            <a:r>
              <a:rPr lang="en-US" sz="1200" spc="100" dirty="0">
                <a:latin typeface="+mn-lt"/>
                <a:cs typeface="Calibri"/>
              </a:rPr>
              <a:t> </a:t>
            </a:r>
            <a:r>
              <a:rPr lang="en-US" sz="1200" spc="-5" dirty="0">
                <a:latin typeface="+mn-lt"/>
                <a:cs typeface="Calibri"/>
              </a:rPr>
              <a:t>children.</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549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practicum-hospitality-servic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txcte.org/resource/programs-study-hospitality-and-tourism?binder=206731&amp;delta=1" TargetMode="External"/><Relationship Id="rId4" Type="http://schemas.openxmlformats.org/officeDocument/2006/relationships/hyperlink" Target="http://ritter.tea.state.tx.us/rules/tac/chapter130/ch130i.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Practicum in Hospitality Services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7" y="271812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9680593" cy="4734318"/>
          </a:xfrm>
        </p:spPr>
        <p:txBody>
          <a:bodyPr/>
          <a:lstStyle/>
          <a:p>
            <a:pPr lvl="1"/>
            <a:r>
              <a:rPr lang="en-US" dirty="0"/>
              <a:t>TEA recommended coherent sequence of courses</a:t>
            </a:r>
          </a:p>
          <a:p>
            <a:endParaRPr lang="en-US" dirty="0"/>
          </a:p>
        </p:txBody>
      </p:sp>
      <p:pic>
        <p:nvPicPr>
          <p:cNvPr id="5" name="Picture 4">
            <a:extLst>
              <a:ext uri="{FF2B5EF4-FFF2-40B4-BE49-F238E27FC236}">
                <a16:creationId xmlns:a16="http://schemas.microsoft.com/office/drawing/2014/main" id="{6D76483A-4C90-4E0E-9D38-5F9B8E7D255A}"/>
              </a:ext>
            </a:extLst>
          </p:cNvPr>
          <p:cNvPicPr>
            <a:picLocks noChangeAspect="1"/>
          </p:cNvPicPr>
          <p:nvPr/>
        </p:nvPicPr>
        <p:blipFill>
          <a:blip r:embed="rId3"/>
          <a:stretch>
            <a:fillRect/>
          </a:stretch>
        </p:blipFill>
        <p:spPr>
          <a:xfrm>
            <a:off x="3172278" y="2028293"/>
            <a:ext cx="5847443" cy="4422498"/>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a:t>
            </a:r>
            <a:r>
              <a:rPr lang="en-US" sz="2400" dirty="0">
                <a:cs typeface="Calibri"/>
              </a:rPr>
              <a:t>Hospitality and Tourism</a:t>
            </a:r>
            <a:endParaRPr lang="en-US" sz="2400" dirty="0"/>
          </a:p>
          <a:p>
            <a:pPr lvl="1"/>
            <a:r>
              <a:rPr lang="en-US" sz="2400" dirty="0">
                <a:hlinkClick r:id="rId3"/>
              </a:rPr>
              <a:t>Course Title: Practicum in Hospitality Services</a:t>
            </a:r>
            <a:endParaRPr lang="en-US" sz="2400" dirty="0"/>
          </a:p>
          <a:p>
            <a:pPr lvl="1"/>
            <a:r>
              <a:rPr lang="en-US" sz="2400" dirty="0">
                <a:cs typeface="Calibri"/>
                <a:hlinkClick r:id="rId4"/>
              </a:rPr>
              <a:t>Hospitality and Tourism </a:t>
            </a:r>
            <a:r>
              <a:rPr lang="en-US" sz="2400" dirty="0">
                <a:hlinkClick r:id="rId4"/>
              </a:rPr>
              <a:t>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000" dirty="0">
                <a:hlinkClick r:id="rId5"/>
              </a:rPr>
              <a:t>Hospitality and Tourism</a:t>
            </a:r>
            <a:endParaRPr lang="en-US" sz="2000" dirty="0"/>
          </a:p>
          <a:p>
            <a:pPr lvl="1"/>
            <a:r>
              <a:rPr lang="en-US" sz="2400" dirty="0"/>
              <a:t>Description: </a:t>
            </a:r>
          </a:p>
          <a:p>
            <a:pPr lvl="2"/>
            <a:r>
              <a:rPr lang="en-US" sz="2000" dirty="0"/>
              <a:t>Practicum in Hospitality Services integrates academic and career and technical education; provides more interdisciplinary instruction; and supports strong partnerships among schools, businesses, and community institutions with the goal of preparing students with a variety of skills in a fast-changing culinary art based workplace. Students are taught employability skills, including job-specific skills applicable to their training plan, job interview techniques, communication skills, financial and budget activities, human relations, and portfolio development.</a:t>
            </a:r>
            <a:endParaRPr lang="en-US" dirty="0"/>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180454326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304</TotalTime>
  <Words>1544</Words>
  <Application>Microsoft Office PowerPoint</Application>
  <PresentationFormat>Widescreen</PresentationFormat>
  <Paragraphs>130</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Practicum in Hospitality Services</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24</cp:revision>
  <cp:lastPrinted>2017-07-07T16:17:37Z</cp:lastPrinted>
  <dcterms:created xsi:type="dcterms:W3CDTF">2017-07-11T23:58:30Z</dcterms:created>
  <dcterms:modified xsi:type="dcterms:W3CDTF">2018-01-23T20:56:07Z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