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sldIdLst>
    <p:sldId id="321" r:id="rId6"/>
    <p:sldId id="319" r:id="rId7"/>
    <p:sldId id="323" r:id="rId8"/>
    <p:sldId id="351" r:id="rId9"/>
    <p:sldId id="352" r:id="rId10"/>
    <p:sldId id="382" r:id="rId11"/>
    <p:sldId id="383" r:id="rId12"/>
    <p:sldId id="384" r:id="rId13"/>
    <p:sldId id="385" r:id="rId14"/>
    <p:sldId id="353" r:id="rId15"/>
    <p:sldId id="354" r:id="rId16"/>
    <p:sldId id="386" r:id="rId17"/>
    <p:sldId id="387" r:id="rId18"/>
    <p:sldId id="355" r:id="rId19"/>
    <p:sldId id="356" r:id="rId20"/>
    <p:sldId id="357" r:id="rId21"/>
    <p:sldId id="358"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11/22/2017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working in food science careers grow, process, manufacture and distribute all the foods we eat.</a:t>
            </a:r>
          </a:p>
          <a:p>
            <a:endParaRPr lang="en-US" dirty="0"/>
          </a:p>
          <a:p>
            <a:r>
              <a:rPr lang="en-US" dirty="0"/>
              <a:t>Ingredients, additives, packaging and processing equipment for all food products are also created or done by people working in this industry.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98760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scientists who want to do research and teach work at colleges and universities. </a:t>
            </a:r>
          </a:p>
          <a:p>
            <a:endParaRPr lang="en-US" dirty="0"/>
          </a:p>
          <a:p>
            <a:r>
              <a:rPr lang="en-US" dirty="0"/>
              <a:t>Family and consumer science instructors may teach this course at the high school level.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422552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food scientists working in the federal, state or local divisions are researchers or inspectors.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80760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hyperlink to view video:</a:t>
            </a:r>
          </a:p>
          <a:p>
            <a:r>
              <a:rPr lang="en-US" dirty="0"/>
              <a:t>What Is Food Science and Technology? </a:t>
            </a:r>
          </a:p>
          <a:p>
            <a:r>
              <a:rPr lang="en-US" dirty="0"/>
              <a:t>Learn what food science is all about and hear from people that work in the profession about what it’s like to work in food science. </a:t>
            </a:r>
          </a:p>
          <a:p>
            <a:r>
              <a:rPr lang="en-US" dirty="0"/>
              <a:t>http://www.ift.org/knowledge-center/learn-about-food-science/what-is-food-science.aspx</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402965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Aquaculture farms raise fish and shellfish.</a:t>
            </a:r>
          </a:p>
          <a:p>
            <a:endParaRPr lang="en-US" dirty="0"/>
          </a:p>
          <a:p>
            <a:r>
              <a:rPr lang="en-US" dirty="0"/>
              <a:t>Organic farms must not use conventional pesticides, insecticides or pesticides in their crops and must meet the requirements of the National Organic Foods Production Act of 1990 to be certified.</a:t>
            </a:r>
          </a:p>
          <a:p>
            <a:endParaRPr lang="en-US" dirty="0"/>
          </a:p>
          <a:p>
            <a:r>
              <a:rPr lang="en-US" dirty="0"/>
              <a:t>Biologists and botanists study ways to improve the quality and quantity of basic foods.</a:t>
            </a:r>
          </a:p>
          <a:p>
            <a:endParaRPr lang="en-US" dirty="0"/>
          </a:p>
          <a:p>
            <a:r>
              <a:rPr lang="en-US" dirty="0"/>
              <a:t>Biotechnologists research and develop new crops. </a:t>
            </a:r>
          </a:p>
          <a:p>
            <a:endParaRPr lang="en-US" dirty="0"/>
          </a:p>
          <a:p>
            <a:r>
              <a:rPr lang="en-US" dirty="0"/>
              <a:t>Farmers operate the farms that grow crops, orchards and more.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68088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foods go through changes in the manufacturing stage. </a:t>
            </a:r>
          </a:p>
          <a:p>
            <a:endParaRPr lang="en-US" dirty="0"/>
          </a:p>
          <a:p>
            <a:r>
              <a:rPr lang="en-US" dirty="0"/>
              <a:t>Food engineers, microbiologists, packaging specialists and marketing experts all work together to develop new food products.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88225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Distributors move foods from the farm to the processing plant to the warehouse and distribution centers and then to markets. </a:t>
            </a:r>
          </a:p>
          <a:p>
            <a:endParaRPr lang="en-US" dirty="0"/>
          </a:p>
          <a:p>
            <a:r>
              <a:rPr lang="en-US" dirty="0"/>
              <a:t>Engineers work with food scientists to design packaging that will protect food from damage during shipping.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58718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workers in this field may work for the federal, state and county agencies.</a:t>
            </a:r>
          </a:p>
          <a:p>
            <a:endParaRPr lang="en-US" dirty="0"/>
          </a:p>
          <a:p>
            <a:r>
              <a:rPr lang="en-US" dirty="0"/>
              <a:t>Other workers may be employed by food manufacturers.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2254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Workers in the foodservice industry turn raw and manufactured food products into a food item or meal that is ready to eat.</a:t>
            </a:r>
          </a:p>
          <a:p>
            <a:endParaRPr lang="en-US" dirty="0"/>
          </a:p>
          <a:p>
            <a:r>
              <a:rPr lang="en-US" dirty="0"/>
              <a:t>Most chefs complete a two- to four-year program in culinary arts to prepare meals that are flavorful to customers. </a:t>
            </a:r>
          </a:p>
          <a:p>
            <a:endParaRPr lang="en-US" dirty="0"/>
          </a:p>
          <a:p>
            <a:r>
              <a:rPr lang="en-US" dirty="0"/>
              <a:t>Many culinary arts programs involve training in food science.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26871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Dietitians are professionals who assess diets and plan nutritional programs. </a:t>
            </a:r>
          </a:p>
          <a:p>
            <a:endParaRPr lang="en-US" dirty="0"/>
          </a:p>
          <a:p>
            <a:r>
              <a:rPr lang="en-US" dirty="0"/>
              <a:t>A registered dietitian has passed a national exam given by the Academy of Nutrition and Dietetics.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14790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food scientists work for one of these three divisions of employment.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07591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food scientists work for private businesses that promote one or more foods.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115084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ift.org/knowledge-center/learn-about-food-science/what-is-food-science.asp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Investigating Food Science Professions</a:t>
            </a:r>
          </a:p>
          <a:p>
            <a:endParaRPr lang="en-US" dirty="0"/>
          </a:p>
          <a:p>
            <a:pPr lvl="1"/>
            <a:r>
              <a:rPr lang="en-US" dirty="0"/>
              <a:t>Ensuring a nutritious, safe and abundant food supply</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Employment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Business</a:t>
            </a:r>
          </a:p>
          <a:p>
            <a:pPr lvl="1"/>
            <a:r>
              <a:rPr lang="en-US" dirty="0"/>
              <a:t>Education</a:t>
            </a:r>
          </a:p>
          <a:p>
            <a:pPr lvl="1"/>
            <a:r>
              <a:rPr lang="en-US" dirty="0"/>
              <a:t>Government</a:t>
            </a:r>
          </a:p>
          <a:p>
            <a:pPr lvl="1"/>
            <a:endParaRPr lang="en-US" dirty="0"/>
          </a:p>
        </p:txBody>
      </p:sp>
      <p:pic>
        <p:nvPicPr>
          <p:cNvPr id="4" name="Picture 3">
            <a:extLst>
              <a:ext uri="{FF2B5EF4-FFF2-40B4-BE49-F238E27FC236}">
                <a16:creationId xmlns:a16="http://schemas.microsoft.com/office/drawing/2014/main" id="{0AC48B0B-7C5C-45F8-A810-E49E8B1BCB69}"/>
              </a:ext>
            </a:extLst>
          </p:cNvPr>
          <p:cNvPicPr>
            <a:picLocks noChangeAspect="1"/>
          </p:cNvPicPr>
          <p:nvPr/>
        </p:nvPicPr>
        <p:blipFill>
          <a:blip r:embed="rId3"/>
          <a:stretch>
            <a:fillRect/>
          </a:stretch>
        </p:blipFill>
        <p:spPr>
          <a:xfrm>
            <a:off x="3613843" y="3338048"/>
            <a:ext cx="5864860" cy="1511939"/>
          </a:xfrm>
          <a:prstGeom prst="rect">
            <a:avLst/>
          </a:prstGeom>
        </p:spPr>
      </p:pic>
    </p:spTree>
    <p:extLst>
      <p:ext uri="{BB962C8B-B14F-4D97-AF65-F5344CB8AC3E}">
        <p14:creationId xmlns:p14="http://schemas.microsoft.com/office/powerpoint/2010/main" val="127586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Business</a:t>
            </a:r>
          </a:p>
        </p:txBody>
      </p:sp>
      <p:sp>
        <p:nvSpPr>
          <p:cNvPr id="4" name="Content Placeholder 3">
            <a:extLst>
              <a:ext uri="{FF2B5EF4-FFF2-40B4-BE49-F238E27FC236}">
                <a16:creationId xmlns:a16="http://schemas.microsoft.com/office/drawing/2014/main" id="{FF644F8B-A589-43F4-AC57-2655B9BCE8D4}"/>
              </a:ext>
            </a:extLst>
          </p:cNvPr>
          <p:cNvSpPr>
            <a:spLocks noGrp="1"/>
          </p:cNvSpPr>
          <p:nvPr>
            <p:ph sz="half" idx="1"/>
          </p:nvPr>
        </p:nvSpPr>
        <p:spPr/>
        <p:txBody>
          <a:bodyPr/>
          <a:lstStyle/>
          <a:p>
            <a:pPr lvl="1"/>
            <a:r>
              <a:rPr lang="en-US" dirty="0"/>
              <a:t>Goal</a:t>
            </a:r>
          </a:p>
          <a:p>
            <a:pPr lvl="2"/>
            <a:r>
              <a:rPr lang="en-US" dirty="0"/>
              <a:t>To produce goods and services for profit</a:t>
            </a:r>
          </a:p>
          <a:p>
            <a:pPr lvl="1"/>
            <a:endParaRPr lang="en-US" dirty="0"/>
          </a:p>
          <a:p>
            <a:pPr lvl="1"/>
            <a:endParaRPr lang="en-US" dirty="0"/>
          </a:p>
        </p:txBody>
      </p:sp>
      <p:sp>
        <p:nvSpPr>
          <p:cNvPr id="5" name="Content Placeholder 4">
            <a:extLst>
              <a:ext uri="{FF2B5EF4-FFF2-40B4-BE49-F238E27FC236}">
                <a16:creationId xmlns:a16="http://schemas.microsoft.com/office/drawing/2014/main" id="{E4A496CD-A1E4-4EBD-8FAA-87E9ECB18439}"/>
              </a:ext>
            </a:extLst>
          </p:cNvPr>
          <p:cNvSpPr>
            <a:spLocks noGrp="1"/>
          </p:cNvSpPr>
          <p:nvPr>
            <p:ph sz="half" idx="10"/>
          </p:nvPr>
        </p:nvSpPr>
        <p:spPr/>
        <p:txBody>
          <a:bodyPr/>
          <a:lstStyle/>
          <a:p>
            <a:pPr lvl="1"/>
            <a:r>
              <a:rPr lang="en-US" dirty="0"/>
              <a:t>Division</a:t>
            </a:r>
          </a:p>
          <a:p>
            <a:pPr lvl="2"/>
            <a:r>
              <a:rPr lang="en-US" dirty="0"/>
              <a:t>Companies that make food-related products</a:t>
            </a:r>
          </a:p>
          <a:p>
            <a:pPr lvl="2"/>
            <a:r>
              <a:rPr lang="en-US" dirty="0"/>
              <a:t>Trade organizations that promote various foods</a:t>
            </a:r>
          </a:p>
          <a:p>
            <a:pPr lvl="1"/>
            <a:endParaRPr lang="en-US" dirty="0"/>
          </a:p>
        </p:txBody>
      </p:sp>
    </p:spTree>
    <p:extLst>
      <p:ext uri="{BB962C8B-B14F-4D97-AF65-F5344CB8AC3E}">
        <p14:creationId xmlns:p14="http://schemas.microsoft.com/office/powerpoint/2010/main" val="127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Education</a:t>
            </a:r>
          </a:p>
        </p:txBody>
      </p:sp>
      <p:sp>
        <p:nvSpPr>
          <p:cNvPr id="4" name="Content Placeholder 3">
            <a:extLst>
              <a:ext uri="{FF2B5EF4-FFF2-40B4-BE49-F238E27FC236}">
                <a16:creationId xmlns:a16="http://schemas.microsoft.com/office/drawing/2014/main" id="{FF644F8B-A589-43F4-AC57-2655B9BCE8D4}"/>
              </a:ext>
            </a:extLst>
          </p:cNvPr>
          <p:cNvSpPr>
            <a:spLocks noGrp="1"/>
          </p:cNvSpPr>
          <p:nvPr>
            <p:ph sz="half" idx="1"/>
          </p:nvPr>
        </p:nvSpPr>
        <p:spPr/>
        <p:txBody>
          <a:bodyPr/>
          <a:lstStyle/>
          <a:p>
            <a:pPr lvl="1"/>
            <a:r>
              <a:rPr lang="en-US" dirty="0"/>
              <a:t>Goal</a:t>
            </a:r>
          </a:p>
          <a:p>
            <a:pPr lvl="2"/>
            <a:r>
              <a:rPr lang="en-US" dirty="0"/>
              <a:t>To teach students</a:t>
            </a:r>
          </a:p>
          <a:p>
            <a:pPr lvl="1"/>
            <a:endParaRPr lang="en-US" dirty="0"/>
          </a:p>
          <a:p>
            <a:pPr lvl="1"/>
            <a:endParaRPr lang="en-US" dirty="0"/>
          </a:p>
        </p:txBody>
      </p:sp>
      <p:sp>
        <p:nvSpPr>
          <p:cNvPr id="5" name="Content Placeholder 4">
            <a:extLst>
              <a:ext uri="{FF2B5EF4-FFF2-40B4-BE49-F238E27FC236}">
                <a16:creationId xmlns:a16="http://schemas.microsoft.com/office/drawing/2014/main" id="{E4A496CD-A1E4-4EBD-8FAA-87E9ECB18439}"/>
              </a:ext>
            </a:extLst>
          </p:cNvPr>
          <p:cNvSpPr>
            <a:spLocks noGrp="1"/>
          </p:cNvSpPr>
          <p:nvPr>
            <p:ph sz="half" idx="10"/>
          </p:nvPr>
        </p:nvSpPr>
        <p:spPr/>
        <p:txBody>
          <a:bodyPr/>
          <a:lstStyle/>
          <a:p>
            <a:pPr lvl="1"/>
            <a:r>
              <a:rPr lang="en-US" dirty="0"/>
              <a:t>Division</a:t>
            </a:r>
          </a:p>
          <a:p>
            <a:pPr lvl="2"/>
            <a:r>
              <a:rPr lang="en-US" dirty="0"/>
              <a:t>Employs people who teach food science in public and private schools</a:t>
            </a:r>
          </a:p>
          <a:p>
            <a:pPr lvl="1"/>
            <a:endParaRPr lang="en-US" dirty="0"/>
          </a:p>
        </p:txBody>
      </p:sp>
      <p:pic>
        <p:nvPicPr>
          <p:cNvPr id="3" name="Picture 2">
            <a:extLst>
              <a:ext uri="{FF2B5EF4-FFF2-40B4-BE49-F238E27FC236}">
                <a16:creationId xmlns:a16="http://schemas.microsoft.com/office/drawing/2014/main" id="{7986713C-01A7-4C93-85C7-58FCC9F682FE}"/>
              </a:ext>
            </a:extLst>
          </p:cNvPr>
          <p:cNvPicPr>
            <a:picLocks noChangeAspect="1"/>
          </p:cNvPicPr>
          <p:nvPr/>
        </p:nvPicPr>
        <p:blipFill>
          <a:blip r:embed="rId3"/>
          <a:stretch>
            <a:fillRect/>
          </a:stretch>
        </p:blipFill>
        <p:spPr>
          <a:xfrm>
            <a:off x="4739542" y="3127551"/>
            <a:ext cx="2255716" cy="3164098"/>
          </a:xfrm>
          <a:prstGeom prst="rect">
            <a:avLst/>
          </a:prstGeom>
        </p:spPr>
      </p:pic>
    </p:spTree>
    <p:extLst>
      <p:ext uri="{BB962C8B-B14F-4D97-AF65-F5344CB8AC3E}">
        <p14:creationId xmlns:p14="http://schemas.microsoft.com/office/powerpoint/2010/main" val="50092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Government</a:t>
            </a:r>
          </a:p>
        </p:txBody>
      </p:sp>
      <p:sp>
        <p:nvSpPr>
          <p:cNvPr id="4" name="Content Placeholder 3">
            <a:extLst>
              <a:ext uri="{FF2B5EF4-FFF2-40B4-BE49-F238E27FC236}">
                <a16:creationId xmlns:a16="http://schemas.microsoft.com/office/drawing/2014/main" id="{FF644F8B-A589-43F4-AC57-2655B9BCE8D4}"/>
              </a:ext>
            </a:extLst>
          </p:cNvPr>
          <p:cNvSpPr>
            <a:spLocks noGrp="1"/>
          </p:cNvSpPr>
          <p:nvPr>
            <p:ph sz="half" idx="1"/>
          </p:nvPr>
        </p:nvSpPr>
        <p:spPr/>
        <p:txBody>
          <a:bodyPr/>
          <a:lstStyle/>
          <a:p>
            <a:pPr lvl="1"/>
            <a:r>
              <a:rPr lang="en-US" dirty="0"/>
              <a:t>Goal</a:t>
            </a:r>
          </a:p>
          <a:p>
            <a:pPr lvl="2"/>
            <a:r>
              <a:rPr lang="en-US" dirty="0"/>
              <a:t>To protect the well-being of citizens</a:t>
            </a:r>
          </a:p>
          <a:p>
            <a:pPr lvl="1"/>
            <a:endParaRPr lang="en-US" dirty="0"/>
          </a:p>
          <a:p>
            <a:pPr lvl="1"/>
            <a:endParaRPr lang="en-US" dirty="0"/>
          </a:p>
        </p:txBody>
      </p:sp>
      <p:sp>
        <p:nvSpPr>
          <p:cNvPr id="5" name="Content Placeholder 4">
            <a:extLst>
              <a:ext uri="{FF2B5EF4-FFF2-40B4-BE49-F238E27FC236}">
                <a16:creationId xmlns:a16="http://schemas.microsoft.com/office/drawing/2014/main" id="{E4A496CD-A1E4-4EBD-8FAA-87E9ECB18439}"/>
              </a:ext>
            </a:extLst>
          </p:cNvPr>
          <p:cNvSpPr>
            <a:spLocks noGrp="1"/>
          </p:cNvSpPr>
          <p:nvPr>
            <p:ph sz="half" idx="10"/>
          </p:nvPr>
        </p:nvSpPr>
        <p:spPr/>
        <p:txBody>
          <a:bodyPr/>
          <a:lstStyle/>
          <a:p>
            <a:pPr lvl="1"/>
            <a:r>
              <a:rPr lang="en-US" dirty="0"/>
              <a:t>Division</a:t>
            </a:r>
          </a:p>
          <a:p>
            <a:pPr lvl="2"/>
            <a:r>
              <a:rPr lang="en-US" dirty="0"/>
              <a:t>Federal</a:t>
            </a:r>
          </a:p>
          <a:p>
            <a:pPr lvl="3"/>
            <a:r>
              <a:rPr lang="en-US" dirty="0"/>
              <a:t>Commerce Department</a:t>
            </a:r>
          </a:p>
          <a:p>
            <a:pPr lvl="3"/>
            <a:r>
              <a:rPr lang="en-US" dirty="0"/>
              <a:t>Food and Drug Administration (FDA)</a:t>
            </a:r>
          </a:p>
          <a:p>
            <a:pPr lvl="3"/>
            <a:r>
              <a:rPr lang="en-US" dirty="0"/>
              <a:t>U.S. Department of Agriculture (USDA)</a:t>
            </a:r>
          </a:p>
          <a:p>
            <a:pPr lvl="2"/>
            <a:r>
              <a:rPr lang="en-US" dirty="0"/>
              <a:t>State or local</a:t>
            </a:r>
          </a:p>
          <a:p>
            <a:pPr lvl="3"/>
            <a:r>
              <a:rPr lang="en-US" dirty="0"/>
              <a:t>Departments of health </a:t>
            </a:r>
          </a:p>
          <a:p>
            <a:pPr lvl="1"/>
            <a:endParaRPr lang="en-US" dirty="0"/>
          </a:p>
        </p:txBody>
      </p:sp>
      <p:pic>
        <p:nvPicPr>
          <p:cNvPr id="3" name="Picture 2">
            <a:extLst>
              <a:ext uri="{FF2B5EF4-FFF2-40B4-BE49-F238E27FC236}">
                <a16:creationId xmlns:a16="http://schemas.microsoft.com/office/drawing/2014/main" id="{45D3910F-37C8-4436-A658-ECFFB9D5A519}"/>
              </a:ext>
            </a:extLst>
          </p:cNvPr>
          <p:cNvPicPr>
            <a:picLocks noChangeAspect="1"/>
          </p:cNvPicPr>
          <p:nvPr/>
        </p:nvPicPr>
        <p:blipFill>
          <a:blip r:embed="rId3"/>
          <a:stretch>
            <a:fillRect/>
          </a:stretch>
        </p:blipFill>
        <p:spPr>
          <a:xfrm>
            <a:off x="1366193" y="4064615"/>
            <a:ext cx="4840644" cy="737680"/>
          </a:xfrm>
          <a:prstGeom prst="rect">
            <a:avLst/>
          </a:prstGeom>
        </p:spPr>
      </p:pic>
    </p:spTree>
    <p:extLst>
      <p:ext uri="{BB962C8B-B14F-4D97-AF65-F5344CB8AC3E}">
        <p14:creationId xmlns:p14="http://schemas.microsoft.com/office/powerpoint/2010/main" val="309336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0" algn="ctr">
              <a:spcBef>
                <a:spcPts val="1500"/>
              </a:spcBef>
            </a:pPr>
            <a:r>
              <a:rPr lang="en-US" sz="3600" dirty="0">
                <a:solidFill>
                  <a:srgbClr val="3C4743"/>
                </a:solidFill>
                <a:latin typeface="Calibri" panose="020F0502020204030204"/>
                <a:hlinkClick r:id="rId3"/>
              </a:rPr>
              <a:t>What is Food Science and Technology?</a:t>
            </a:r>
            <a:endParaRPr lang="en-US" sz="3600" dirty="0">
              <a:solidFill>
                <a:srgbClr val="3C4743"/>
              </a:solidFill>
              <a:latin typeface="Calibri" panose="020F0502020204030204"/>
            </a:endParaRPr>
          </a:p>
          <a:p>
            <a:pPr lvl="1"/>
            <a:endParaRPr lang="en-US" dirty="0"/>
          </a:p>
        </p:txBody>
      </p:sp>
      <p:pic>
        <p:nvPicPr>
          <p:cNvPr id="4" name="Picture 3">
            <a:extLst>
              <a:ext uri="{FF2B5EF4-FFF2-40B4-BE49-F238E27FC236}">
                <a16:creationId xmlns:a16="http://schemas.microsoft.com/office/drawing/2014/main" id="{EA19C2C7-BECC-47A5-9C0C-C738F9D3C112}"/>
              </a:ext>
            </a:extLst>
          </p:cNvPr>
          <p:cNvPicPr>
            <a:picLocks noChangeAspect="1"/>
          </p:cNvPicPr>
          <p:nvPr/>
        </p:nvPicPr>
        <p:blipFill>
          <a:blip r:embed="rId4"/>
          <a:stretch>
            <a:fillRect/>
          </a:stretch>
        </p:blipFill>
        <p:spPr>
          <a:xfrm>
            <a:off x="5340030" y="2094508"/>
            <a:ext cx="1511939" cy="493819"/>
          </a:xfrm>
          <a:prstGeom prst="rect">
            <a:avLst/>
          </a:prstGeom>
        </p:spPr>
      </p:pic>
      <p:pic>
        <p:nvPicPr>
          <p:cNvPr id="5" name="Content Placeholder 13">
            <a:extLst>
              <a:ext uri="{FF2B5EF4-FFF2-40B4-BE49-F238E27FC236}">
                <a16:creationId xmlns:a16="http://schemas.microsoft.com/office/drawing/2014/main" id="{58A009CA-BF91-4FB2-B6E0-D1FEAE9E0F48}"/>
              </a:ext>
            </a:extLst>
          </p:cNvPr>
          <p:cNvPicPr>
            <a:picLocks noChangeAspect="1"/>
          </p:cNvPicPr>
          <p:nvPr/>
        </p:nvPicPr>
        <p:blipFill rotWithShape="1">
          <a:blip r:embed="rId5"/>
          <a:srcRect l="23911" t="41933" r="46249" b="18367"/>
          <a:stretch/>
        </p:blipFill>
        <p:spPr>
          <a:xfrm>
            <a:off x="4206290" y="2826280"/>
            <a:ext cx="3615231" cy="2886788"/>
          </a:xfrm>
          <a:prstGeom prst="rect">
            <a:avLst/>
          </a:prstGeom>
        </p:spPr>
      </p:pic>
    </p:spTree>
    <p:extLst>
      <p:ext uri="{BB962C8B-B14F-4D97-AF65-F5344CB8AC3E}">
        <p14:creationId xmlns:p14="http://schemas.microsoft.com/office/powerpoint/2010/main" val="4035835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35A48EE1-88F8-46D0-AF53-AE47CBE41AD3}"/>
              </a:ext>
            </a:extLst>
          </p:cNvPr>
          <p:cNvPicPr>
            <a:picLocks noGrp="1" noChangeAspect="1"/>
          </p:cNvPicPr>
          <p:nvPr>
            <p:ph sz="half" idx="1"/>
          </p:nvPr>
        </p:nvPicPr>
        <p:blipFill>
          <a:blip r:embed="rId2"/>
          <a:stretch>
            <a:fillRect/>
          </a:stretch>
        </p:blipFill>
        <p:spPr>
          <a:xfrm>
            <a:off x="5248155" y="2206171"/>
            <a:ext cx="2576952" cy="3354993"/>
          </a:xfrm>
          <a:prstGeom prst="rect">
            <a:avLst/>
          </a:prstGeom>
        </p:spPr>
      </p:pic>
    </p:spTree>
    <p:extLst>
      <p:ext uri="{BB962C8B-B14F-4D97-AF65-F5344CB8AC3E}">
        <p14:creationId xmlns:p14="http://schemas.microsoft.com/office/powerpoint/2010/main" val="367591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err="1"/>
              <a:t>Mehas</a:t>
            </a:r>
            <a:r>
              <a:rPr lang="en-US" sz="2000" dirty="0"/>
              <a:t>, K. Y., &amp; Rodgers, S. L. (2002). Food science: The biochemistry of food and nutrition. New York, NY: </a:t>
            </a:r>
            <a:r>
              <a:rPr lang="en-US" sz="2000" dirty="0" err="1"/>
              <a:t>Glenco</a:t>
            </a:r>
            <a:r>
              <a:rPr lang="en-US" sz="2000" dirty="0"/>
              <a:t>/McGraw-Hill.</a:t>
            </a:r>
          </a:p>
          <a:p>
            <a:pPr lvl="2"/>
            <a:r>
              <a:rPr lang="en-US" sz="2000" dirty="0"/>
              <a:t>Ward, J. D., &amp; Ward, L. T. (2013). Principles of food science. Tinley Park, IL: </a:t>
            </a:r>
            <a:r>
              <a:rPr lang="en-US" sz="2000" dirty="0" err="1"/>
              <a:t>Goodheart</a:t>
            </a:r>
            <a:r>
              <a:rPr lang="en-US" sz="2000" dirty="0"/>
              <a:t>-Wilcox Company.</a:t>
            </a:r>
          </a:p>
          <a:p>
            <a:pPr lvl="1"/>
            <a:r>
              <a:rPr lang="en-US" sz="2000" dirty="0"/>
              <a:t>Website: </a:t>
            </a:r>
          </a:p>
          <a:p>
            <a:pPr lvl="2"/>
            <a:r>
              <a:rPr lang="en-US" sz="2000" dirty="0"/>
              <a:t>Institute of Food Technologists</a:t>
            </a:r>
          </a:p>
          <a:p>
            <a:pPr lvl="2"/>
            <a:r>
              <a:rPr lang="en-US" sz="2000" dirty="0"/>
              <a:t>Feeding the minds that feed the world</a:t>
            </a:r>
          </a:p>
          <a:p>
            <a:pPr lvl="2"/>
            <a:r>
              <a:rPr lang="en-US" sz="2000" dirty="0"/>
              <a:t>http://www.ift.org/</a:t>
            </a:r>
          </a:p>
        </p:txBody>
      </p:sp>
    </p:spTree>
    <p:extLst>
      <p:ext uri="{BB962C8B-B14F-4D97-AF65-F5344CB8AC3E}">
        <p14:creationId xmlns:p14="http://schemas.microsoft.com/office/powerpoint/2010/main" val="540448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Video: </a:t>
            </a:r>
          </a:p>
          <a:p>
            <a:pPr lvl="2"/>
            <a:r>
              <a:rPr lang="en-US" sz="2000" dirty="0"/>
              <a:t>What Is Food Science &amp; Technology? </a:t>
            </a:r>
          </a:p>
          <a:p>
            <a:pPr lvl="2"/>
            <a:r>
              <a:rPr lang="en-US" sz="2000" dirty="0"/>
              <a:t>Learn what food science is all about and hear from people that work in the profession about what it’s like to work in food science.</a:t>
            </a:r>
          </a:p>
          <a:p>
            <a:pPr lvl="2"/>
            <a:r>
              <a:rPr lang="en-US" sz="2000" dirty="0"/>
              <a:t>http://www.ift.org/knowledge-center/learn-about-food-science/what-is-food-science.aspx</a:t>
            </a:r>
          </a:p>
          <a:p>
            <a:pPr lvl="1"/>
            <a:endParaRPr lang="en-US" dirty="0"/>
          </a:p>
        </p:txBody>
      </p:sp>
    </p:spTree>
    <p:extLst>
      <p:ext uri="{BB962C8B-B14F-4D97-AF65-F5344CB8AC3E}">
        <p14:creationId xmlns:p14="http://schemas.microsoft.com/office/powerpoint/2010/main" val="46783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Production		</a:t>
            </a:r>
          </a:p>
          <a:p>
            <a:pPr lvl="1"/>
            <a:r>
              <a:rPr lang="en-US" dirty="0"/>
              <a:t>Quality Control</a:t>
            </a:r>
          </a:p>
          <a:p>
            <a:pPr lvl="1"/>
            <a:r>
              <a:rPr lang="en-US" dirty="0"/>
              <a:t>Manufacturing	</a:t>
            </a:r>
          </a:p>
          <a:p>
            <a:pPr lvl="1"/>
            <a:r>
              <a:rPr lang="en-US" dirty="0"/>
              <a:t>Foodservice</a:t>
            </a:r>
          </a:p>
          <a:p>
            <a:pPr lvl="1"/>
            <a:r>
              <a:rPr lang="en-US" dirty="0"/>
              <a:t>Distribution		</a:t>
            </a:r>
          </a:p>
          <a:p>
            <a:pPr lvl="1"/>
            <a:r>
              <a:rPr lang="en-US" dirty="0"/>
              <a:t>Dietetics</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 Production</a:t>
            </a:r>
          </a:p>
        </p:txBody>
      </p:sp>
      <p:sp>
        <p:nvSpPr>
          <p:cNvPr id="4" name="Content Placeholder 3">
            <a:extLst>
              <a:ext uri="{FF2B5EF4-FFF2-40B4-BE49-F238E27FC236}">
                <a16:creationId xmlns:a16="http://schemas.microsoft.com/office/drawing/2014/main" id="{5045823D-352C-4907-B0D4-6DDB501C0F5C}"/>
              </a:ext>
            </a:extLst>
          </p:cNvPr>
          <p:cNvSpPr>
            <a:spLocks noGrp="1"/>
          </p:cNvSpPr>
          <p:nvPr>
            <p:ph sz="half" idx="1"/>
          </p:nvPr>
        </p:nvSpPr>
        <p:spPr/>
        <p:txBody>
          <a:bodyPr/>
          <a:lstStyle/>
          <a:p>
            <a:pPr lvl="1"/>
            <a:r>
              <a:rPr lang="en-US" dirty="0"/>
              <a:t>Jobs</a:t>
            </a:r>
          </a:p>
          <a:p>
            <a:pPr lvl="2"/>
            <a:r>
              <a:rPr lang="en-US" dirty="0"/>
              <a:t>Farms that grow:</a:t>
            </a:r>
          </a:p>
          <a:p>
            <a:pPr lvl="3"/>
            <a:r>
              <a:rPr lang="en-US" dirty="0"/>
              <a:t>Fruits</a:t>
            </a:r>
          </a:p>
          <a:p>
            <a:pPr lvl="3"/>
            <a:r>
              <a:rPr lang="en-US" dirty="0"/>
              <a:t>Grains</a:t>
            </a:r>
          </a:p>
          <a:p>
            <a:pPr lvl="3"/>
            <a:r>
              <a:rPr lang="en-US" dirty="0"/>
              <a:t>Livestock</a:t>
            </a:r>
          </a:p>
          <a:p>
            <a:pPr lvl="3"/>
            <a:r>
              <a:rPr lang="en-US" dirty="0"/>
              <a:t>Nuts</a:t>
            </a:r>
          </a:p>
          <a:p>
            <a:pPr lvl="3"/>
            <a:r>
              <a:rPr lang="en-US" dirty="0"/>
              <a:t>Poultry</a:t>
            </a:r>
          </a:p>
          <a:p>
            <a:pPr lvl="3"/>
            <a:r>
              <a:rPr lang="en-US" dirty="0"/>
              <a:t>Vegetables</a:t>
            </a:r>
          </a:p>
          <a:p>
            <a:pPr lvl="2"/>
            <a:r>
              <a:rPr lang="en-US" dirty="0"/>
              <a:t>New types of farms:</a:t>
            </a:r>
          </a:p>
          <a:p>
            <a:pPr lvl="3"/>
            <a:r>
              <a:rPr lang="en-US" dirty="0"/>
              <a:t>Aquaculture</a:t>
            </a:r>
          </a:p>
          <a:p>
            <a:pPr lvl="3"/>
            <a:r>
              <a:rPr lang="en-US" dirty="0"/>
              <a:t>Organic </a:t>
            </a:r>
          </a:p>
          <a:p>
            <a:endParaRPr lang="en-US" dirty="0"/>
          </a:p>
        </p:txBody>
      </p:sp>
      <p:sp>
        <p:nvSpPr>
          <p:cNvPr id="5" name="Content Placeholder 4">
            <a:extLst>
              <a:ext uri="{FF2B5EF4-FFF2-40B4-BE49-F238E27FC236}">
                <a16:creationId xmlns:a16="http://schemas.microsoft.com/office/drawing/2014/main" id="{222451D2-EAD6-4D1F-9FB5-5CA7873438CD}"/>
              </a:ext>
            </a:extLst>
          </p:cNvPr>
          <p:cNvSpPr>
            <a:spLocks noGrp="1"/>
          </p:cNvSpPr>
          <p:nvPr>
            <p:ph sz="half" idx="10"/>
          </p:nvPr>
        </p:nvSpPr>
        <p:spPr/>
        <p:txBody>
          <a:bodyPr/>
          <a:lstStyle/>
          <a:p>
            <a:pPr lvl="1"/>
            <a:r>
              <a:rPr lang="en-US" dirty="0"/>
              <a:t>Careers</a:t>
            </a:r>
          </a:p>
          <a:p>
            <a:pPr lvl="2"/>
            <a:r>
              <a:rPr lang="en-US" dirty="0"/>
              <a:t>Biologists</a:t>
            </a:r>
          </a:p>
          <a:p>
            <a:pPr lvl="2"/>
            <a:r>
              <a:rPr lang="en-US" dirty="0"/>
              <a:t>Biotechnologists</a:t>
            </a:r>
          </a:p>
          <a:p>
            <a:pPr lvl="2"/>
            <a:r>
              <a:rPr lang="en-US" dirty="0"/>
              <a:t>Botanists</a:t>
            </a:r>
          </a:p>
          <a:p>
            <a:pPr lvl="2"/>
            <a:r>
              <a:rPr lang="en-US" dirty="0"/>
              <a:t>Farmers </a:t>
            </a:r>
          </a:p>
          <a:p>
            <a:endParaRPr lang="en-US" dirty="0"/>
          </a:p>
          <a:p>
            <a:endParaRPr lang="en-US" dirty="0"/>
          </a:p>
        </p:txBody>
      </p:sp>
      <p:pic>
        <p:nvPicPr>
          <p:cNvPr id="7" name="Picture 6">
            <a:extLst>
              <a:ext uri="{FF2B5EF4-FFF2-40B4-BE49-F238E27FC236}">
                <a16:creationId xmlns:a16="http://schemas.microsoft.com/office/drawing/2014/main" id="{0751083A-8205-4C87-BCB9-2B8E88224D80}"/>
              </a:ext>
            </a:extLst>
          </p:cNvPr>
          <p:cNvPicPr>
            <a:picLocks noChangeAspect="1"/>
          </p:cNvPicPr>
          <p:nvPr/>
        </p:nvPicPr>
        <p:blipFill>
          <a:blip r:embed="rId3"/>
          <a:stretch>
            <a:fillRect/>
          </a:stretch>
        </p:blipFill>
        <p:spPr>
          <a:xfrm>
            <a:off x="8099798" y="4029837"/>
            <a:ext cx="2822693" cy="2261812"/>
          </a:xfrm>
          <a:prstGeom prst="rect">
            <a:avLst/>
          </a:prstGeom>
        </p:spPr>
      </p:pic>
    </p:spTree>
    <p:extLst>
      <p:ext uri="{BB962C8B-B14F-4D97-AF65-F5344CB8AC3E}">
        <p14:creationId xmlns:p14="http://schemas.microsoft.com/office/powerpoint/2010/main" val="786190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 Manufacturing</a:t>
            </a:r>
          </a:p>
        </p:txBody>
      </p:sp>
      <p:sp>
        <p:nvSpPr>
          <p:cNvPr id="4" name="Content Placeholder 3">
            <a:extLst>
              <a:ext uri="{FF2B5EF4-FFF2-40B4-BE49-F238E27FC236}">
                <a16:creationId xmlns:a16="http://schemas.microsoft.com/office/drawing/2014/main" id="{01B44C55-E330-475A-9508-4F03156C1CD5}"/>
              </a:ext>
            </a:extLst>
          </p:cNvPr>
          <p:cNvSpPr>
            <a:spLocks noGrp="1"/>
          </p:cNvSpPr>
          <p:nvPr>
            <p:ph sz="half" idx="1"/>
          </p:nvPr>
        </p:nvSpPr>
        <p:spPr/>
        <p:txBody>
          <a:bodyPr/>
          <a:lstStyle/>
          <a:p>
            <a:pPr lvl="1"/>
            <a:r>
              <a:rPr lang="en-US" dirty="0"/>
              <a:t>Jobs</a:t>
            </a:r>
          </a:p>
          <a:p>
            <a:pPr lvl="2"/>
            <a:r>
              <a:rPr lang="en-US" dirty="0"/>
              <a:t>Raw foods are processed for:</a:t>
            </a:r>
          </a:p>
          <a:p>
            <a:pPr lvl="3"/>
            <a:r>
              <a:rPr lang="en-US" dirty="0"/>
              <a:t>Washing</a:t>
            </a:r>
          </a:p>
          <a:p>
            <a:pPr lvl="3"/>
            <a:r>
              <a:rPr lang="en-US" dirty="0"/>
              <a:t>Canning</a:t>
            </a:r>
          </a:p>
          <a:p>
            <a:pPr lvl="3"/>
            <a:r>
              <a:rPr lang="en-US" dirty="0"/>
              <a:t>Freezing</a:t>
            </a:r>
          </a:p>
          <a:p>
            <a:pPr lvl="3"/>
            <a:r>
              <a:rPr lang="en-US" dirty="0"/>
              <a:t>Drying</a:t>
            </a:r>
          </a:p>
          <a:p>
            <a:pPr lvl="3"/>
            <a:r>
              <a:rPr lang="en-US" dirty="0"/>
              <a:t>Packaging </a:t>
            </a:r>
          </a:p>
          <a:p>
            <a:pPr lvl="2"/>
            <a:r>
              <a:rPr lang="en-US" dirty="0"/>
              <a:t>Also refines, combines and alters foods to make other products</a:t>
            </a:r>
          </a:p>
          <a:p>
            <a:pPr lvl="1"/>
            <a:endParaRPr lang="en-US" dirty="0"/>
          </a:p>
        </p:txBody>
      </p:sp>
      <p:sp>
        <p:nvSpPr>
          <p:cNvPr id="5" name="Content Placeholder 4">
            <a:extLst>
              <a:ext uri="{FF2B5EF4-FFF2-40B4-BE49-F238E27FC236}">
                <a16:creationId xmlns:a16="http://schemas.microsoft.com/office/drawing/2014/main" id="{57E7375A-F57D-489B-A8FE-DD8BF0B68691}"/>
              </a:ext>
            </a:extLst>
          </p:cNvPr>
          <p:cNvSpPr>
            <a:spLocks noGrp="1"/>
          </p:cNvSpPr>
          <p:nvPr>
            <p:ph sz="half" idx="10"/>
          </p:nvPr>
        </p:nvSpPr>
        <p:spPr/>
        <p:txBody>
          <a:bodyPr/>
          <a:lstStyle/>
          <a:p>
            <a:pPr lvl="1"/>
            <a:r>
              <a:rPr lang="en-US" dirty="0"/>
              <a:t>Careers </a:t>
            </a:r>
          </a:p>
          <a:p>
            <a:pPr lvl="2"/>
            <a:r>
              <a:rPr lang="en-US" dirty="0"/>
              <a:t>Food engineers</a:t>
            </a:r>
          </a:p>
          <a:p>
            <a:pPr lvl="2"/>
            <a:r>
              <a:rPr lang="en-US" dirty="0"/>
              <a:t>Food marketing experts</a:t>
            </a:r>
          </a:p>
          <a:p>
            <a:pPr lvl="2"/>
            <a:r>
              <a:rPr lang="en-US" dirty="0"/>
              <a:t>Food packaging specialists</a:t>
            </a:r>
          </a:p>
          <a:p>
            <a:pPr lvl="2"/>
            <a:r>
              <a:rPr lang="en-US" dirty="0"/>
              <a:t>Microbiologist</a:t>
            </a:r>
          </a:p>
          <a:p>
            <a:pPr lvl="1"/>
            <a:endParaRPr lang="en-US" dirty="0"/>
          </a:p>
          <a:p>
            <a:endParaRPr lang="en-US" dirty="0"/>
          </a:p>
        </p:txBody>
      </p:sp>
      <p:pic>
        <p:nvPicPr>
          <p:cNvPr id="6" name="Picture 5">
            <a:extLst>
              <a:ext uri="{FF2B5EF4-FFF2-40B4-BE49-F238E27FC236}">
                <a16:creationId xmlns:a16="http://schemas.microsoft.com/office/drawing/2014/main" id="{280AA45A-63E9-42A7-8172-93643BF08355}"/>
              </a:ext>
            </a:extLst>
          </p:cNvPr>
          <p:cNvPicPr>
            <a:picLocks noChangeAspect="1"/>
          </p:cNvPicPr>
          <p:nvPr/>
        </p:nvPicPr>
        <p:blipFill>
          <a:blip r:embed="rId3"/>
          <a:stretch>
            <a:fillRect/>
          </a:stretch>
        </p:blipFill>
        <p:spPr>
          <a:xfrm>
            <a:off x="6900818" y="4002663"/>
            <a:ext cx="3017782" cy="2152075"/>
          </a:xfrm>
          <a:prstGeom prst="rect">
            <a:avLst/>
          </a:prstGeom>
        </p:spPr>
      </p:pic>
    </p:spTree>
    <p:extLst>
      <p:ext uri="{BB962C8B-B14F-4D97-AF65-F5344CB8AC3E}">
        <p14:creationId xmlns:p14="http://schemas.microsoft.com/office/powerpoint/2010/main" val="270404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 Distribution</a:t>
            </a:r>
          </a:p>
        </p:txBody>
      </p:sp>
      <p:sp>
        <p:nvSpPr>
          <p:cNvPr id="4" name="Content Placeholder 3">
            <a:extLst>
              <a:ext uri="{FF2B5EF4-FFF2-40B4-BE49-F238E27FC236}">
                <a16:creationId xmlns:a16="http://schemas.microsoft.com/office/drawing/2014/main" id="{01B44C55-E330-475A-9508-4F03156C1CD5}"/>
              </a:ext>
            </a:extLst>
          </p:cNvPr>
          <p:cNvSpPr>
            <a:spLocks noGrp="1"/>
          </p:cNvSpPr>
          <p:nvPr>
            <p:ph sz="half" idx="1"/>
          </p:nvPr>
        </p:nvSpPr>
        <p:spPr/>
        <p:txBody>
          <a:bodyPr/>
          <a:lstStyle/>
          <a:p>
            <a:pPr lvl="1"/>
            <a:r>
              <a:rPr lang="en-US" dirty="0"/>
              <a:t>Jobs</a:t>
            </a:r>
          </a:p>
          <a:p>
            <a:pPr lvl="2"/>
            <a:r>
              <a:rPr lang="en-US" dirty="0"/>
              <a:t>Involves hauling and storing food</a:t>
            </a:r>
          </a:p>
          <a:p>
            <a:pPr lvl="1"/>
            <a:endParaRPr lang="en-US" dirty="0"/>
          </a:p>
          <a:p>
            <a:pPr lvl="1"/>
            <a:endParaRPr lang="en-US" dirty="0"/>
          </a:p>
        </p:txBody>
      </p:sp>
      <p:sp>
        <p:nvSpPr>
          <p:cNvPr id="5" name="Content Placeholder 4">
            <a:extLst>
              <a:ext uri="{FF2B5EF4-FFF2-40B4-BE49-F238E27FC236}">
                <a16:creationId xmlns:a16="http://schemas.microsoft.com/office/drawing/2014/main" id="{57E7375A-F57D-489B-A8FE-DD8BF0B68691}"/>
              </a:ext>
            </a:extLst>
          </p:cNvPr>
          <p:cNvSpPr>
            <a:spLocks noGrp="1"/>
          </p:cNvSpPr>
          <p:nvPr>
            <p:ph sz="half" idx="10"/>
          </p:nvPr>
        </p:nvSpPr>
        <p:spPr/>
        <p:txBody>
          <a:bodyPr/>
          <a:lstStyle/>
          <a:p>
            <a:pPr lvl="1"/>
            <a:r>
              <a:rPr lang="en-US" dirty="0"/>
              <a:t>Careers </a:t>
            </a:r>
          </a:p>
          <a:p>
            <a:pPr lvl="2"/>
            <a:r>
              <a:rPr lang="en-US" dirty="0"/>
              <a:t>Food distributors</a:t>
            </a:r>
          </a:p>
          <a:p>
            <a:pPr lvl="2"/>
            <a:r>
              <a:rPr lang="en-US" dirty="0"/>
              <a:t>Food engineers </a:t>
            </a:r>
          </a:p>
          <a:p>
            <a:pPr lvl="1"/>
            <a:endParaRPr lang="en-US" dirty="0"/>
          </a:p>
          <a:p>
            <a:endParaRPr lang="en-US" dirty="0"/>
          </a:p>
        </p:txBody>
      </p:sp>
      <p:pic>
        <p:nvPicPr>
          <p:cNvPr id="3" name="Picture 2">
            <a:extLst>
              <a:ext uri="{FF2B5EF4-FFF2-40B4-BE49-F238E27FC236}">
                <a16:creationId xmlns:a16="http://schemas.microsoft.com/office/drawing/2014/main" id="{D7C975EF-01FA-480F-8B8C-AEF1A9BCF5C7}"/>
              </a:ext>
            </a:extLst>
          </p:cNvPr>
          <p:cNvPicPr>
            <a:picLocks noChangeAspect="1"/>
          </p:cNvPicPr>
          <p:nvPr/>
        </p:nvPicPr>
        <p:blipFill>
          <a:blip r:embed="rId3"/>
          <a:stretch>
            <a:fillRect/>
          </a:stretch>
        </p:blipFill>
        <p:spPr>
          <a:xfrm>
            <a:off x="4243774" y="3711531"/>
            <a:ext cx="3468925" cy="2316681"/>
          </a:xfrm>
          <a:prstGeom prst="rect">
            <a:avLst/>
          </a:prstGeom>
        </p:spPr>
      </p:pic>
    </p:spTree>
    <p:extLst>
      <p:ext uri="{BB962C8B-B14F-4D97-AF65-F5344CB8AC3E}">
        <p14:creationId xmlns:p14="http://schemas.microsoft.com/office/powerpoint/2010/main" val="55760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Quality Control</a:t>
            </a:r>
          </a:p>
        </p:txBody>
      </p:sp>
      <p:sp>
        <p:nvSpPr>
          <p:cNvPr id="4" name="Content Placeholder 3">
            <a:extLst>
              <a:ext uri="{FF2B5EF4-FFF2-40B4-BE49-F238E27FC236}">
                <a16:creationId xmlns:a16="http://schemas.microsoft.com/office/drawing/2014/main" id="{01B44C55-E330-475A-9508-4F03156C1CD5}"/>
              </a:ext>
            </a:extLst>
          </p:cNvPr>
          <p:cNvSpPr>
            <a:spLocks noGrp="1"/>
          </p:cNvSpPr>
          <p:nvPr>
            <p:ph sz="half" idx="1"/>
          </p:nvPr>
        </p:nvSpPr>
        <p:spPr/>
        <p:txBody>
          <a:bodyPr/>
          <a:lstStyle/>
          <a:p>
            <a:pPr lvl="1"/>
            <a:r>
              <a:rPr lang="en-US" dirty="0"/>
              <a:t>Jobs</a:t>
            </a:r>
          </a:p>
          <a:p>
            <a:pPr lvl="2"/>
            <a:r>
              <a:rPr lang="en-US" dirty="0"/>
              <a:t>Ensure that food products: </a:t>
            </a:r>
          </a:p>
          <a:p>
            <a:pPr lvl="3"/>
            <a:r>
              <a:rPr lang="en-US" dirty="0"/>
              <a:t>Are safe and meet federal regulations</a:t>
            </a:r>
          </a:p>
          <a:p>
            <a:pPr lvl="3"/>
            <a:r>
              <a:rPr lang="en-US" dirty="0"/>
              <a:t>Meet a set standard of quality</a:t>
            </a:r>
          </a:p>
          <a:p>
            <a:pPr lvl="1"/>
            <a:endParaRPr lang="en-US" dirty="0"/>
          </a:p>
        </p:txBody>
      </p:sp>
      <p:sp>
        <p:nvSpPr>
          <p:cNvPr id="5" name="Content Placeholder 4">
            <a:extLst>
              <a:ext uri="{FF2B5EF4-FFF2-40B4-BE49-F238E27FC236}">
                <a16:creationId xmlns:a16="http://schemas.microsoft.com/office/drawing/2014/main" id="{57E7375A-F57D-489B-A8FE-DD8BF0B68691}"/>
              </a:ext>
            </a:extLst>
          </p:cNvPr>
          <p:cNvSpPr>
            <a:spLocks noGrp="1"/>
          </p:cNvSpPr>
          <p:nvPr>
            <p:ph sz="half" idx="10"/>
          </p:nvPr>
        </p:nvSpPr>
        <p:spPr/>
        <p:txBody>
          <a:bodyPr/>
          <a:lstStyle/>
          <a:p>
            <a:pPr lvl="1"/>
            <a:r>
              <a:rPr lang="en-US" dirty="0"/>
              <a:t>Careers </a:t>
            </a:r>
          </a:p>
          <a:p>
            <a:pPr lvl="2"/>
            <a:r>
              <a:rPr lang="en-US" dirty="0"/>
              <a:t>Food inspectors</a:t>
            </a:r>
          </a:p>
          <a:p>
            <a:pPr lvl="2"/>
            <a:r>
              <a:rPr lang="en-US" dirty="0"/>
              <a:t>Food testers </a:t>
            </a:r>
          </a:p>
          <a:p>
            <a:pPr lvl="1"/>
            <a:endParaRPr lang="en-US" dirty="0"/>
          </a:p>
          <a:p>
            <a:endParaRPr lang="en-US" dirty="0"/>
          </a:p>
        </p:txBody>
      </p:sp>
      <p:pic>
        <p:nvPicPr>
          <p:cNvPr id="3" name="Picture 2">
            <a:extLst>
              <a:ext uri="{FF2B5EF4-FFF2-40B4-BE49-F238E27FC236}">
                <a16:creationId xmlns:a16="http://schemas.microsoft.com/office/drawing/2014/main" id="{1B3E67DF-A298-4C55-9D84-DC8CA804E99F}"/>
              </a:ext>
            </a:extLst>
          </p:cNvPr>
          <p:cNvPicPr>
            <a:picLocks noChangeAspect="1"/>
          </p:cNvPicPr>
          <p:nvPr/>
        </p:nvPicPr>
        <p:blipFill>
          <a:blip r:embed="rId3"/>
          <a:stretch>
            <a:fillRect/>
          </a:stretch>
        </p:blipFill>
        <p:spPr>
          <a:xfrm>
            <a:off x="7656381" y="3172690"/>
            <a:ext cx="1880361" cy="2818172"/>
          </a:xfrm>
          <a:prstGeom prst="rect">
            <a:avLst/>
          </a:prstGeom>
        </p:spPr>
      </p:pic>
    </p:spTree>
    <p:extLst>
      <p:ext uri="{BB962C8B-B14F-4D97-AF65-F5344CB8AC3E}">
        <p14:creationId xmlns:p14="http://schemas.microsoft.com/office/powerpoint/2010/main" val="280354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Foodservice</a:t>
            </a:r>
          </a:p>
        </p:txBody>
      </p:sp>
      <p:sp>
        <p:nvSpPr>
          <p:cNvPr id="4" name="Content Placeholder 3">
            <a:extLst>
              <a:ext uri="{FF2B5EF4-FFF2-40B4-BE49-F238E27FC236}">
                <a16:creationId xmlns:a16="http://schemas.microsoft.com/office/drawing/2014/main" id="{01B44C55-E330-475A-9508-4F03156C1CD5}"/>
              </a:ext>
            </a:extLst>
          </p:cNvPr>
          <p:cNvSpPr>
            <a:spLocks noGrp="1"/>
          </p:cNvSpPr>
          <p:nvPr>
            <p:ph sz="half" idx="1"/>
          </p:nvPr>
        </p:nvSpPr>
        <p:spPr/>
        <p:txBody>
          <a:bodyPr/>
          <a:lstStyle/>
          <a:p>
            <a:pPr lvl="1"/>
            <a:r>
              <a:rPr lang="en-US" dirty="0"/>
              <a:t>Jobs</a:t>
            </a:r>
          </a:p>
          <a:p>
            <a:pPr lvl="2"/>
            <a:r>
              <a:rPr lang="en-US" dirty="0"/>
              <a:t>Involves preparing meals and serving them</a:t>
            </a:r>
          </a:p>
          <a:p>
            <a:pPr lvl="1"/>
            <a:endParaRPr lang="en-US" dirty="0"/>
          </a:p>
        </p:txBody>
      </p:sp>
      <p:sp>
        <p:nvSpPr>
          <p:cNvPr id="5" name="Content Placeholder 4">
            <a:extLst>
              <a:ext uri="{FF2B5EF4-FFF2-40B4-BE49-F238E27FC236}">
                <a16:creationId xmlns:a16="http://schemas.microsoft.com/office/drawing/2014/main" id="{57E7375A-F57D-489B-A8FE-DD8BF0B68691}"/>
              </a:ext>
            </a:extLst>
          </p:cNvPr>
          <p:cNvSpPr>
            <a:spLocks noGrp="1"/>
          </p:cNvSpPr>
          <p:nvPr>
            <p:ph sz="half" idx="10"/>
          </p:nvPr>
        </p:nvSpPr>
        <p:spPr/>
        <p:txBody>
          <a:bodyPr/>
          <a:lstStyle/>
          <a:p>
            <a:pPr lvl="1"/>
            <a:r>
              <a:rPr lang="en-US" dirty="0"/>
              <a:t>Careers </a:t>
            </a:r>
          </a:p>
          <a:p>
            <a:pPr lvl="2"/>
            <a:r>
              <a:rPr lang="en-US" dirty="0"/>
              <a:t>Entry-level:</a:t>
            </a:r>
          </a:p>
          <a:p>
            <a:pPr lvl="3"/>
            <a:r>
              <a:rPr lang="en-US" dirty="0"/>
              <a:t>Bus Persons</a:t>
            </a:r>
          </a:p>
          <a:p>
            <a:pPr lvl="3"/>
            <a:r>
              <a:rPr lang="en-US" dirty="0"/>
              <a:t>Cooks </a:t>
            </a:r>
          </a:p>
          <a:p>
            <a:pPr lvl="3"/>
            <a:r>
              <a:rPr lang="en-US" dirty="0"/>
              <a:t>Hosts</a:t>
            </a:r>
          </a:p>
          <a:p>
            <a:pPr lvl="3"/>
            <a:r>
              <a:rPr lang="en-US" dirty="0"/>
              <a:t>Servers</a:t>
            </a:r>
          </a:p>
          <a:p>
            <a:pPr lvl="2"/>
            <a:r>
              <a:rPr lang="en-US" dirty="0"/>
              <a:t>Skilled:</a:t>
            </a:r>
          </a:p>
          <a:p>
            <a:pPr lvl="3"/>
            <a:r>
              <a:rPr lang="en-US" dirty="0"/>
              <a:t>Chefs </a:t>
            </a:r>
          </a:p>
          <a:p>
            <a:pPr lvl="1"/>
            <a:endParaRPr lang="en-US" dirty="0"/>
          </a:p>
          <a:p>
            <a:endParaRPr lang="en-US" dirty="0"/>
          </a:p>
        </p:txBody>
      </p:sp>
      <p:pic>
        <p:nvPicPr>
          <p:cNvPr id="3" name="Picture 2">
            <a:extLst>
              <a:ext uri="{FF2B5EF4-FFF2-40B4-BE49-F238E27FC236}">
                <a16:creationId xmlns:a16="http://schemas.microsoft.com/office/drawing/2014/main" id="{ED9B0FAE-3112-4EF6-B355-68996FF8A03F}"/>
              </a:ext>
            </a:extLst>
          </p:cNvPr>
          <p:cNvPicPr>
            <a:picLocks noChangeAspect="1"/>
          </p:cNvPicPr>
          <p:nvPr/>
        </p:nvPicPr>
        <p:blipFill>
          <a:blip r:embed="rId3"/>
          <a:stretch>
            <a:fillRect/>
          </a:stretch>
        </p:blipFill>
        <p:spPr>
          <a:xfrm>
            <a:off x="2198038" y="3856347"/>
            <a:ext cx="2877561" cy="2298391"/>
          </a:xfrm>
          <a:prstGeom prst="rect">
            <a:avLst/>
          </a:prstGeom>
        </p:spPr>
      </p:pic>
    </p:spTree>
    <p:extLst>
      <p:ext uri="{BB962C8B-B14F-4D97-AF65-F5344CB8AC3E}">
        <p14:creationId xmlns:p14="http://schemas.microsoft.com/office/powerpoint/2010/main" val="334970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Dietetics</a:t>
            </a:r>
          </a:p>
        </p:txBody>
      </p:sp>
      <p:sp>
        <p:nvSpPr>
          <p:cNvPr id="4" name="Content Placeholder 3">
            <a:extLst>
              <a:ext uri="{FF2B5EF4-FFF2-40B4-BE49-F238E27FC236}">
                <a16:creationId xmlns:a16="http://schemas.microsoft.com/office/drawing/2014/main" id="{01B44C55-E330-475A-9508-4F03156C1CD5}"/>
              </a:ext>
            </a:extLst>
          </p:cNvPr>
          <p:cNvSpPr>
            <a:spLocks noGrp="1"/>
          </p:cNvSpPr>
          <p:nvPr>
            <p:ph sz="half" idx="1"/>
          </p:nvPr>
        </p:nvSpPr>
        <p:spPr/>
        <p:txBody>
          <a:bodyPr/>
          <a:lstStyle/>
          <a:p>
            <a:pPr lvl="1"/>
            <a:r>
              <a:rPr lang="en-US" dirty="0"/>
              <a:t>Jobs</a:t>
            </a:r>
          </a:p>
          <a:p>
            <a:pPr lvl="2"/>
            <a:r>
              <a:rPr lang="en-US" dirty="0"/>
              <a:t>Applies nutritional principles to meal planning and preparation</a:t>
            </a:r>
          </a:p>
          <a:p>
            <a:pPr lvl="1"/>
            <a:endParaRPr lang="en-US" dirty="0"/>
          </a:p>
        </p:txBody>
      </p:sp>
      <p:sp>
        <p:nvSpPr>
          <p:cNvPr id="5" name="Content Placeholder 4">
            <a:extLst>
              <a:ext uri="{FF2B5EF4-FFF2-40B4-BE49-F238E27FC236}">
                <a16:creationId xmlns:a16="http://schemas.microsoft.com/office/drawing/2014/main" id="{57E7375A-F57D-489B-A8FE-DD8BF0B68691}"/>
              </a:ext>
            </a:extLst>
          </p:cNvPr>
          <p:cNvSpPr>
            <a:spLocks noGrp="1"/>
          </p:cNvSpPr>
          <p:nvPr>
            <p:ph sz="half" idx="10"/>
          </p:nvPr>
        </p:nvSpPr>
        <p:spPr/>
        <p:txBody>
          <a:bodyPr/>
          <a:lstStyle/>
          <a:p>
            <a:pPr lvl="1"/>
            <a:r>
              <a:rPr lang="en-US" dirty="0"/>
              <a:t>Careers </a:t>
            </a:r>
          </a:p>
          <a:p>
            <a:pPr lvl="2"/>
            <a:r>
              <a:rPr lang="en-US" dirty="0"/>
              <a:t>Dietitian</a:t>
            </a:r>
          </a:p>
          <a:p>
            <a:endParaRPr lang="en-US" dirty="0"/>
          </a:p>
        </p:txBody>
      </p:sp>
      <p:pic>
        <p:nvPicPr>
          <p:cNvPr id="3" name="Picture 2">
            <a:extLst>
              <a:ext uri="{FF2B5EF4-FFF2-40B4-BE49-F238E27FC236}">
                <a16:creationId xmlns:a16="http://schemas.microsoft.com/office/drawing/2014/main" id="{65EDA74C-1DB1-4C1B-8FB3-FEB7EBC105B0}"/>
              </a:ext>
            </a:extLst>
          </p:cNvPr>
          <p:cNvPicPr>
            <a:picLocks noChangeAspect="1"/>
          </p:cNvPicPr>
          <p:nvPr/>
        </p:nvPicPr>
        <p:blipFill>
          <a:blip r:embed="rId3"/>
          <a:stretch>
            <a:fillRect/>
          </a:stretch>
        </p:blipFill>
        <p:spPr>
          <a:xfrm>
            <a:off x="7313151" y="3553585"/>
            <a:ext cx="2511770" cy="2438611"/>
          </a:xfrm>
          <a:prstGeom prst="rect">
            <a:avLst/>
          </a:prstGeom>
        </p:spPr>
      </p:pic>
    </p:spTree>
    <p:extLst>
      <p:ext uri="{BB962C8B-B14F-4D97-AF65-F5344CB8AC3E}">
        <p14:creationId xmlns:p14="http://schemas.microsoft.com/office/powerpoint/2010/main" val="420187329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schemas.microsoft.com/office/2006/documentManagement/types"/>
    <ds:schemaRef ds:uri="http://schemas.microsoft.com/office/infopath/2007/PartnerControls"/>
    <ds:schemaRef ds:uri="http://schemas.microsoft.com/sharepoint/v3"/>
    <ds:schemaRef ds:uri="http://purl.org/dc/terms/"/>
    <ds:schemaRef ds:uri="http://schemas.microsoft.com/office/2006/metadata/properties"/>
    <ds:schemaRef ds:uri="56ea17bb-c96d-4826-b465-01eec0dd23dd"/>
    <ds:schemaRef ds:uri="http://www.w3.org/XML/1998/namespace"/>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221</TotalTime>
  <Words>818</Words>
  <Application>Microsoft Office PowerPoint</Application>
  <PresentationFormat>Widescreen</PresentationFormat>
  <Paragraphs>164</Paragraphs>
  <Slides>17</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Careers</vt:lpstr>
      <vt:lpstr>Food Production</vt:lpstr>
      <vt:lpstr>Food Manufacturing</vt:lpstr>
      <vt:lpstr>Food Distribution</vt:lpstr>
      <vt:lpstr>Quality Control</vt:lpstr>
      <vt:lpstr>Foodservice</vt:lpstr>
      <vt:lpstr>Dietetics</vt:lpstr>
      <vt:lpstr>Employment</vt:lpstr>
      <vt:lpstr>Business</vt:lpstr>
      <vt:lpstr>Education</vt:lpstr>
      <vt:lpstr>Government</vt:lpstr>
      <vt:lpstr>PowerPoint Presentation</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10</cp:revision>
  <cp:lastPrinted>2017-07-07T16:17:37Z</cp:lastPrinted>
  <dcterms:created xsi:type="dcterms:W3CDTF">2017-07-11T23:58:30Z</dcterms:created>
  <dcterms:modified xsi:type="dcterms:W3CDTF">2017-11-22T23:16:11Z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