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8"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55127" autoAdjust="0"/>
  </p:normalViewPr>
  <p:slideViewPr>
    <p:cSldViewPr snapToGrid="0">
      <p:cViewPr>
        <p:scale>
          <a:sx n="63" d="100"/>
          <a:sy n="63" d="100"/>
        </p:scale>
        <p:origin x="82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05-Jan-18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05-Jan-18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89918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i="0" u="none" strike="noStrike" kern="1200" baseline="0" dirty="0">
                <a:solidFill>
                  <a:schemeClr val="tx1"/>
                </a:solidFill>
                <a:latin typeface="+mn-lt"/>
                <a:ea typeface="+mn-ea"/>
                <a:cs typeface="+mn-cs"/>
              </a:rPr>
              <a:t>Good Nutrition Effects: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Appearance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give you shiny hair, bright eyes, healthy nails and teeth, and smooth clear skin </a:t>
            </a:r>
          </a:p>
          <a:p>
            <a:r>
              <a:rPr lang="en-US" sz="1200" b="1" i="0" u="none" strike="noStrike" kern="1200" baseline="0" dirty="0">
                <a:solidFill>
                  <a:schemeClr val="tx1"/>
                </a:solidFill>
                <a:latin typeface="+mn-lt"/>
                <a:ea typeface="+mn-ea"/>
                <a:cs typeface="+mn-cs"/>
              </a:rPr>
              <a:t>Fitness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you stay energetic and alert throughout the day </a:t>
            </a:r>
          </a:p>
          <a:p>
            <a:r>
              <a:rPr lang="en-US" sz="1200" b="1" i="0" u="none" strike="noStrike" kern="1200" baseline="0" dirty="0">
                <a:solidFill>
                  <a:schemeClr val="tx1"/>
                </a:solidFill>
                <a:latin typeface="+mn-lt"/>
                <a:ea typeface="+mn-ea"/>
                <a:cs typeface="+mn-cs"/>
              </a:rPr>
              <a:t>Weight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you reach and maintain a healthy weight </a:t>
            </a:r>
          </a:p>
          <a:p>
            <a:r>
              <a:rPr lang="en-US" sz="1200" b="1" i="0" u="none" strike="noStrike" kern="1200" baseline="0" dirty="0">
                <a:solidFill>
                  <a:schemeClr val="tx1"/>
                </a:solidFill>
                <a:latin typeface="+mn-lt"/>
                <a:ea typeface="+mn-ea"/>
                <a:cs typeface="+mn-cs"/>
              </a:rPr>
              <a:t>Protection from Illness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your body defend against disease </a:t>
            </a:r>
          </a:p>
          <a:p>
            <a:r>
              <a:rPr lang="en-US" sz="1200" b="1" i="0" u="none" strike="noStrike" kern="1200" baseline="0" dirty="0">
                <a:solidFill>
                  <a:schemeClr val="tx1"/>
                </a:solidFill>
                <a:latin typeface="+mn-lt"/>
                <a:ea typeface="+mn-ea"/>
                <a:cs typeface="+mn-cs"/>
              </a:rPr>
              <a:t>Healing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the body build new cells, repair breaks and sprains, and heal after illness or surgery </a:t>
            </a:r>
          </a:p>
          <a:p>
            <a:r>
              <a:rPr lang="en-US" sz="1200" b="1" i="0" u="none" strike="noStrike" kern="1200" baseline="0" dirty="0">
                <a:solidFill>
                  <a:schemeClr val="tx1"/>
                </a:solidFill>
                <a:latin typeface="+mn-lt"/>
                <a:ea typeface="+mn-ea"/>
                <a:cs typeface="+mn-cs"/>
              </a:rPr>
              <a:t>Emotional Strength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your body and mind deal with stress </a:t>
            </a:r>
          </a:p>
          <a:p>
            <a:r>
              <a:rPr lang="en-US" sz="1200" b="1" i="0" u="none" strike="noStrike" kern="1200" baseline="0" dirty="0">
                <a:solidFill>
                  <a:schemeClr val="tx1"/>
                </a:solidFill>
                <a:latin typeface="+mn-lt"/>
                <a:ea typeface="+mn-ea"/>
                <a:cs typeface="+mn-cs"/>
              </a:rPr>
              <a:t>Future Health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helps you stay healthy as you grow older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1584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June, 2011, the United States Department of Agriculture introduced the new food guide – MyPlate, based on the 2010 Dietary Guidelines for Americans. The different plate shape is to help grab consumers’ attention with a new visual cue that is a familiar mealtime symbol. </a:t>
            </a:r>
          </a:p>
          <a:p>
            <a:r>
              <a:rPr lang="en-US" sz="1200" b="0" i="0" u="none" strike="noStrike" kern="1200" baseline="0" dirty="0">
                <a:solidFill>
                  <a:schemeClr val="tx1"/>
                </a:solidFill>
                <a:latin typeface="+mn-lt"/>
                <a:ea typeface="+mn-ea"/>
                <a:cs typeface="+mn-cs"/>
              </a:rPr>
              <a:t>Click on MyPlate Icon for view video: </a:t>
            </a:r>
          </a:p>
          <a:p>
            <a:r>
              <a:rPr lang="en-US" sz="1200" b="1" i="0" u="none" strike="noStrike" kern="1200" baseline="0" dirty="0">
                <a:solidFill>
                  <a:schemeClr val="tx1"/>
                </a:solidFill>
                <a:latin typeface="+mn-lt"/>
                <a:ea typeface="+mn-ea"/>
                <a:cs typeface="+mn-cs"/>
              </a:rPr>
              <a:t>Introducing the New Food Icon: MyPlate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Department of Agriculture introduces the new food icon, MyPlate, to replace the MyPyramid image as the government's primary food group symbol. An easy-to-understand visual cue to help consumers adopt healthy eating habits, MyPlate is consistent with the 2010 Dietary Guidelines for Americans. </a:t>
            </a:r>
          </a:p>
          <a:p>
            <a:r>
              <a:rPr lang="en-US" sz="1200" b="0" i="0" u="none" strike="noStrike" kern="1200" baseline="0" dirty="0">
                <a:solidFill>
                  <a:schemeClr val="tx1"/>
                </a:solidFill>
                <a:latin typeface="+mn-lt"/>
                <a:ea typeface="+mn-ea"/>
                <a:cs typeface="+mn-cs"/>
              </a:rPr>
              <a:t>http://youtu.be/SEFmSk08LIE </a:t>
            </a:r>
            <a:endParaRPr lang="en-US" dirty="0"/>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25424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Build a healthy plate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Before you eat, think about what goes on your plate or in your cup or bowl. Foods like vegetables, fruits, whole grains, low-fat dairy products, and lean protein foods contain the nutrients you need without too many calories. Try some of these options. </a:t>
            </a:r>
          </a:p>
          <a:p>
            <a:r>
              <a:rPr lang="en-US" sz="1200" b="0" i="0" u="none" strike="noStrike" kern="1200" baseline="0" dirty="0">
                <a:solidFill>
                  <a:schemeClr val="tx1"/>
                </a:solidFill>
                <a:latin typeface="+mn-lt"/>
                <a:ea typeface="+mn-ea"/>
                <a:cs typeface="+mn-cs"/>
              </a:rPr>
              <a:t>Make half your plate fruits and vegetables. </a:t>
            </a:r>
          </a:p>
          <a:p>
            <a:r>
              <a:rPr lang="en-US" sz="1200" b="0" i="0" u="none" strike="noStrike" kern="1200" baseline="0" dirty="0">
                <a:solidFill>
                  <a:schemeClr val="tx1"/>
                </a:solidFill>
                <a:latin typeface="+mn-lt"/>
                <a:ea typeface="+mn-ea"/>
                <a:cs typeface="+mn-cs"/>
              </a:rPr>
              <a:t>Switch to skim or 1% milk. </a:t>
            </a:r>
          </a:p>
          <a:p>
            <a:r>
              <a:rPr lang="en-US" sz="1200" b="0" i="0" u="none" strike="noStrike" kern="1200" baseline="0" dirty="0">
                <a:solidFill>
                  <a:schemeClr val="tx1"/>
                </a:solidFill>
                <a:latin typeface="+mn-lt"/>
                <a:ea typeface="+mn-ea"/>
                <a:cs typeface="+mn-cs"/>
              </a:rPr>
              <a:t>Make at least half your grains whole. </a:t>
            </a:r>
          </a:p>
          <a:p>
            <a:r>
              <a:rPr lang="en-US" sz="1200" b="0" i="0" u="none" strike="noStrike" kern="1200" baseline="0" dirty="0">
                <a:solidFill>
                  <a:schemeClr val="tx1"/>
                </a:solidFill>
                <a:latin typeface="+mn-lt"/>
                <a:ea typeface="+mn-ea"/>
                <a:cs typeface="+mn-cs"/>
              </a:rPr>
              <a:t>Vary your protein food choices. </a:t>
            </a:r>
          </a:p>
          <a:p>
            <a:r>
              <a:rPr lang="en-US" sz="1200" b="0" i="0" u="none" strike="noStrike" kern="1200" baseline="0" dirty="0">
                <a:solidFill>
                  <a:schemeClr val="tx1"/>
                </a:solidFill>
                <a:latin typeface="+mn-lt"/>
                <a:ea typeface="+mn-ea"/>
                <a:cs typeface="+mn-cs"/>
              </a:rPr>
              <a:t>Keep your food safe to eat - learn more at www.FoodSafety.gov. </a:t>
            </a:r>
          </a:p>
          <a:p>
            <a:r>
              <a:rPr lang="en-US" sz="1200" b="1" i="0" u="none" strike="noStrike" kern="1200" baseline="0" dirty="0">
                <a:solidFill>
                  <a:schemeClr val="tx1"/>
                </a:solidFill>
                <a:latin typeface="+mn-lt"/>
                <a:ea typeface="+mn-ea"/>
                <a:cs typeface="+mn-cs"/>
              </a:rPr>
              <a:t>Cut back on foods high in solid fats, added sugars, and salt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Many people eat foods with too much solid fats, added sugars, and salt (sodium). Added sugars and fats load foods with extra calories you don't need. Too much sodium may increase your blood pressure. </a:t>
            </a:r>
          </a:p>
          <a:p>
            <a:r>
              <a:rPr lang="en-US" sz="1200" b="0" i="0" u="none" strike="noStrike" kern="1200" baseline="0" dirty="0">
                <a:solidFill>
                  <a:schemeClr val="tx1"/>
                </a:solidFill>
                <a:latin typeface="+mn-lt"/>
                <a:ea typeface="+mn-ea"/>
                <a:cs typeface="+mn-cs"/>
              </a:rPr>
              <a:t>Choose foods and drinks with little or no added sugars. </a:t>
            </a:r>
          </a:p>
          <a:p>
            <a:r>
              <a:rPr lang="en-US" sz="1200" b="0" i="0" u="none" strike="noStrike" kern="1200" baseline="0" dirty="0">
                <a:solidFill>
                  <a:schemeClr val="tx1"/>
                </a:solidFill>
                <a:latin typeface="+mn-lt"/>
                <a:ea typeface="+mn-ea"/>
                <a:cs typeface="+mn-cs"/>
              </a:rPr>
              <a:t>Look out for salt (sodium) in foods you buy - it all adds up. </a:t>
            </a:r>
          </a:p>
          <a:p>
            <a:r>
              <a:rPr lang="en-US" sz="1200" b="0" i="0" u="none" strike="noStrike" kern="1200" baseline="0" dirty="0">
                <a:solidFill>
                  <a:schemeClr val="tx1"/>
                </a:solidFill>
                <a:latin typeface="+mn-lt"/>
                <a:ea typeface="+mn-ea"/>
                <a:cs typeface="+mn-cs"/>
              </a:rPr>
              <a:t>Eat fewer foods that are high in solid fats. </a:t>
            </a:r>
          </a:p>
          <a:p>
            <a:r>
              <a:rPr lang="en-US" sz="1200" b="1" i="0" u="none" strike="noStrike" kern="1200" baseline="0" dirty="0">
                <a:solidFill>
                  <a:schemeClr val="tx1"/>
                </a:solidFill>
                <a:latin typeface="+mn-lt"/>
                <a:ea typeface="+mn-ea"/>
                <a:cs typeface="+mn-cs"/>
              </a:rPr>
              <a:t>Eat the right amount of calories for you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Everyone has a personal calorie limit. Staying within yours can help you get to or maintain a healthy weight. People who are successful at managing their weight have found ways to keep track of how much they eat in a day, even if they don't count every calorie. </a:t>
            </a:r>
          </a:p>
          <a:p>
            <a:r>
              <a:rPr lang="en-US" sz="1200" b="0" i="0" u="none" strike="noStrike" kern="1200" baseline="0" dirty="0">
                <a:solidFill>
                  <a:schemeClr val="tx1"/>
                </a:solidFill>
                <a:latin typeface="+mn-lt"/>
                <a:ea typeface="+mn-ea"/>
                <a:cs typeface="+mn-cs"/>
              </a:rPr>
              <a:t>Enjoy your food, but eat less. </a:t>
            </a:r>
          </a:p>
          <a:p>
            <a:r>
              <a:rPr lang="en-US" sz="1200" b="0" i="0" u="none" strike="noStrike" kern="1200" baseline="0" dirty="0">
                <a:solidFill>
                  <a:schemeClr val="tx1"/>
                </a:solidFill>
                <a:latin typeface="+mn-lt"/>
                <a:ea typeface="+mn-ea"/>
                <a:cs typeface="+mn-cs"/>
              </a:rPr>
              <a:t>Cook more often at home, where you are in control of what's in your food. </a:t>
            </a:r>
          </a:p>
          <a:p>
            <a:r>
              <a:rPr lang="en-US" sz="1200" b="0" i="0" u="none" strike="noStrike" kern="1200" baseline="0" dirty="0">
                <a:solidFill>
                  <a:schemeClr val="tx1"/>
                </a:solidFill>
                <a:latin typeface="+mn-lt"/>
                <a:ea typeface="+mn-ea"/>
                <a:cs typeface="+mn-cs"/>
              </a:rPr>
              <a:t>When eating out, choose lower calorie menu options. </a:t>
            </a:r>
          </a:p>
          <a:p>
            <a:r>
              <a:rPr lang="en-US" sz="1200" b="0" i="0" u="none" strike="noStrike" kern="1200" baseline="0" dirty="0">
                <a:solidFill>
                  <a:schemeClr val="tx1"/>
                </a:solidFill>
                <a:latin typeface="+mn-lt"/>
                <a:ea typeface="+mn-ea"/>
                <a:cs typeface="+mn-cs"/>
              </a:rPr>
              <a:t>Write down what you eat to keep track of how much you eat. </a:t>
            </a:r>
          </a:p>
          <a:p>
            <a:r>
              <a:rPr lang="en-US" sz="1200" b="0" i="0" u="none" strike="noStrike" kern="1200" baseline="0" dirty="0">
                <a:solidFill>
                  <a:schemeClr val="tx1"/>
                </a:solidFill>
                <a:latin typeface="+mn-lt"/>
                <a:ea typeface="+mn-ea"/>
                <a:cs typeface="+mn-cs"/>
              </a:rPr>
              <a:t>If you drink alcoholic beverages, do so sensibly - limit to 1 drink a day for women or to 2 drinks a day for men. </a:t>
            </a:r>
          </a:p>
          <a:p>
            <a:r>
              <a:rPr lang="en-US" sz="1200" b="1" i="0" u="none" strike="noStrike" kern="1200" baseline="0" dirty="0">
                <a:solidFill>
                  <a:schemeClr val="tx1"/>
                </a:solidFill>
                <a:latin typeface="+mn-lt"/>
                <a:ea typeface="+mn-ea"/>
                <a:cs typeface="+mn-cs"/>
              </a:rPr>
              <a:t>Be physically active your way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Pick activities that you like and start by doing what you can, at least 10 minutes at a time. Every bit adds up, and the health benefits increase as you spend more time being active. </a:t>
            </a:r>
            <a:r>
              <a:rPr lang="en-US" sz="1200" b="1" i="0" u="none" strike="noStrike" kern="1200" baseline="0" dirty="0">
                <a:solidFill>
                  <a:schemeClr val="tx1"/>
                </a:solidFill>
                <a:latin typeface="+mn-lt"/>
                <a:ea typeface="+mn-ea"/>
                <a:cs typeface="+mn-cs"/>
              </a:rPr>
              <a:t>Note to parents: </a:t>
            </a:r>
            <a:r>
              <a:rPr lang="en-US" sz="1200" b="0" i="0" u="none" strike="noStrike" kern="1200" baseline="0" dirty="0">
                <a:solidFill>
                  <a:schemeClr val="tx1"/>
                </a:solidFill>
                <a:latin typeface="+mn-lt"/>
                <a:ea typeface="+mn-ea"/>
                <a:cs typeface="+mn-cs"/>
              </a:rPr>
              <a:t>What you eat and drink and your level of physical activity are important for your own health, and also for your children's health. You are your children's most important role model. Your children pay attention to what you do more than what you say. You can do a lot to help your children develop healthy habits for life by providing and eating healthy meals and snacks. For example, don't just tell your children to eat their vegetables - show them that you eat and enjoy vegetables every day.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545673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Click on hyperlink </a:t>
            </a:r>
            <a:r>
              <a:rPr lang="en-US" sz="1200" b="0" i="0" u="none" strike="noStrike" kern="1200" baseline="0" dirty="0" err="1">
                <a:solidFill>
                  <a:schemeClr val="tx1"/>
                </a:solidFill>
                <a:latin typeface="+mn-lt"/>
                <a:ea typeface="+mn-ea"/>
                <a:cs typeface="+mn-cs"/>
              </a:rPr>
              <a:t>SuperTracker</a:t>
            </a:r>
            <a:r>
              <a:rPr lang="en-US" sz="1200" b="0" i="0" u="none" strike="noStrike" kern="1200" baseline="0" dirty="0">
                <a:solidFill>
                  <a:schemeClr val="tx1"/>
                </a:solidFill>
                <a:latin typeface="+mn-lt"/>
                <a:ea typeface="+mn-ea"/>
                <a:cs typeface="+mn-cs"/>
              </a:rPr>
              <a:t> – Getting Started: How to get My Plan to view video. </a:t>
            </a:r>
          </a:p>
          <a:p>
            <a:r>
              <a:rPr lang="en-US" sz="1200" b="1" i="0" u="none" strike="noStrike" kern="1200" baseline="0" dirty="0" err="1">
                <a:solidFill>
                  <a:schemeClr val="tx1"/>
                </a:solidFill>
                <a:latin typeface="+mn-lt"/>
                <a:ea typeface="+mn-ea"/>
                <a:cs typeface="+mn-cs"/>
              </a:rPr>
              <a:t>SuperTracker</a:t>
            </a:r>
            <a:r>
              <a:rPr lang="en-US" sz="1200" b="1" i="0" u="none" strike="noStrike" kern="1200" baseline="0" dirty="0">
                <a:solidFill>
                  <a:schemeClr val="tx1"/>
                </a:solidFill>
                <a:latin typeface="+mn-lt"/>
                <a:ea typeface="+mn-ea"/>
                <a:cs typeface="+mn-cs"/>
              </a:rPr>
              <a:t> - Getting Started: How to get My Plan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USDA Food and Nutrition </a:t>
            </a:r>
          </a:p>
          <a:p>
            <a:r>
              <a:rPr lang="en-US" sz="1200" b="0" i="0" u="none" strike="noStrike" kern="1200" baseline="0" dirty="0">
                <a:solidFill>
                  <a:schemeClr val="tx1"/>
                </a:solidFill>
                <a:latin typeface="+mn-lt"/>
                <a:ea typeface="+mn-ea"/>
                <a:cs typeface="+mn-cs"/>
              </a:rPr>
              <a:t>Learn how to get a plan using </a:t>
            </a:r>
            <a:r>
              <a:rPr lang="en-US" sz="1200" b="0" i="0" u="none" strike="noStrike" kern="1200" baseline="0" dirty="0" err="1">
                <a:solidFill>
                  <a:schemeClr val="tx1"/>
                </a:solidFill>
                <a:latin typeface="+mn-lt"/>
                <a:ea typeface="+mn-ea"/>
                <a:cs typeface="+mn-cs"/>
              </a:rPr>
              <a:t>SuperTracker</a:t>
            </a:r>
            <a:r>
              <a:rPr lang="en-US" sz="1200" b="0" i="0" u="none" strike="noStrike" kern="1200" baseline="0" dirty="0">
                <a:solidFill>
                  <a:schemeClr val="tx1"/>
                </a:solidFill>
                <a:latin typeface="+mn-lt"/>
                <a:ea typeface="+mn-ea"/>
                <a:cs typeface="+mn-cs"/>
              </a:rPr>
              <a:t>, an online tool where you can get a personalized nutrition and activity plan, track your foods and activities to see how they stack up, and get tips and support to help you make healthier choices. </a:t>
            </a:r>
          </a:p>
          <a:p>
            <a:r>
              <a:rPr lang="en-US" sz="1200" b="0" i="0" u="none" strike="noStrike" kern="1200" baseline="0" dirty="0">
                <a:solidFill>
                  <a:schemeClr val="tx1"/>
                </a:solidFill>
                <a:latin typeface="+mn-lt"/>
                <a:ea typeface="+mn-ea"/>
                <a:cs typeface="+mn-cs"/>
              </a:rPr>
              <a:t>http://youtu.be/MukLDO5kGh8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60410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93303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99415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Food has a powerful effect on health. </a:t>
            </a:r>
          </a:p>
          <a:p>
            <a:r>
              <a:rPr lang="en-US" sz="1200" b="0" i="0" u="none" strike="noStrike" kern="1200" baseline="0" dirty="0">
                <a:solidFill>
                  <a:schemeClr val="tx1"/>
                </a:solidFill>
                <a:latin typeface="+mn-lt"/>
                <a:ea typeface="+mn-ea"/>
                <a:cs typeface="+mn-cs"/>
              </a:rPr>
              <a:t>Healthy food choices promote wellness. </a:t>
            </a:r>
          </a:p>
          <a:p>
            <a:r>
              <a:rPr lang="en-US" sz="1200" b="0" i="0" u="none" strike="noStrike" kern="1200" baseline="0" dirty="0">
                <a:solidFill>
                  <a:schemeClr val="tx1"/>
                </a:solidFill>
                <a:latin typeface="+mn-lt"/>
                <a:ea typeface="+mn-ea"/>
                <a:cs typeface="+mn-cs"/>
              </a:rPr>
              <a:t>When you practice wellness, active steps are taken to stay in good health.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Nutrients </a:t>
            </a:r>
          </a:p>
          <a:p>
            <a:r>
              <a:rPr lang="en-US" sz="1200" b="0" i="0" u="none" strike="noStrike" kern="1200" baseline="0" dirty="0">
                <a:solidFill>
                  <a:schemeClr val="tx1"/>
                </a:solidFill>
                <a:latin typeface="+mn-lt"/>
                <a:ea typeface="+mn-ea"/>
                <a:cs typeface="+mn-cs"/>
              </a:rPr>
              <a:t>•Give you energy </a:t>
            </a:r>
          </a:p>
          <a:p>
            <a:r>
              <a:rPr lang="en-US" sz="1200" b="0" i="0" u="none" strike="noStrike" kern="1200" baseline="0" dirty="0">
                <a:solidFill>
                  <a:schemeClr val="tx1"/>
                </a:solidFill>
                <a:latin typeface="+mn-lt"/>
                <a:ea typeface="+mn-ea"/>
                <a:cs typeface="+mn-cs"/>
              </a:rPr>
              <a:t>•Build and repair body cells </a:t>
            </a:r>
          </a:p>
          <a:p>
            <a:r>
              <a:rPr lang="en-US" sz="1200" b="0" i="0" u="none" strike="noStrike" kern="1200" baseline="0" dirty="0">
                <a:solidFill>
                  <a:schemeClr val="tx1"/>
                </a:solidFill>
                <a:latin typeface="+mn-lt"/>
                <a:ea typeface="+mn-ea"/>
                <a:cs typeface="+mn-cs"/>
              </a:rPr>
              <a:t>•Regulate body processes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1962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Water makes up to 55 to 65% of body’s total weight. </a:t>
            </a:r>
          </a:p>
          <a:p>
            <a:r>
              <a:rPr lang="en-US" sz="1200" b="0" i="0" u="none" strike="noStrike" kern="1200" baseline="0" dirty="0">
                <a:solidFill>
                  <a:schemeClr val="tx1"/>
                </a:solidFill>
                <a:latin typeface="+mn-lt"/>
                <a:ea typeface="+mn-ea"/>
                <a:cs typeface="+mn-cs"/>
              </a:rPr>
              <a:t>Water is lost through evaporation, urination, and respiration, it must be replaced every day.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603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Water soluble vitamins remain in your body only a short time and should be replaced daily.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588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Excess fat-soluble vitamins are stored in the liver. </a:t>
            </a:r>
          </a:p>
          <a:p>
            <a:r>
              <a:rPr lang="en-US" sz="1200" b="0" i="0" u="none" strike="noStrike" kern="1200" baseline="0" dirty="0">
                <a:solidFill>
                  <a:schemeClr val="tx1"/>
                </a:solidFill>
                <a:latin typeface="+mn-lt"/>
                <a:ea typeface="+mn-ea"/>
                <a:cs typeface="+mn-cs"/>
              </a:rPr>
              <a:t>Body draws on these when needed.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80659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common source of energy. </a:t>
            </a:r>
          </a:p>
          <a:p>
            <a:r>
              <a:rPr lang="en-US" sz="1200" b="0" i="0" u="none" strike="noStrike" kern="1200" baseline="0" dirty="0">
                <a:solidFill>
                  <a:schemeClr val="tx1"/>
                </a:solidFill>
                <a:latin typeface="+mn-lt"/>
                <a:ea typeface="+mn-ea"/>
                <a:cs typeface="+mn-cs"/>
              </a:rPr>
              <a:t>Easily digested.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64820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03593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minerals regulate body processes. </a:t>
            </a:r>
          </a:p>
          <a:p>
            <a:r>
              <a:rPr lang="en-US" sz="1200" b="0" i="0" u="none" strike="noStrike" kern="1200" baseline="0" dirty="0">
                <a:solidFill>
                  <a:schemeClr val="tx1"/>
                </a:solidFill>
                <a:latin typeface="+mn-lt"/>
                <a:ea typeface="+mn-ea"/>
                <a:cs typeface="+mn-cs"/>
              </a:rPr>
              <a:t>Other minerals become part of the body in the form of cells, fluids, muscles, bones, and teeth.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992101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EFmSk08LIE&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ukLDO5kGh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5186" y="1269573"/>
            <a:ext cx="7462935" cy="3413772"/>
          </a:xfrm>
        </p:spPr>
        <p:txBody>
          <a:bodyPr>
            <a:noAutofit/>
          </a:bodyPr>
          <a:lstStyle/>
          <a:p>
            <a:r>
              <a:rPr lang="en-US" dirty="0"/>
              <a:t>Nutrition Principles for a Lifetime of Wellness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Minerals and Electrolytes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Part of the body in bones in teeth</a:t>
            </a:r>
          </a:p>
          <a:p>
            <a:pPr lvl="1"/>
            <a:r>
              <a:rPr lang="en-US" dirty="0"/>
              <a:t>Major Minerals</a:t>
            </a:r>
          </a:p>
          <a:p>
            <a:pPr lvl="2"/>
            <a:r>
              <a:rPr lang="en-US" dirty="0"/>
              <a:t>Calcium</a:t>
            </a:r>
          </a:p>
          <a:p>
            <a:pPr lvl="2"/>
            <a:r>
              <a:rPr lang="en-US" dirty="0"/>
              <a:t>Phosphorus</a:t>
            </a:r>
          </a:p>
          <a:p>
            <a:pPr lvl="2"/>
            <a:r>
              <a:rPr lang="en-US" dirty="0"/>
              <a:t>Magnesium</a:t>
            </a:r>
          </a:p>
          <a:p>
            <a:pPr lvl="1"/>
            <a:r>
              <a:rPr lang="en-US" dirty="0"/>
              <a:t>Electrolytes</a:t>
            </a:r>
          </a:p>
          <a:p>
            <a:pPr lvl="2"/>
            <a:r>
              <a:rPr lang="en-US" dirty="0"/>
              <a:t>Sodium</a:t>
            </a:r>
          </a:p>
          <a:p>
            <a:pPr lvl="2"/>
            <a:r>
              <a:rPr lang="en-US" dirty="0"/>
              <a:t>Chloride</a:t>
            </a:r>
          </a:p>
          <a:p>
            <a:pPr lvl="2"/>
            <a:r>
              <a:rPr lang="en-US" dirty="0"/>
              <a:t>Potassium</a:t>
            </a:r>
          </a:p>
        </p:txBody>
      </p:sp>
      <p:sp>
        <p:nvSpPr>
          <p:cNvPr id="4" name="Content Placeholder 3">
            <a:extLst>
              <a:ext uri="{FF2B5EF4-FFF2-40B4-BE49-F238E27FC236}">
                <a16:creationId xmlns:a16="http://schemas.microsoft.com/office/drawing/2014/main" id="{B25FEAEF-0C51-4C08-9403-9556C35F88BD}"/>
              </a:ext>
            </a:extLst>
          </p:cNvPr>
          <p:cNvSpPr>
            <a:spLocks noGrp="1"/>
          </p:cNvSpPr>
          <p:nvPr>
            <p:ph sz="half" idx="10"/>
          </p:nvPr>
        </p:nvSpPr>
        <p:spPr/>
        <p:txBody>
          <a:bodyPr/>
          <a:lstStyle/>
          <a:p>
            <a:pPr lvl="1"/>
            <a:r>
              <a:rPr lang="en-US" dirty="0"/>
              <a:t>Trace Minerals</a:t>
            </a:r>
          </a:p>
          <a:p>
            <a:pPr lvl="2"/>
            <a:r>
              <a:rPr lang="en-US" dirty="0"/>
              <a:t>Iron</a:t>
            </a:r>
          </a:p>
          <a:p>
            <a:pPr lvl="2"/>
            <a:r>
              <a:rPr lang="en-US" dirty="0"/>
              <a:t>Zinc</a:t>
            </a:r>
          </a:p>
          <a:p>
            <a:pPr lvl="2"/>
            <a:r>
              <a:rPr lang="en-US" dirty="0"/>
              <a:t>Copper</a:t>
            </a:r>
          </a:p>
          <a:p>
            <a:pPr lvl="2"/>
            <a:r>
              <a:rPr lang="en-US" dirty="0"/>
              <a:t>Iodine</a:t>
            </a:r>
          </a:p>
          <a:p>
            <a:pPr lvl="2"/>
            <a:r>
              <a:rPr lang="en-US" dirty="0"/>
              <a:t>Selenium</a:t>
            </a:r>
          </a:p>
          <a:p>
            <a:pPr lvl="2"/>
            <a:r>
              <a:rPr lang="en-US" dirty="0"/>
              <a:t>Fluoride</a:t>
            </a:r>
          </a:p>
          <a:p>
            <a:pPr lvl="1"/>
            <a:endParaRPr lang="en-US" dirty="0"/>
          </a:p>
        </p:txBody>
      </p:sp>
    </p:spTree>
    <p:extLst>
      <p:ext uri="{BB962C8B-B14F-4D97-AF65-F5344CB8AC3E}">
        <p14:creationId xmlns:p14="http://schemas.microsoft.com/office/powerpoint/2010/main" val="74214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Provides energy</a:t>
            </a:r>
          </a:p>
          <a:p>
            <a:pPr lvl="1"/>
            <a:r>
              <a:rPr lang="en-US" dirty="0"/>
              <a:t>Gives food flavor and texture</a:t>
            </a:r>
          </a:p>
          <a:p>
            <a:pPr lvl="1"/>
            <a:r>
              <a:rPr lang="en-US" dirty="0"/>
              <a:t>Saturated Fat</a:t>
            </a:r>
          </a:p>
          <a:p>
            <a:pPr lvl="1"/>
            <a:r>
              <a:rPr lang="en-US" dirty="0"/>
              <a:t>Unsaturated Fat</a:t>
            </a:r>
          </a:p>
          <a:p>
            <a:pPr lvl="1"/>
            <a:r>
              <a:rPr lang="en-US" dirty="0"/>
              <a:t>Trans Fat</a:t>
            </a:r>
          </a:p>
        </p:txBody>
      </p:sp>
    </p:spTree>
    <p:extLst>
      <p:ext uri="{BB962C8B-B14F-4D97-AF65-F5344CB8AC3E}">
        <p14:creationId xmlns:p14="http://schemas.microsoft.com/office/powerpoint/2010/main" val="11655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Effects of Good Nutrition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Appearance</a:t>
            </a:r>
          </a:p>
          <a:p>
            <a:pPr lvl="1"/>
            <a:r>
              <a:rPr lang="en-US" dirty="0"/>
              <a:t>Fitness</a:t>
            </a:r>
          </a:p>
          <a:p>
            <a:pPr lvl="1"/>
            <a:r>
              <a:rPr lang="en-US" dirty="0"/>
              <a:t>Weight</a:t>
            </a:r>
          </a:p>
          <a:p>
            <a:pPr lvl="1"/>
            <a:r>
              <a:rPr lang="en-US" dirty="0"/>
              <a:t>Protection from illness</a:t>
            </a:r>
          </a:p>
          <a:p>
            <a:pPr lvl="1"/>
            <a:r>
              <a:rPr lang="en-US" dirty="0"/>
              <a:t>Healing</a:t>
            </a:r>
          </a:p>
          <a:p>
            <a:pPr lvl="1"/>
            <a:r>
              <a:rPr lang="en-US" dirty="0"/>
              <a:t>Emotional strength</a:t>
            </a:r>
          </a:p>
          <a:p>
            <a:pPr lvl="1"/>
            <a:r>
              <a:rPr lang="en-US" dirty="0"/>
              <a:t>Future health</a:t>
            </a:r>
          </a:p>
        </p:txBody>
      </p:sp>
    </p:spTree>
    <p:extLst>
      <p:ext uri="{BB962C8B-B14F-4D97-AF65-F5344CB8AC3E}">
        <p14:creationId xmlns:p14="http://schemas.microsoft.com/office/powerpoint/2010/main" val="405753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MyPlate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MyPlate Icon</a:t>
            </a:r>
            <a:br>
              <a:rPr lang="en-US" dirty="0"/>
            </a:br>
            <a:r>
              <a:rPr lang="en-US" dirty="0"/>
              <a:t>(click on link)</a:t>
            </a:r>
          </a:p>
        </p:txBody>
      </p:sp>
      <p:pic>
        <p:nvPicPr>
          <p:cNvPr id="4" name="Picture 3">
            <a:extLst>
              <a:ext uri="{FF2B5EF4-FFF2-40B4-BE49-F238E27FC236}">
                <a16:creationId xmlns:a16="http://schemas.microsoft.com/office/drawing/2014/main" id="{7226FF19-9EF6-40EE-9907-CB28BCAB1C5B}"/>
              </a:ext>
            </a:extLst>
          </p:cNvPr>
          <p:cNvPicPr>
            <a:picLocks noChangeAspect="1"/>
          </p:cNvPicPr>
          <p:nvPr/>
        </p:nvPicPr>
        <p:blipFill>
          <a:blip r:embed="rId4"/>
          <a:stretch>
            <a:fillRect/>
          </a:stretch>
        </p:blipFill>
        <p:spPr>
          <a:xfrm>
            <a:off x="3625697" y="1637079"/>
            <a:ext cx="5164126" cy="4301000"/>
          </a:xfrm>
          <a:prstGeom prst="rect">
            <a:avLst/>
          </a:prstGeom>
        </p:spPr>
      </p:pic>
    </p:spTree>
    <p:extLst>
      <p:ext uri="{BB962C8B-B14F-4D97-AF65-F5344CB8AC3E}">
        <p14:creationId xmlns:p14="http://schemas.microsoft.com/office/powerpoint/2010/main" val="82427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Recommended Dietary guidelines 2010</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Build a healthy plate</a:t>
            </a:r>
          </a:p>
          <a:p>
            <a:pPr lvl="1"/>
            <a:r>
              <a:rPr lang="en-US" dirty="0"/>
              <a:t>Cut back on foods high in solid fats, added sugars, and salt</a:t>
            </a:r>
          </a:p>
          <a:p>
            <a:pPr lvl="1"/>
            <a:r>
              <a:rPr lang="en-US" dirty="0"/>
              <a:t>Eat the right amount of calories for you</a:t>
            </a:r>
          </a:p>
          <a:p>
            <a:pPr lvl="1"/>
            <a:r>
              <a:rPr lang="en-US" dirty="0"/>
              <a:t>Be physically active your way</a:t>
            </a:r>
          </a:p>
        </p:txBody>
      </p:sp>
      <p:pic>
        <p:nvPicPr>
          <p:cNvPr id="4" name="Picture 3">
            <a:extLst>
              <a:ext uri="{FF2B5EF4-FFF2-40B4-BE49-F238E27FC236}">
                <a16:creationId xmlns:a16="http://schemas.microsoft.com/office/drawing/2014/main" id="{122F3513-8D73-4E54-A091-2039E55AAE82}"/>
              </a:ext>
            </a:extLst>
          </p:cNvPr>
          <p:cNvPicPr>
            <a:picLocks noChangeAspect="1"/>
          </p:cNvPicPr>
          <p:nvPr/>
        </p:nvPicPr>
        <p:blipFill>
          <a:blip r:embed="rId3"/>
          <a:stretch>
            <a:fillRect/>
          </a:stretch>
        </p:blipFill>
        <p:spPr>
          <a:xfrm>
            <a:off x="7437805" y="1494840"/>
            <a:ext cx="3362175" cy="4356000"/>
          </a:xfrm>
          <a:prstGeom prst="rect">
            <a:avLst/>
          </a:prstGeom>
        </p:spPr>
      </p:pic>
    </p:spTree>
    <p:extLst>
      <p:ext uri="{BB962C8B-B14F-4D97-AF65-F5344CB8AC3E}">
        <p14:creationId xmlns:p14="http://schemas.microsoft.com/office/powerpoint/2010/main" val="90009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err="1">
                <a:hlinkClick r:id="rId3"/>
              </a:rPr>
              <a:t>SuperTracker</a:t>
            </a:r>
            <a:r>
              <a:rPr lang="en-US" dirty="0">
                <a:hlinkClick r:id="rId3"/>
              </a:rPr>
              <a:t> - Getting Started: How to get My Plan</a:t>
            </a:r>
            <a:br>
              <a:rPr lang="en-US" dirty="0"/>
            </a:br>
            <a:r>
              <a:rPr lang="en-US" dirty="0"/>
              <a:t>(click on link)</a:t>
            </a:r>
          </a:p>
        </p:txBody>
      </p:sp>
      <p:pic>
        <p:nvPicPr>
          <p:cNvPr id="4" name="Picture 3">
            <a:extLst>
              <a:ext uri="{FF2B5EF4-FFF2-40B4-BE49-F238E27FC236}">
                <a16:creationId xmlns:a16="http://schemas.microsoft.com/office/drawing/2014/main" id="{07EF5B1D-BADD-4A0F-88FC-32262B3D7454}"/>
              </a:ext>
            </a:extLst>
          </p:cNvPr>
          <p:cNvPicPr>
            <a:picLocks noChangeAspect="1"/>
          </p:cNvPicPr>
          <p:nvPr/>
        </p:nvPicPr>
        <p:blipFill>
          <a:blip r:embed="rId4"/>
          <a:stretch>
            <a:fillRect/>
          </a:stretch>
        </p:blipFill>
        <p:spPr>
          <a:xfrm>
            <a:off x="3969002" y="3245180"/>
            <a:ext cx="4285126" cy="2167000"/>
          </a:xfrm>
          <a:prstGeom prst="rect">
            <a:avLst/>
          </a:prstGeom>
        </p:spPr>
      </p:pic>
    </p:spTree>
    <p:extLst>
      <p:ext uri="{BB962C8B-B14F-4D97-AF65-F5344CB8AC3E}">
        <p14:creationId xmlns:p14="http://schemas.microsoft.com/office/powerpoint/2010/main" val="31335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Textbooks:</a:t>
            </a:r>
          </a:p>
          <a:p>
            <a:pPr lvl="2"/>
            <a:r>
              <a:rPr lang="en-US" sz="2000" dirty="0" err="1"/>
              <a:t>Duyff</a:t>
            </a:r>
            <a:r>
              <a:rPr lang="en-US" sz="2000" dirty="0"/>
              <a:t>, R. L. (2010). Food, nutrition &amp; wellness. Columbus, OH: Glencoe/McGraw-Hill.</a:t>
            </a:r>
          </a:p>
          <a:p>
            <a:pPr lvl="2"/>
            <a:r>
              <a:rPr lang="en-US" sz="2000" dirty="0" err="1"/>
              <a:t>Kowtaluk</a:t>
            </a:r>
            <a:r>
              <a:rPr lang="en-US" sz="2000" dirty="0"/>
              <a:t>, H. (2010) Food for today. Columbus, OH: Glencoe/McGraw-Hill.</a:t>
            </a:r>
          </a:p>
          <a:p>
            <a:pPr lvl="2"/>
            <a:r>
              <a:rPr lang="en-US" sz="2000" dirty="0"/>
              <a:t>Weixel, S., &amp; </a:t>
            </a:r>
            <a:r>
              <a:rPr lang="en-US" sz="2000" dirty="0" err="1"/>
              <a:t>Wempen</a:t>
            </a:r>
            <a:r>
              <a:rPr lang="en-US" sz="2000" dirty="0"/>
              <a:t>, F. (2010). Food &amp; nutrition and you. Upper Saddle River, NJ: Pearson/Prentice Hall.</a:t>
            </a:r>
          </a:p>
          <a:p>
            <a:pPr lvl="1"/>
            <a:r>
              <a:rPr lang="en-US" sz="2000" dirty="0"/>
              <a:t>Websites:</a:t>
            </a:r>
          </a:p>
          <a:p>
            <a:pPr lvl="2"/>
            <a:r>
              <a:rPr lang="en-US" sz="2000" dirty="0"/>
              <a:t>U.S. Department of Agriculture.</a:t>
            </a:r>
            <a:br>
              <a:rPr lang="en-US" sz="2000" dirty="0"/>
            </a:br>
            <a:r>
              <a:rPr lang="en-US" sz="2000" dirty="0"/>
              <a:t>ChooseMyPlate.gov Website. Washington, </a:t>
            </a:r>
            <a:r>
              <a:rPr lang="en-US" sz="2000" dirty="0" err="1"/>
              <a:t>DC.ChooseMyPlate</a:t>
            </a:r>
            <a:r>
              <a:rPr lang="en-US" sz="2000" dirty="0"/>
              <a:t>.</a:t>
            </a:r>
            <a:br>
              <a:rPr lang="en-US" sz="2000" dirty="0"/>
            </a:br>
            <a:r>
              <a:rPr lang="en-US" sz="2000" dirty="0"/>
              <a:t>http://www.choosemyplate.gov/</a:t>
            </a:r>
            <a:br>
              <a:rPr lang="en-US" sz="2000" dirty="0"/>
            </a:br>
            <a:r>
              <a:rPr lang="en-US" sz="2000" dirty="0"/>
              <a:t>Accessed December, 2012.</a:t>
            </a:r>
          </a:p>
          <a:p>
            <a:pPr lvl="2"/>
            <a:r>
              <a:rPr lang="en-US" sz="2000" dirty="0"/>
              <a:t>U.S. Department of Agriculture.</a:t>
            </a:r>
            <a:br>
              <a:rPr lang="en-US" sz="2000" dirty="0"/>
            </a:br>
            <a:r>
              <a:rPr lang="en-US" sz="2000" dirty="0"/>
              <a:t>ChooseMyPlate.gov Website. Washington, DC.</a:t>
            </a:r>
            <a:br>
              <a:rPr lang="en-US" sz="2000" dirty="0"/>
            </a:br>
            <a:r>
              <a:rPr lang="en-US" sz="2000" dirty="0" err="1"/>
              <a:t>SuperTracker</a:t>
            </a:r>
            <a:r>
              <a:rPr lang="en-US" sz="2000" dirty="0"/>
              <a:t>.</a:t>
            </a:r>
            <a:br>
              <a:rPr lang="en-US" sz="2000" dirty="0"/>
            </a:br>
            <a:r>
              <a:rPr lang="en-US" sz="2000" dirty="0"/>
              <a:t>https://www.supertracker.usda.gov/</a:t>
            </a:r>
            <a:br>
              <a:rPr lang="en-US" sz="2000" dirty="0"/>
            </a:br>
            <a:r>
              <a:rPr lang="en-US" sz="2000" dirty="0"/>
              <a:t>Accessed December, 2012.</a:t>
            </a:r>
          </a:p>
        </p:txBody>
      </p:sp>
    </p:spTree>
    <p:extLst>
      <p:ext uri="{BB962C8B-B14F-4D97-AF65-F5344CB8AC3E}">
        <p14:creationId xmlns:p14="http://schemas.microsoft.com/office/powerpoint/2010/main" val="388773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Introducing the New Food Icon: MyPlate</a:t>
            </a:r>
            <a:br>
              <a:rPr lang="en-US" sz="2000" dirty="0"/>
            </a:br>
            <a:r>
              <a:rPr lang="en-US" sz="2000" dirty="0"/>
              <a:t>The Department of Agriculture introduces the new food icon, MyPlate, to replace the MyPyramid image as the government's primary food group symbol. An easy-to-understand visual cue to help consumers adopt healthy eating habits, MyPlate is consistent with the 2010 Dietary Guidelines for Americans.</a:t>
            </a:r>
            <a:br>
              <a:rPr lang="en-US" sz="2000" dirty="0"/>
            </a:br>
            <a:r>
              <a:rPr lang="en-US" sz="2000" dirty="0"/>
              <a:t>http://youtu.be/SEFmSk08LIE</a:t>
            </a:r>
          </a:p>
          <a:p>
            <a:pPr lvl="2"/>
            <a:r>
              <a:rPr lang="en-US" sz="2000" dirty="0" err="1"/>
              <a:t>SuperTracker</a:t>
            </a:r>
            <a:r>
              <a:rPr lang="en-US" sz="2000" dirty="0"/>
              <a:t> - Getting Started: How to get My Plan</a:t>
            </a:r>
            <a:br>
              <a:rPr lang="en-US" sz="2000" dirty="0"/>
            </a:br>
            <a:r>
              <a:rPr lang="en-US" sz="2000" dirty="0"/>
              <a:t>USDA Food and Nutrition</a:t>
            </a:r>
            <a:br>
              <a:rPr lang="en-US" sz="2000" dirty="0"/>
            </a:br>
            <a:r>
              <a:rPr lang="en-US" sz="2000" dirty="0"/>
              <a:t>Learn how to get a plan using </a:t>
            </a:r>
            <a:r>
              <a:rPr lang="en-US" sz="2000" dirty="0" err="1"/>
              <a:t>SuperTracker</a:t>
            </a:r>
            <a:r>
              <a:rPr lang="en-US" sz="2000" dirty="0"/>
              <a:t>, an online tool where you can get a personalized nutrition and activity plan, track your foods and activities to see how they stack up, and get tips and support to help you make healthier choices.</a:t>
            </a:r>
            <a:br>
              <a:rPr lang="en-US" sz="2000" dirty="0"/>
            </a:br>
            <a:r>
              <a:rPr lang="en-US" sz="2000" dirty="0"/>
              <a:t>http://youtu.be/MukLDO5kGh8</a:t>
            </a:r>
          </a:p>
        </p:txBody>
      </p:sp>
    </p:spTree>
    <p:extLst>
      <p:ext uri="{BB962C8B-B14F-4D97-AF65-F5344CB8AC3E}">
        <p14:creationId xmlns:p14="http://schemas.microsoft.com/office/powerpoint/2010/main" val="18580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Wellness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Good health</a:t>
            </a:r>
          </a:p>
          <a:p>
            <a:pPr lvl="1"/>
            <a:r>
              <a:rPr lang="en-US" dirty="0"/>
              <a:t>Positive well-being</a:t>
            </a:r>
          </a:p>
          <a:p>
            <a:pPr lvl="1"/>
            <a:r>
              <a:rPr lang="en-US" dirty="0"/>
              <a:t>Includes physical, mental, and emotional health</a:t>
            </a:r>
          </a:p>
          <a:p>
            <a:pPr lvl="1"/>
            <a:r>
              <a:rPr lang="en-US" dirty="0"/>
              <a:t>Reflected in attitude and behavior</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Keep our body healthy</a:t>
            </a:r>
          </a:p>
          <a:p>
            <a:pPr lvl="1"/>
            <a:r>
              <a:rPr lang="en-US" dirty="0"/>
              <a:t>Include:</a:t>
            </a:r>
          </a:p>
          <a:p>
            <a:pPr lvl="2"/>
            <a:r>
              <a:rPr lang="en-US" sz="2400" dirty="0"/>
              <a:t>Water</a:t>
            </a:r>
          </a:p>
          <a:p>
            <a:pPr lvl="2"/>
            <a:r>
              <a:rPr lang="en-US" sz="2400" dirty="0"/>
              <a:t>Vitamins</a:t>
            </a:r>
          </a:p>
          <a:p>
            <a:pPr lvl="3"/>
            <a:r>
              <a:rPr lang="en-US" sz="2200" dirty="0"/>
              <a:t>Water-soluble vitamins</a:t>
            </a:r>
          </a:p>
          <a:p>
            <a:pPr lvl="3"/>
            <a:r>
              <a:rPr lang="en-US" sz="2200" dirty="0"/>
              <a:t>Fat-soluble vitamins</a:t>
            </a:r>
          </a:p>
          <a:p>
            <a:pPr lvl="2"/>
            <a:r>
              <a:rPr lang="en-US" sz="2400" dirty="0"/>
              <a:t>Carbohydrates</a:t>
            </a:r>
          </a:p>
          <a:p>
            <a:pPr lvl="2"/>
            <a:r>
              <a:rPr lang="en-US" sz="2400" dirty="0"/>
              <a:t>Proteins</a:t>
            </a:r>
          </a:p>
          <a:p>
            <a:pPr lvl="2"/>
            <a:r>
              <a:rPr lang="en-US" sz="2400" dirty="0"/>
              <a:t>Minerals</a:t>
            </a:r>
          </a:p>
          <a:p>
            <a:pPr lvl="2"/>
            <a:r>
              <a:rPr lang="en-US" sz="2400" dirty="0"/>
              <a:t>Fats</a:t>
            </a:r>
          </a:p>
        </p:txBody>
      </p:sp>
    </p:spTree>
    <p:extLst>
      <p:ext uri="{BB962C8B-B14F-4D97-AF65-F5344CB8AC3E}">
        <p14:creationId xmlns:p14="http://schemas.microsoft.com/office/powerpoint/2010/main" val="207337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Essential to the body</a:t>
            </a:r>
          </a:p>
          <a:p>
            <a:pPr lvl="1"/>
            <a:r>
              <a:rPr lang="en-US" dirty="0"/>
              <a:t>Carries nutrients to the body cells</a:t>
            </a:r>
          </a:p>
          <a:p>
            <a:pPr lvl="1"/>
            <a:r>
              <a:rPr lang="en-US" dirty="0"/>
              <a:t>Carries waste products away</a:t>
            </a:r>
          </a:p>
          <a:p>
            <a:pPr lvl="1"/>
            <a:r>
              <a:rPr lang="en-US" dirty="0"/>
              <a:t>Lubricates joints</a:t>
            </a:r>
          </a:p>
          <a:p>
            <a:pPr lvl="1"/>
            <a:r>
              <a:rPr lang="en-US" dirty="0"/>
              <a:t>Helps regulate body temperature and body processes</a:t>
            </a:r>
          </a:p>
        </p:txBody>
      </p:sp>
    </p:spTree>
    <p:extLst>
      <p:ext uri="{BB962C8B-B14F-4D97-AF65-F5344CB8AC3E}">
        <p14:creationId xmlns:p14="http://schemas.microsoft.com/office/powerpoint/2010/main" val="141888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Water-Soluble Vitamins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Dissolve in water and pass easily into the bloodstream during digestion</a:t>
            </a:r>
          </a:p>
          <a:p>
            <a:pPr lvl="2"/>
            <a:r>
              <a:rPr lang="en-US" sz="2400" dirty="0"/>
              <a:t>Vitamin C (ascorbic acid)</a:t>
            </a:r>
          </a:p>
          <a:p>
            <a:pPr lvl="2"/>
            <a:r>
              <a:rPr lang="en-US" sz="2400" dirty="0"/>
              <a:t>Thiamin (vitaminB1)</a:t>
            </a:r>
          </a:p>
          <a:p>
            <a:pPr lvl="2"/>
            <a:r>
              <a:rPr lang="en-US" sz="2400" dirty="0"/>
              <a:t>Riboflavin (vitamin B2)</a:t>
            </a:r>
          </a:p>
          <a:p>
            <a:pPr lvl="2"/>
            <a:r>
              <a:rPr lang="en-US" sz="2400" dirty="0"/>
              <a:t>Niacin (vitamin B3)</a:t>
            </a:r>
          </a:p>
          <a:p>
            <a:pPr lvl="2"/>
            <a:r>
              <a:rPr lang="en-US" sz="2400" dirty="0"/>
              <a:t>Vitamin B6 (pyridoxine)</a:t>
            </a:r>
          </a:p>
          <a:p>
            <a:pPr lvl="2"/>
            <a:r>
              <a:rPr lang="en-US" sz="2400" dirty="0"/>
              <a:t>Folate (folacin, folic acid, vitamin B9)</a:t>
            </a:r>
          </a:p>
          <a:p>
            <a:pPr lvl="2"/>
            <a:r>
              <a:rPr lang="en-US" sz="2400" dirty="0"/>
              <a:t>Vitamin B12 (cobalamin)</a:t>
            </a:r>
          </a:p>
          <a:p>
            <a:pPr lvl="2"/>
            <a:r>
              <a:rPr lang="en-US" sz="2400" dirty="0"/>
              <a:t>Pantothenic acid (vitamin B5)</a:t>
            </a:r>
          </a:p>
          <a:p>
            <a:pPr lvl="2"/>
            <a:r>
              <a:rPr lang="en-US" sz="2400" dirty="0"/>
              <a:t>Biotin (vitamin H)</a:t>
            </a:r>
          </a:p>
        </p:txBody>
      </p:sp>
    </p:spTree>
    <p:extLst>
      <p:ext uri="{BB962C8B-B14F-4D97-AF65-F5344CB8AC3E}">
        <p14:creationId xmlns:p14="http://schemas.microsoft.com/office/powerpoint/2010/main" val="291114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Fat-Soluble Vitamins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Are absorbed and transported by fat</a:t>
            </a:r>
          </a:p>
          <a:p>
            <a:pPr lvl="2"/>
            <a:r>
              <a:rPr lang="en-US" sz="2400" dirty="0"/>
              <a:t>Vitamin A</a:t>
            </a:r>
          </a:p>
          <a:p>
            <a:pPr lvl="2"/>
            <a:r>
              <a:rPr lang="en-US" sz="2400" dirty="0"/>
              <a:t>Vitamin E</a:t>
            </a:r>
          </a:p>
          <a:p>
            <a:pPr lvl="2"/>
            <a:r>
              <a:rPr lang="en-US" sz="2400" dirty="0"/>
              <a:t>Vitamin D</a:t>
            </a:r>
          </a:p>
          <a:p>
            <a:pPr lvl="2"/>
            <a:r>
              <a:rPr lang="en-US" sz="2400" dirty="0"/>
              <a:t>Vitamin K</a:t>
            </a:r>
          </a:p>
        </p:txBody>
      </p:sp>
    </p:spTree>
    <p:extLst>
      <p:ext uri="{BB962C8B-B14F-4D97-AF65-F5344CB8AC3E}">
        <p14:creationId xmlns:p14="http://schemas.microsoft.com/office/powerpoint/2010/main" val="414192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body’s main source of energy</a:t>
            </a:r>
          </a:p>
          <a:p>
            <a:pPr lvl="1"/>
            <a:r>
              <a:rPr lang="en-US" dirty="0"/>
              <a:t>Found mostly in plant foods</a:t>
            </a:r>
          </a:p>
          <a:p>
            <a:pPr lvl="2"/>
            <a:r>
              <a:rPr lang="en-US" sz="2400" dirty="0"/>
              <a:t>Fruits</a:t>
            </a:r>
          </a:p>
          <a:p>
            <a:pPr lvl="2"/>
            <a:r>
              <a:rPr lang="en-US" sz="2400" dirty="0"/>
              <a:t>Vegetables</a:t>
            </a:r>
          </a:p>
          <a:p>
            <a:pPr lvl="2"/>
            <a:r>
              <a:rPr lang="en-US" sz="2400" dirty="0"/>
              <a:t>Grain products</a:t>
            </a:r>
          </a:p>
          <a:p>
            <a:pPr lvl="2"/>
            <a:r>
              <a:rPr lang="en-US" sz="2400" dirty="0"/>
              <a:t>Dry beans</a:t>
            </a:r>
          </a:p>
          <a:p>
            <a:pPr lvl="2"/>
            <a:r>
              <a:rPr lang="en-US" sz="2400" dirty="0"/>
              <a:t>Nuts and seeds</a:t>
            </a:r>
          </a:p>
          <a:p>
            <a:pPr lvl="1"/>
            <a:r>
              <a:rPr lang="en-US" dirty="0"/>
              <a:t>Sugars: Simple Carbohydrates</a:t>
            </a:r>
          </a:p>
          <a:p>
            <a:pPr lvl="1"/>
            <a:r>
              <a:rPr lang="en-US" dirty="0"/>
              <a:t>Starches: Complex Carbohydrates</a:t>
            </a:r>
          </a:p>
          <a:p>
            <a:pPr lvl="1"/>
            <a:r>
              <a:rPr lang="en-US" dirty="0"/>
              <a:t>Dietary Fiber</a:t>
            </a:r>
          </a:p>
        </p:txBody>
      </p:sp>
    </p:spTree>
    <p:extLst>
      <p:ext uri="{BB962C8B-B14F-4D97-AF65-F5344CB8AC3E}">
        <p14:creationId xmlns:p14="http://schemas.microsoft.com/office/powerpoint/2010/main" val="426371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Help body grow and repair itself</a:t>
            </a:r>
          </a:p>
          <a:p>
            <a:pPr lvl="1"/>
            <a:r>
              <a:rPr lang="en-US" dirty="0"/>
              <a:t>Found in animal products</a:t>
            </a:r>
          </a:p>
          <a:p>
            <a:pPr lvl="2"/>
            <a:r>
              <a:rPr lang="en-US" sz="2400" dirty="0"/>
              <a:t>Meat</a:t>
            </a:r>
          </a:p>
          <a:p>
            <a:pPr lvl="2"/>
            <a:r>
              <a:rPr lang="en-US" sz="2400" dirty="0"/>
              <a:t>Poultry</a:t>
            </a:r>
          </a:p>
          <a:p>
            <a:pPr lvl="2"/>
            <a:r>
              <a:rPr lang="en-US" sz="2400" dirty="0"/>
              <a:t>Fish</a:t>
            </a:r>
          </a:p>
          <a:p>
            <a:pPr lvl="2"/>
            <a:r>
              <a:rPr lang="en-US" sz="2400" dirty="0"/>
              <a:t>Eggs</a:t>
            </a:r>
          </a:p>
          <a:p>
            <a:pPr lvl="2"/>
            <a:r>
              <a:rPr lang="en-US" sz="2400" dirty="0"/>
              <a:t>Dairy products</a:t>
            </a:r>
          </a:p>
        </p:txBody>
      </p:sp>
      <p:sp>
        <p:nvSpPr>
          <p:cNvPr id="4" name="Content Placeholder 3">
            <a:extLst>
              <a:ext uri="{FF2B5EF4-FFF2-40B4-BE49-F238E27FC236}">
                <a16:creationId xmlns:a16="http://schemas.microsoft.com/office/drawing/2014/main" id="{19E320AF-1A2A-4E43-AEB1-F6B6AC615DC4}"/>
              </a:ext>
            </a:extLst>
          </p:cNvPr>
          <p:cNvSpPr>
            <a:spLocks noGrp="1"/>
          </p:cNvSpPr>
          <p:nvPr>
            <p:ph sz="half" idx="10"/>
          </p:nvPr>
        </p:nvSpPr>
        <p:spPr/>
        <p:txBody>
          <a:bodyPr/>
          <a:lstStyle/>
          <a:p>
            <a:pPr lvl="1"/>
            <a:r>
              <a:rPr lang="en-US" dirty="0"/>
              <a:t>Plant foods</a:t>
            </a:r>
          </a:p>
          <a:p>
            <a:pPr lvl="2"/>
            <a:r>
              <a:rPr lang="en-US" dirty="0"/>
              <a:t>Dry beans and peas</a:t>
            </a:r>
          </a:p>
          <a:p>
            <a:pPr lvl="2"/>
            <a:r>
              <a:rPr lang="en-US" dirty="0"/>
              <a:t>Nuts</a:t>
            </a:r>
          </a:p>
          <a:p>
            <a:pPr lvl="2"/>
            <a:r>
              <a:rPr lang="en-US" dirty="0"/>
              <a:t>Vegetables</a:t>
            </a:r>
          </a:p>
          <a:p>
            <a:pPr lvl="2"/>
            <a:r>
              <a:rPr lang="en-US" dirty="0"/>
              <a:t>Grain products</a:t>
            </a:r>
          </a:p>
          <a:p>
            <a:endParaRPr lang="en-US" dirty="0"/>
          </a:p>
        </p:txBody>
      </p:sp>
    </p:spTree>
    <p:extLst>
      <p:ext uri="{BB962C8B-B14F-4D97-AF65-F5344CB8AC3E}">
        <p14:creationId xmlns:p14="http://schemas.microsoft.com/office/powerpoint/2010/main" val="403345194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60</TotalTime>
  <Words>1336</Words>
  <Application>Microsoft Office PowerPoint</Application>
  <PresentationFormat>Widescreen</PresentationFormat>
  <Paragraphs>194</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Nutrition Principles for a Lifetime of Wellness</vt:lpstr>
      <vt:lpstr>PowerPoint Presentation</vt:lpstr>
      <vt:lpstr>Wellness</vt:lpstr>
      <vt:lpstr>Nutrients</vt:lpstr>
      <vt:lpstr>Water</vt:lpstr>
      <vt:lpstr>Water-Soluble Vitamins</vt:lpstr>
      <vt:lpstr>Fat-Soluble Vitamins</vt:lpstr>
      <vt:lpstr>Carbohydrates</vt:lpstr>
      <vt:lpstr>Proteins</vt:lpstr>
      <vt:lpstr>Minerals and Electrolytes</vt:lpstr>
      <vt:lpstr>Fats</vt:lpstr>
      <vt:lpstr>Effects of Good Nutrition</vt:lpstr>
      <vt:lpstr>MyPlate</vt:lpstr>
      <vt:lpstr>Recommended Dietary guidelines 2010</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2018-01-04T20:44:35Z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