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5970" autoAdjust="0"/>
  </p:normalViewPr>
  <p:slideViewPr>
    <p:cSldViewPr snapToGrid="0">
      <p:cViewPr varScale="1">
        <p:scale>
          <a:sx n="65" d="100"/>
          <a:sy n="65" d="100"/>
        </p:scale>
        <p:origin x="1382"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you pay for things when you travel to a different county?  </a:t>
            </a:r>
          </a:p>
          <a:p>
            <a:endParaRPr lang="en-US" baseline="0" dirty="0"/>
          </a:p>
          <a:p>
            <a:r>
              <a:rPr lang="en-US" baseline="0" dirty="0"/>
              <a:t>There are actually 4 options.</a:t>
            </a:r>
          </a:p>
          <a:p>
            <a:r>
              <a:rPr lang="en-US" dirty="0"/>
              <a:t>1.</a:t>
            </a:r>
            <a:r>
              <a:rPr lang="en-US" baseline="0" dirty="0"/>
              <a:t>  </a:t>
            </a:r>
            <a:r>
              <a:rPr lang="en-US" dirty="0"/>
              <a:t>U.S. cash – The U.S. dollar</a:t>
            </a:r>
            <a:r>
              <a:rPr lang="en-US" baseline="0" dirty="0"/>
              <a:t> is well respected and </a:t>
            </a:r>
            <a:r>
              <a:rPr lang="en-US" dirty="0"/>
              <a:t>most countries</a:t>
            </a:r>
            <a:r>
              <a:rPr lang="en-US" baseline="0" dirty="0"/>
              <a:t> will take U.S. currency. When others travel to the U.S., most places other than banks and the Exchange Bureau will NOT take foreign currency.</a:t>
            </a:r>
            <a:endParaRPr lang="en-US" dirty="0"/>
          </a:p>
          <a:p>
            <a:pPr marL="228600" indent="-228600">
              <a:buAutoNum type="arabicPeriod" startAt="2"/>
            </a:pPr>
            <a:r>
              <a:rPr lang="en-US" dirty="0"/>
              <a:t>Foreign currency – This can be confusing</a:t>
            </a:r>
            <a:r>
              <a:rPr lang="en-US" baseline="0" dirty="0"/>
              <a:t> at first because of the varying exchange rate and the exchange rate offered is different depending on when and where you convert your money. There are six options for converting money.</a:t>
            </a:r>
          </a:p>
          <a:p>
            <a:pPr marL="685800" lvl="1" indent="-228600">
              <a:buFont typeface="Arial" panose="020B0604020202020204" pitchFamily="34" charset="0"/>
              <a:buChar char="•"/>
            </a:pPr>
            <a:r>
              <a:rPr lang="en-US" dirty="0"/>
              <a:t>convert before you leave – either from banks or</a:t>
            </a:r>
            <a:r>
              <a:rPr lang="en-US" baseline="0" dirty="0"/>
              <a:t> travel agencies</a:t>
            </a:r>
          </a:p>
          <a:p>
            <a:pPr marL="685800" lvl="1" indent="-228600">
              <a:buFont typeface="Arial" panose="020B0604020202020204" pitchFamily="34" charset="0"/>
              <a:buChar char="•"/>
            </a:pPr>
            <a:r>
              <a:rPr lang="en-US" dirty="0"/>
              <a:t>convert with a country‘s bank – most foreign banks</a:t>
            </a:r>
            <a:r>
              <a:rPr lang="en-US" baseline="0" dirty="0"/>
              <a:t> will exchange U.S. dollars</a:t>
            </a:r>
          </a:p>
          <a:p>
            <a:pPr marL="685800" lvl="1" indent="-228600">
              <a:buFont typeface="Arial" panose="020B0604020202020204" pitchFamily="34" charset="0"/>
              <a:buChar char="•"/>
            </a:pPr>
            <a:r>
              <a:rPr lang="en-US" dirty="0"/>
              <a:t>convert with a country’s ATM – use</a:t>
            </a:r>
            <a:r>
              <a:rPr lang="en-US" baseline="0" dirty="0"/>
              <a:t> your debit or credit card on a ATM machine when you arrive – usually the best exchange rate but will have a fee – best to know the exchange rate so you don’t exchange too much money</a:t>
            </a:r>
          </a:p>
          <a:p>
            <a:pPr marL="685800" lvl="1" indent="-228600">
              <a:buFont typeface="Arial" panose="020B0604020202020204" pitchFamily="34" charset="0"/>
              <a:buChar char="•"/>
            </a:pPr>
            <a:r>
              <a:rPr lang="en-US" dirty="0"/>
              <a:t>convert at your hotel – large hotels</a:t>
            </a:r>
            <a:r>
              <a:rPr lang="en-US" baseline="0" dirty="0"/>
              <a:t> catering to foreign travels often will exchange U.S. dollars if they have enough currency but the exchange rate might not be very favorable</a:t>
            </a:r>
          </a:p>
          <a:p>
            <a:pPr marL="685800" lvl="1" indent="-228600">
              <a:buFont typeface="Arial" panose="020B0604020202020204" pitchFamily="34" charset="0"/>
              <a:buChar char="•"/>
            </a:pPr>
            <a:r>
              <a:rPr lang="en-US" dirty="0"/>
              <a:t>convert with the Currency Exchange Bureau – either in</a:t>
            </a:r>
            <a:r>
              <a:rPr lang="en-US" baseline="0" dirty="0"/>
              <a:t> the U.S. airport prior to leaving or when you arrive – currency exchange bureaus are more common in other countries</a:t>
            </a:r>
          </a:p>
          <a:p>
            <a:pPr marL="685800" lvl="1" indent="-228600">
              <a:buFont typeface="Arial" panose="020B0604020202020204" pitchFamily="34" charset="0"/>
              <a:buChar char="•"/>
            </a:pPr>
            <a:r>
              <a:rPr lang="en-US" dirty="0"/>
              <a:t>convert on the street – this is the worst idea – the exchange rate will</a:t>
            </a:r>
            <a:r>
              <a:rPr lang="en-US" baseline="0" dirty="0"/>
              <a:t> most likely be the poorest and you could be converting to counterfeit currency</a:t>
            </a:r>
            <a:endParaRPr lang="en-US" dirty="0"/>
          </a:p>
          <a:p>
            <a:pPr marL="228600" indent="-228600">
              <a:buAutoNum type="arabicPeriod" startAt="3"/>
            </a:pPr>
            <a:r>
              <a:rPr lang="en-US" dirty="0"/>
              <a:t>Debit or credit cards – this is becoming the preferred</a:t>
            </a:r>
            <a:r>
              <a:rPr lang="en-US" baseline="0" dirty="0"/>
              <a:t> method of payment for travelers as the exchange rate is usually favorable but the card issuer may charge a fee for conversion</a:t>
            </a:r>
          </a:p>
          <a:p>
            <a:pPr marL="228600" indent="-228600">
              <a:buAutoNum type="arabicPeriod" startAt="4"/>
            </a:pPr>
            <a:r>
              <a:rPr lang="en-US" dirty="0"/>
              <a:t>Traveler’s check – can be used and can be issued</a:t>
            </a:r>
            <a:r>
              <a:rPr lang="en-US" baseline="0" dirty="0"/>
              <a:t> in either U.S. dollars or in foreign currency</a:t>
            </a:r>
          </a:p>
          <a:p>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11394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Exchange rates</a:t>
            </a:r>
          </a:p>
          <a:p>
            <a:endParaRPr lang="en-US" dirty="0"/>
          </a:p>
          <a:p>
            <a:r>
              <a:rPr lang="en-US" dirty="0"/>
              <a:t>A</a:t>
            </a:r>
            <a:r>
              <a:rPr lang="en-US" baseline="0" dirty="0"/>
              <a:t> traveler to foreign countries need to be mindful of a few things:</a:t>
            </a:r>
          </a:p>
          <a:p>
            <a:pPr marL="228600" indent="-228600">
              <a:buFont typeface="Arial" panose="020B0604020202020204" pitchFamily="34" charset="0"/>
              <a:buChar char="•"/>
            </a:pPr>
            <a:r>
              <a:rPr lang="en-US" baseline="0" dirty="0"/>
              <a:t>Exchange rates will change daily and can change by a large percent. For example, a meal might cost the equivalent of $35 U.S. dollars one day and can change to $45 the next day.  It can also go in the other direction as well. So it might be wise to watch how much money is converted at one time.</a:t>
            </a:r>
          </a:p>
          <a:p>
            <a:pPr marL="228600" indent="-228600">
              <a:buFont typeface="Arial" panose="020B0604020202020204" pitchFamily="34" charset="0"/>
              <a:buChar char="•"/>
            </a:pPr>
            <a:r>
              <a:rPr lang="en-US" baseline="0" dirty="0"/>
              <a:t>Fees are charged to convert. At the end of your travels, if you have left over money you can convert it back to U.S. dollars, but keep in mind you will be paying fees to convert in both directions.</a:t>
            </a:r>
          </a:p>
          <a:p>
            <a:pPr marL="228600" indent="-228600">
              <a:buFont typeface="Arial" panose="020B0604020202020204" pitchFamily="34" charset="0"/>
              <a:buChar char="•"/>
            </a:pPr>
            <a:r>
              <a:rPr lang="en-US" baseline="0" dirty="0"/>
              <a:t>Currency names can have the same name. For example, the U.S., Canada, Singapore, New Zealand, and Australia all call their currency “dollars” but will have a different value than the U.S. dollar. This can be confusing when communicating in the price and purchasing of items.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65627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Exchange rates may change daily. </a:t>
            </a:r>
          </a:p>
          <a:p>
            <a:endParaRPr lang="en-US" dirty="0"/>
          </a:p>
          <a:p>
            <a:r>
              <a:rPr lang="en-US" dirty="0"/>
              <a:t>Be sure to check the current exchange rate before</a:t>
            </a:r>
            <a:r>
              <a:rPr lang="en-US" baseline="0" dirty="0"/>
              <a:t> calculating.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2713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Currency</a:t>
            </a:r>
            <a:r>
              <a:rPr lang="en-US" b="1" baseline="0" dirty="0"/>
              <a:t> Tips for Traveling in Europe</a:t>
            </a:r>
          </a:p>
          <a:p>
            <a:r>
              <a:rPr lang="en-US" sz="1200" b="0" i="0" kern="1200" dirty="0">
                <a:solidFill>
                  <a:schemeClr val="tx1"/>
                </a:solidFill>
                <a:effectLst/>
                <a:latin typeface="+mn-lt"/>
                <a:ea typeface="+mn-ea"/>
                <a:cs typeface="+mn-cs"/>
              </a:rPr>
              <a:t>Learn these currency trips for traveling in Europe so that you never have the wrong currency while traveling in Europe. Here are important currency tips for traveling in Europe, including what countries use the Euro and where to exchange money.</a:t>
            </a:r>
          </a:p>
          <a:p>
            <a:r>
              <a:rPr lang="en-US" dirty="0"/>
              <a:t>http://video.about.com/goeurope/Currency-Tips-For-Traveling-in-Europe.htm</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8114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77409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8457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 </a:t>
            </a:r>
            <a:r>
              <a:rPr lang="en-US" dirty="0">
                <a:effectLst/>
              </a:rPr>
              <a:t>an amount of money that is paid for something.</a:t>
            </a:r>
          </a:p>
          <a:p>
            <a:endParaRPr lang="en-US" dirty="0">
              <a:effectLst/>
            </a:endParaRPr>
          </a:p>
          <a:p>
            <a:r>
              <a:rPr lang="en-US" dirty="0">
                <a:effectLst/>
              </a:rPr>
              <a:t>We have many payment options</a:t>
            </a:r>
            <a:r>
              <a:rPr lang="en-US" baseline="0" dirty="0">
                <a:effectLst/>
              </a:rPr>
              <a:t> to choose from.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8151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Paying</a:t>
            </a:r>
            <a:r>
              <a:rPr lang="en-US" baseline="0" dirty="0"/>
              <a:t> for travel today is the same as purchasing any item. </a:t>
            </a:r>
          </a:p>
          <a:p>
            <a:endParaRPr lang="en-US" baseline="0" dirty="0"/>
          </a:p>
          <a:p>
            <a:r>
              <a:rPr lang="en-US" baseline="0" dirty="0"/>
              <a:t>Travel can be paid for by:</a:t>
            </a:r>
          </a:p>
          <a:p>
            <a:pPr marL="171450" indent="-171450">
              <a:buFont typeface="Arial" panose="020B0604020202020204" pitchFamily="34" charset="0"/>
              <a:buChar char="•"/>
            </a:pPr>
            <a:r>
              <a:rPr lang="en-US" dirty="0"/>
              <a:t>Cash</a:t>
            </a:r>
          </a:p>
          <a:p>
            <a:pPr marL="171450" indent="-171450">
              <a:buFont typeface="Arial" panose="020B0604020202020204" pitchFamily="34" charset="0"/>
              <a:buChar char="•"/>
            </a:pPr>
            <a:r>
              <a:rPr lang="en-US" dirty="0"/>
              <a:t>Check</a:t>
            </a:r>
          </a:p>
          <a:p>
            <a:pPr marL="171450" indent="-171450">
              <a:buFont typeface="Arial" panose="020B0604020202020204" pitchFamily="34" charset="0"/>
              <a:buChar char="•"/>
            </a:pPr>
            <a:r>
              <a:rPr lang="en-US" dirty="0"/>
              <a:t>Credit card</a:t>
            </a:r>
          </a:p>
          <a:p>
            <a:pPr marL="171450" indent="-171450">
              <a:buFont typeface="Arial" panose="020B0604020202020204" pitchFamily="34" charset="0"/>
              <a:buChar char="•"/>
            </a:pPr>
            <a:r>
              <a:rPr lang="en-US" dirty="0"/>
              <a:t>Debit card</a:t>
            </a:r>
          </a:p>
          <a:p>
            <a:pPr marL="171450" indent="-171450">
              <a:buFont typeface="Arial" panose="020B0604020202020204" pitchFamily="34" charset="0"/>
              <a:buChar char="•"/>
            </a:pPr>
            <a:r>
              <a:rPr lang="en-US" dirty="0"/>
              <a:t>Electronic check</a:t>
            </a:r>
          </a:p>
          <a:p>
            <a:pPr marL="171450" indent="-171450">
              <a:buFont typeface="Arial" panose="020B0604020202020204" pitchFamily="34" charset="0"/>
              <a:buChar char="•"/>
            </a:pPr>
            <a:r>
              <a:rPr lang="en-US" dirty="0"/>
              <a:t>Money</a:t>
            </a:r>
            <a:r>
              <a:rPr lang="en-US" baseline="0" dirty="0"/>
              <a:t> order</a:t>
            </a:r>
            <a:endParaRPr lang="en-US" dirty="0"/>
          </a:p>
          <a:p>
            <a:pPr marL="171450" indent="-171450">
              <a:buFont typeface="Arial" panose="020B0604020202020204" pitchFamily="34" charset="0"/>
              <a:buChar char="•"/>
            </a:pPr>
            <a:r>
              <a:rPr lang="en-US" dirty="0"/>
              <a:t>Traveler’s check</a:t>
            </a:r>
          </a:p>
          <a:p>
            <a:endParaRPr lang="en-US" dirty="0"/>
          </a:p>
          <a:p>
            <a:r>
              <a:rPr lang="en-US" dirty="0"/>
              <a:t>Can anyone</a:t>
            </a:r>
            <a:r>
              <a:rPr lang="en-US" baseline="0" dirty="0"/>
              <a:t> tell me the difference between a check, such as a personal check, and an electronic check?</a:t>
            </a:r>
          </a:p>
          <a:p>
            <a:endParaRPr lang="en-US" baseline="0" dirty="0"/>
          </a:p>
          <a:p>
            <a:r>
              <a:rPr lang="en-US" baseline="0" dirty="0"/>
              <a:t>A personal check that is taken must be taken to a bank and is deposited in the account of the person or company accepting the check as payment.  Then that bank will send the check to the bank of the person writing the check who will send the funds electronically, the accepting bank receives the funds. This transaction may take several days.  </a:t>
            </a:r>
          </a:p>
          <a:p>
            <a:endParaRPr lang="en-US" baseline="0" dirty="0"/>
          </a:p>
          <a:p>
            <a:r>
              <a:rPr lang="en-US" baseline="0" dirty="0"/>
              <a:t>An electronic check still uses a personal check but the transaction is all handled at the point-of-sale and the register/computer will electronically retrieve the funds from the check writer’s account instantly.  Many retail businesses now handle personal checks in this manner.</a:t>
            </a:r>
            <a:endParaRPr lang="en-US" dirty="0"/>
          </a:p>
          <a:p>
            <a:endParaRPr lang="en-US" dirty="0"/>
          </a:p>
          <a:p>
            <a:r>
              <a:rPr lang="en-US" baseline="0" dirty="0"/>
              <a:t>A traveler’s check is </a:t>
            </a:r>
            <a:r>
              <a:rPr lang="en-US" sz="1200" b="0" i="0" kern="1200" dirty="0">
                <a:solidFill>
                  <a:schemeClr val="tx1"/>
                </a:solidFill>
                <a:effectLst/>
                <a:latin typeface="+mn-lt"/>
                <a:ea typeface="+mn-ea"/>
                <a:cs typeface="+mn-cs"/>
              </a:rPr>
              <a:t>preprinted for a fixed-amount (e.g.</a:t>
            </a:r>
            <a:r>
              <a:rPr lang="en-US" sz="1200" b="0" i="0" kern="1200" baseline="0" dirty="0">
                <a:solidFill>
                  <a:schemeClr val="tx1"/>
                </a:solidFill>
                <a:effectLst/>
                <a:latin typeface="+mn-lt"/>
                <a:ea typeface="+mn-ea"/>
                <a:cs typeface="+mn-cs"/>
              </a:rPr>
              <a:t> $50 or $100) </a:t>
            </a:r>
            <a:r>
              <a:rPr lang="en-US" sz="1200" b="0" i="0" kern="1200" dirty="0">
                <a:solidFill>
                  <a:schemeClr val="tx1"/>
                </a:solidFill>
                <a:effectLst/>
                <a:latin typeface="+mn-lt"/>
                <a:ea typeface="+mn-ea"/>
                <a:cs typeface="+mn-cs"/>
              </a:rPr>
              <a:t>and typically</a:t>
            </a:r>
            <a:r>
              <a:rPr lang="en-US" sz="1200" b="0" i="0" kern="1200" baseline="0" dirty="0">
                <a:solidFill>
                  <a:schemeClr val="tx1"/>
                </a:solidFill>
                <a:effectLst/>
                <a:latin typeface="+mn-lt"/>
                <a:ea typeface="+mn-ea"/>
                <a:cs typeface="+mn-cs"/>
              </a:rPr>
              <a:t> sold through banks. They are </a:t>
            </a:r>
            <a:r>
              <a:rPr lang="en-US" sz="1200" b="0" i="0" kern="1200" dirty="0">
                <a:solidFill>
                  <a:schemeClr val="tx1"/>
                </a:solidFill>
                <a:effectLst/>
                <a:latin typeface="+mn-lt"/>
                <a:ea typeface="+mn-ea"/>
                <a:cs typeface="+mn-cs"/>
              </a:rPr>
              <a:t>designed to allow the person purchasing and signing it to make a payment to someone else. Use of these has declined</a:t>
            </a:r>
            <a:r>
              <a:rPr lang="en-US" sz="1200" b="0" i="0" kern="1200" baseline="0" dirty="0">
                <a:solidFill>
                  <a:schemeClr val="tx1"/>
                </a:solidFill>
                <a:effectLst/>
                <a:latin typeface="+mn-lt"/>
                <a:ea typeface="+mn-ea"/>
                <a:cs typeface="+mn-cs"/>
              </a:rPr>
              <a:t> over the last 20 years as credit cards, debit cards and automated teller machines have become wide spread.</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3757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has had a large impact</a:t>
            </a:r>
            <a:r>
              <a:rPr lang="en-US" baseline="0" dirty="0"/>
              <a:t> on how people travel, where they choose to stay overnight and where they eat.  </a:t>
            </a:r>
          </a:p>
          <a:p>
            <a:endParaRPr lang="en-US" baseline="0" dirty="0"/>
          </a:p>
          <a:p>
            <a:r>
              <a:rPr lang="en-US" baseline="0" dirty="0"/>
              <a:t>Customers/guests can visit company websites to make these decisions.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9528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a:t>The PMS computer software and hardware are used to run lodging properties.</a:t>
            </a:r>
          </a:p>
          <a:p>
            <a:pPr marL="0" indent="0" algn="l">
              <a:spcBef>
                <a:spcPts val="0"/>
              </a:spcBef>
              <a:buNone/>
            </a:pPr>
            <a:endParaRPr lang="en-US" sz="1200" dirty="0"/>
          </a:p>
          <a:p>
            <a:pPr marL="0" indent="0" algn="l">
              <a:spcBef>
                <a:spcPts val="0"/>
              </a:spcBef>
              <a:buNone/>
            </a:pPr>
            <a:r>
              <a:rPr lang="en-US" sz="1200" dirty="0"/>
              <a:t>It</a:t>
            </a:r>
            <a:r>
              <a:rPr lang="en-US" sz="1200" baseline="0" dirty="0"/>
              <a:t> </a:t>
            </a:r>
            <a:r>
              <a:rPr lang="en-US" sz="1200" dirty="0"/>
              <a:t>keeps all the information for all departments in one computer system.</a:t>
            </a:r>
          </a:p>
          <a:p>
            <a:endParaRPr lang="en-US" dirty="0"/>
          </a:p>
          <a:p>
            <a:r>
              <a:rPr lang="en-US" dirty="0"/>
              <a:t>Guest check-in</a:t>
            </a:r>
            <a:r>
              <a:rPr lang="en-US" baseline="0" dirty="0"/>
              <a:t> information used to be recorded by hand and kept in log books before this system.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24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Guest folio</a:t>
            </a:r>
            <a:r>
              <a:rPr lang="en-US" baseline="0" dirty="0"/>
              <a:t> – a record of all transactions of both cash and credit incurred by a hotel guest.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Electronic</a:t>
            </a:r>
            <a:r>
              <a:rPr lang="en-US" baseline="0" dirty="0"/>
              <a:t> key systems – a card with a magnetic strip that contains the room combination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67792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a:t>The POS system is a computerized system for recording an order at the place where the order is taken</a:t>
            </a:r>
          </a:p>
          <a:p>
            <a:pPr algn="l"/>
            <a:endParaRPr lang="en-US" dirty="0"/>
          </a:p>
          <a:p>
            <a:r>
              <a:rPr lang="en-US" dirty="0"/>
              <a:t>It has improved</a:t>
            </a:r>
            <a:r>
              <a:rPr lang="en-US" baseline="0" dirty="0"/>
              <a:t> the accuracy of the menu orders.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3903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POS</a:t>
            </a:r>
            <a:r>
              <a:rPr lang="en-US" baseline="0" dirty="0"/>
              <a:t> system has increased employee efficiency and overall company productivity.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9732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Exchange rate</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number that is used to calculate the difference in value between money from one country and money from another country.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558831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video.about.com/goeurope/Currency-Tips-For-Traveling-in-Europe.ht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iscal.treasury.gov/fsreports/rpt/treasRptRateExch/currentRates.htm" TargetMode="External"/><Relationship Id="rId2" Type="http://schemas.openxmlformats.org/officeDocument/2006/relationships/hyperlink" Target="http://www.businessinsider.com/most-popular-countries-in-the-world-to-visit-map-2014-2" TargetMode="External"/><Relationship Id="rId1" Type="http://schemas.openxmlformats.org/officeDocument/2006/relationships/slideLayout" Target="../slideLayouts/slideLayout3.xml"/><Relationship Id="rId4" Type="http://schemas.openxmlformats.org/officeDocument/2006/relationships/hyperlink" Target="http://video.about.com/goeurope/Currency-Tips-For-Traveling-in-Europ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50701" y="1018269"/>
            <a:ext cx="7462935" cy="3413772"/>
          </a:xfrm>
        </p:spPr>
        <p:txBody>
          <a:bodyPr>
            <a:normAutofit/>
          </a:bodyPr>
          <a:lstStyle/>
          <a:p>
            <a:r>
              <a:rPr lang="en-US" sz="6000" dirty="0"/>
              <a:t>Payment Options and Exchange Rates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9A80-28DE-4424-A8C6-6AE272D5F83C}"/>
              </a:ext>
            </a:extLst>
          </p:cNvPr>
          <p:cNvSpPr>
            <a:spLocks noGrp="1"/>
          </p:cNvSpPr>
          <p:nvPr>
            <p:ph type="title"/>
          </p:nvPr>
        </p:nvSpPr>
        <p:spPr/>
        <p:txBody>
          <a:bodyPr/>
          <a:lstStyle/>
          <a:p>
            <a:r>
              <a:rPr lang="en-US" dirty="0"/>
              <a:t>Exchange Rates</a:t>
            </a:r>
          </a:p>
        </p:txBody>
      </p:sp>
    </p:spTree>
    <p:extLst>
      <p:ext uri="{BB962C8B-B14F-4D97-AF65-F5344CB8AC3E}">
        <p14:creationId xmlns:p14="http://schemas.microsoft.com/office/powerpoint/2010/main" val="360623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3ADF-0EBE-4131-83F5-F8829AF2B077}"/>
              </a:ext>
            </a:extLst>
          </p:cNvPr>
          <p:cNvSpPr>
            <a:spLocks noGrp="1"/>
          </p:cNvSpPr>
          <p:nvPr>
            <p:ph type="title"/>
          </p:nvPr>
        </p:nvSpPr>
        <p:spPr/>
        <p:txBody>
          <a:bodyPr/>
          <a:lstStyle/>
          <a:p>
            <a:r>
              <a:rPr lang="en-US" dirty="0"/>
              <a:t>Payments in Foreign Countries</a:t>
            </a:r>
          </a:p>
        </p:txBody>
      </p:sp>
      <p:sp>
        <p:nvSpPr>
          <p:cNvPr id="3" name="Content Placeholder 2">
            <a:extLst>
              <a:ext uri="{FF2B5EF4-FFF2-40B4-BE49-F238E27FC236}">
                <a16:creationId xmlns:a16="http://schemas.microsoft.com/office/drawing/2014/main" id="{6AE0B7C3-9181-42AF-9D53-7FAC270E51A4}"/>
              </a:ext>
            </a:extLst>
          </p:cNvPr>
          <p:cNvSpPr>
            <a:spLocks noGrp="1"/>
          </p:cNvSpPr>
          <p:nvPr>
            <p:ph sz="half" idx="1"/>
          </p:nvPr>
        </p:nvSpPr>
        <p:spPr/>
        <p:txBody>
          <a:bodyPr/>
          <a:lstStyle/>
          <a:p>
            <a:pPr marL="393700" indent="-393700">
              <a:lnSpc>
                <a:spcPct val="150000"/>
              </a:lnSpc>
              <a:buFont typeface="+mj-lt"/>
              <a:buAutoNum type="arabicPeriod"/>
            </a:pPr>
            <a:r>
              <a:rPr lang="en-US" dirty="0"/>
              <a:t>U.S. cash</a:t>
            </a:r>
          </a:p>
          <a:p>
            <a:pPr marL="393700" indent="-393700">
              <a:lnSpc>
                <a:spcPct val="150000"/>
              </a:lnSpc>
              <a:buFont typeface="+mj-lt"/>
              <a:buAutoNum type="arabicPeriod"/>
            </a:pPr>
            <a:r>
              <a:rPr lang="en-US" dirty="0"/>
              <a:t>Foreign currency</a:t>
            </a:r>
          </a:p>
          <a:p>
            <a:pPr marL="393700" indent="-393700">
              <a:lnSpc>
                <a:spcPct val="150000"/>
              </a:lnSpc>
              <a:buFont typeface="+mj-lt"/>
              <a:buAutoNum type="arabicPeriod"/>
            </a:pPr>
            <a:r>
              <a:rPr lang="en-US" dirty="0"/>
              <a:t>Debit or credit cards</a:t>
            </a:r>
          </a:p>
          <a:p>
            <a:pPr marL="393700" indent="-393700">
              <a:lnSpc>
                <a:spcPct val="150000"/>
              </a:lnSpc>
              <a:buFont typeface="+mj-lt"/>
              <a:buAutoNum type="arabicPeriod"/>
            </a:pPr>
            <a:r>
              <a:rPr lang="en-US" dirty="0"/>
              <a:t>Traveler’s check</a:t>
            </a:r>
          </a:p>
          <a:p>
            <a:endParaRPr lang="en-US" dirty="0"/>
          </a:p>
        </p:txBody>
      </p:sp>
      <p:pic>
        <p:nvPicPr>
          <p:cNvPr id="4" name="Content Placeholder 5">
            <a:extLst>
              <a:ext uri="{FF2B5EF4-FFF2-40B4-BE49-F238E27FC236}">
                <a16:creationId xmlns:a16="http://schemas.microsoft.com/office/drawing/2014/main" id="{BD4F0014-C5EA-491B-84FF-29D0AEB94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785" y="1428108"/>
            <a:ext cx="6074334" cy="4726630"/>
          </a:xfrm>
          <a:prstGeom prst="rect">
            <a:avLst/>
          </a:prstGeom>
        </p:spPr>
      </p:pic>
    </p:spTree>
    <p:extLst>
      <p:ext uri="{BB962C8B-B14F-4D97-AF65-F5344CB8AC3E}">
        <p14:creationId xmlns:p14="http://schemas.microsoft.com/office/powerpoint/2010/main" val="348944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3AFA-B131-4F0B-BA7B-A7D2CFA4B09A}"/>
              </a:ext>
            </a:extLst>
          </p:cNvPr>
          <p:cNvSpPr>
            <a:spLocks noGrp="1"/>
          </p:cNvSpPr>
          <p:nvPr>
            <p:ph type="title"/>
          </p:nvPr>
        </p:nvSpPr>
        <p:spPr/>
        <p:txBody>
          <a:bodyPr/>
          <a:lstStyle/>
          <a:p>
            <a:r>
              <a:rPr lang="en-US" dirty="0"/>
              <a:t>Currency</a:t>
            </a:r>
          </a:p>
        </p:txBody>
      </p:sp>
      <p:sp>
        <p:nvSpPr>
          <p:cNvPr id="3" name="Content Placeholder 2">
            <a:extLst>
              <a:ext uri="{FF2B5EF4-FFF2-40B4-BE49-F238E27FC236}">
                <a16:creationId xmlns:a16="http://schemas.microsoft.com/office/drawing/2014/main" id="{1D6ADA97-08EF-4939-99B1-C1BE01EAFFD4}"/>
              </a:ext>
            </a:extLst>
          </p:cNvPr>
          <p:cNvSpPr>
            <a:spLocks noGrp="1"/>
          </p:cNvSpPr>
          <p:nvPr>
            <p:ph sz="half" idx="1"/>
          </p:nvPr>
        </p:nvSpPr>
        <p:spPr/>
        <p:txBody>
          <a:bodyPr/>
          <a:lstStyle/>
          <a:p>
            <a:r>
              <a:rPr lang="en-US" dirty="0"/>
              <a:t>Travelers to foreign countries should be mindful of:</a:t>
            </a:r>
          </a:p>
          <a:p>
            <a:pPr marL="457200" indent="-457200">
              <a:buClr>
                <a:schemeClr val="accent1"/>
              </a:buClr>
              <a:buFont typeface="Wingdings" panose="05000000000000000000" pitchFamily="2" charset="2"/>
              <a:buChar char="Ø"/>
            </a:pPr>
            <a:r>
              <a:rPr lang="en-US" dirty="0"/>
              <a:t>Exchange rates change daily</a:t>
            </a:r>
          </a:p>
          <a:p>
            <a:pPr marL="457200" indent="-457200">
              <a:buClr>
                <a:schemeClr val="accent1"/>
              </a:buClr>
              <a:buFont typeface="Wingdings" panose="05000000000000000000" pitchFamily="2" charset="2"/>
              <a:buChar char="Ø"/>
            </a:pPr>
            <a:r>
              <a:rPr lang="en-US" dirty="0"/>
              <a:t>Fees may be charged to convert</a:t>
            </a:r>
          </a:p>
          <a:p>
            <a:pPr marL="457200" indent="-457200">
              <a:buClr>
                <a:schemeClr val="accent1"/>
              </a:buClr>
              <a:buFont typeface="Wingdings" panose="05000000000000000000" pitchFamily="2" charset="2"/>
              <a:buChar char="Ø"/>
            </a:pPr>
            <a:r>
              <a:rPr lang="en-US" dirty="0"/>
              <a:t>Some currencies have the same name</a:t>
            </a:r>
          </a:p>
          <a:p>
            <a:endParaRPr lang="en-US" dirty="0"/>
          </a:p>
        </p:txBody>
      </p:sp>
      <p:pic>
        <p:nvPicPr>
          <p:cNvPr id="4" name="Content Placeholder 4">
            <a:extLst>
              <a:ext uri="{FF2B5EF4-FFF2-40B4-BE49-F238E27FC236}">
                <a16:creationId xmlns:a16="http://schemas.microsoft.com/office/drawing/2014/main" id="{E718386C-58D9-4244-B437-346774089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307" y="1984248"/>
            <a:ext cx="4691904" cy="4114800"/>
          </a:xfrm>
          <a:prstGeom prst="rect">
            <a:avLst/>
          </a:prstGeom>
        </p:spPr>
      </p:pic>
    </p:spTree>
    <p:extLst>
      <p:ext uri="{BB962C8B-B14F-4D97-AF65-F5344CB8AC3E}">
        <p14:creationId xmlns:p14="http://schemas.microsoft.com/office/powerpoint/2010/main" val="402272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CE12-6073-45EE-95D8-FAA0D9994997}"/>
              </a:ext>
            </a:extLst>
          </p:cNvPr>
          <p:cNvSpPr>
            <a:spLocks noGrp="1"/>
          </p:cNvSpPr>
          <p:nvPr>
            <p:ph type="title"/>
          </p:nvPr>
        </p:nvSpPr>
        <p:spPr/>
        <p:txBody>
          <a:bodyPr/>
          <a:lstStyle/>
          <a:p>
            <a:r>
              <a:rPr lang="en-US" dirty="0"/>
              <a:t>Rates of Exchange</a:t>
            </a:r>
          </a:p>
        </p:txBody>
      </p:sp>
      <p:sp>
        <p:nvSpPr>
          <p:cNvPr id="3" name="Content Placeholder 2">
            <a:extLst>
              <a:ext uri="{FF2B5EF4-FFF2-40B4-BE49-F238E27FC236}">
                <a16:creationId xmlns:a16="http://schemas.microsoft.com/office/drawing/2014/main" id="{50A6C4F7-244B-41B7-9927-B921A6E11177}"/>
              </a:ext>
            </a:extLst>
          </p:cNvPr>
          <p:cNvSpPr>
            <a:spLocks noGrp="1"/>
          </p:cNvSpPr>
          <p:nvPr>
            <p:ph sz="half" idx="1"/>
          </p:nvPr>
        </p:nvSpPr>
        <p:spPr/>
        <p:txBody>
          <a:bodyPr/>
          <a:lstStyle/>
          <a:p>
            <a:r>
              <a:rPr lang="en-US" dirty="0"/>
              <a:t>To convert foreign currency to U.S. dollars:</a:t>
            </a:r>
          </a:p>
          <a:p>
            <a:r>
              <a:rPr lang="en-US" dirty="0"/>
              <a:t>Foreign currency units ÷ foreign currency units per U.S. dollar</a:t>
            </a:r>
          </a:p>
          <a:p>
            <a:r>
              <a:rPr lang="en-US" dirty="0"/>
              <a:t>Examples: </a:t>
            </a:r>
          </a:p>
          <a:p>
            <a:r>
              <a:rPr lang="en-US" dirty="0"/>
              <a:t>43.20€ ÷ .90€ = $48.00</a:t>
            </a:r>
          </a:p>
          <a:p>
            <a:pPr marL="0" lvl="1" indent="0">
              <a:buNone/>
            </a:pPr>
            <a:r>
              <a:rPr lang="en-US" sz="1600" dirty="0"/>
              <a:t>-(euro ÷ current exchange rate to the U.S. dollar)</a:t>
            </a:r>
          </a:p>
          <a:p>
            <a:pPr marL="285750" lvl="1" indent="-285750"/>
            <a:r>
              <a:rPr lang="en-US" sz="2400" dirty="0"/>
              <a:t>4697.30 ÷ $15.71 = $299.00</a:t>
            </a:r>
          </a:p>
          <a:p>
            <a:pPr marL="0" lvl="1" indent="0">
              <a:buNone/>
            </a:pPr>
            <a:r>
              <a:rPr lang="en-US" sz="2400" dirty="0"/>
              <a:t>-</a:t>
            </a:r>
            <a:r>
              <a:rPr lang="en-US" sz="1200" dirty="0"/>
              <a:t>(Mexican peso ÷ current exchange rate to the U.S. dollar)</a:t>
            </a:r>
          </a:p>
          <a:p>
            <a:endParaRPr lang="en-US" dirty="0"/>
          </a:p>
        </p:txBody>
      </p:sp>
      <p:sp>
        <p:nvSpPr>
          <p:cNvPr id="4" name="Content Placeholder 3">
            <a:extLst>
              <a:ext uri="{FF2B5EF4-FFF2-40B4-BE49-F238E27FC236}">
                <a16:creationId xmlns:a16="http://schemas.microsoft.com/office/drawing/2014/main" id="{6EC0731C-BC81-4A12-A066-725E26377FC8}"/>
              </a:ext>
            </a:extLst>
          </p:cNvPr>
          <p:cNvSpPr>
            <a:spLocks noGrp="1"/>
          </p:cNvSpPr>
          <p:nvPr>
            <p:ph sz="half" idx="10"/>
          </p:nvPr>
        </p:nvSpPr>
        <p:spPr/>
        <p:txBody>
          <a:bodyPr/>
          <a:lstStyle/>
          <a:p>
            <a:r>
              <a:rPr lang="en-US" dirty="0"/>
              <a:t>To convert U. S. dollars to foreign currency:</a:t>
            </a:r>
          </a:p>
          <a:p>
            <a:r>
              <a:rPr lang="en-US" dirty="0"/>
              <a:t>Number of U.S. dollars X  current foreign units</a:t>
            </a:r>
          </a:p>
          <a:p>
            <a:r>
              <a:rPr lang="en-US" dirty="0"/>
              <a:t>Examples: </a:t>
            </a:r>
          </a:p>
          <a:p>
            <a:r>
              <a:rPr lang="en-US" dirty="0"/>
              <a:t>$48.00 X .90€ = 43.20€ </a:t>
            </a:r>
          </a:p>
          <a:p>
            <a:pPr lvl="1"/>
            <a:r>
              <a:rPr lang="en-US" dirty="0"/>
              <a:t>(U.S. dollars x euro)</a:t>
            </a:r>
          </a:p>
          <a:p>
            <a:r>
              <a:rPr lang="en-US" dirty="0"/>
              <a:t>$299.00 X $15.71 = $4697.30</a:t>
            </a:r>
          </a:p>
          <a:p>
            <a:pPr lvl="1"/>
            <a:r>
              <a:rPr lang="en-US" dirty="0"/>
              <a:t>(U.S. dollars x Mexican peso)</a:t>
            </a:r>
          </a:p>
          <a:p>
            <a:endParaRPr lang="en-US" dirty="0"/>
          </a:p>
        </p:txBody>
      </p:sp>
    </p:spTree>
    <p:extLst>
      <p:ext uri="{BB962C8B-B14F-4D97-AF65-F5344CB8AC3E}">
        <p14:creationId xmlns:p14="http://schemas.microsoft.com/office/powerpoint/2010/main" val="2954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F81F-462A-463E-9815-0C6CC5B84F31}"/>
              </a:ext>
            </a:extLst>
          </p:cNvPr>
          <p:cNvSpPr>
            <a:spLocks noGrp="1"/>
          </p:cNvSpPr>
          <p:nvPr>
            <p:ph type="title"/>
          </p:nvPr>
        </p:nvSpPr>
        <p:spPr/>
        <p:txBody>
          <a:bodyPr/>
          <a:lstStyle/>
          <a:p>
            <a:r>
              <a:rPr lang="en-US" dirty="0">
                <a:hlinkClick r:id="rId3"/>
              </a:rPr>
              <a:t>Currency Tips for Traveling in Europe</a:t>
            </a:r>
            <a:endParaRPr lang="en-US" dirty="0"/>
          </a:p>
        </p:txBody>
      </p:sp>
      <p:sp>
        <p:nvSpPr>
          <p:cNvPr id="3" name="Content Placeholder 2">
            <a:extLst>
              <a:ext uri="{FF2B5EF4-FFF2-40B4-BE49-F238E27FC236}">
                <a16:creationId xmlns:a16="http://schemas.microsoft.com/office/drawing/2014/main" id="{995117A9-AE8A-445F-848A-369A0837FC6B}"/>
              </a:ext>
            </a:extLst>
          </p:cNvPr>
          <p:cNvSpPr>
            <a:spLocks noGrp="1"/>
          </p:cNvSpPr>
          <p:nvPr>
            <p:ph sz="half" idx="1"/>
          </p:nvPr>
        </p:nvSpPr>
        <p:spPr/>
        <p:txBody>
          <a:bodyPr/>
          <a:lstStyle/>
          <a:p>
            <a:endParaRPr lang="en-US"/>
          </a:p>
        </p:txBody>
      </p:sp>
      <p:pic>
        <p:nvPicPr>
          <p:cNvPr id="4" name="Picture 3">
            <a:extLst>
              <a:ext uri="{FF2B5EF4-FFF2-40B4-BE49-F238E27FC236}">
                <a16:creationId xmlns:a16="http://schemas.microsoft.com/office/drawing/2014/main" id="{2413F0F2-DBF4-4F63-8B0B-F4C5D837C780}"/>
              </a:ext>
            </a:extLst>
          </p:cNvPr>
          <p:cNvPicPr>
            <a:picLocks noChangeAspect="1"/>
          </p:cNvPicPr>
          <p:nvPr/>
        </p:nvPicPr>
        <p:blipFill rotWithShape="1">
          <a:blip r:embed="rId4"/>
          <a:srcRect l="17499" t="34374" r="41876" b="22917"/>
          <a:stretch/>
        </p:blipFill>
        <p:spPr>
          <a:xfrm>
            <a:off x="6693878" y="1452750"/>
            <a:ext cx="4410562" cy="4730169"/>
          </a:xfrm>
          <a:prstGeom prst="rect">
            <a:avLst/>
          </a:prstGeom>
        </p:spPr>
      </p:pic>
    </p:spTree>
    <p:extLst>
      <p:ext uri="{BB962C8B-B14F-4D97-AF65-F5344CB8AC3E}">
        <p14:creationId xmlns:p14="http://schemas.microsoft.com/office/powerpoint/2010/main" val="365805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E61C-C031-4C2A-94E5-DD4BC0BFF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999F74-14E8-4A86-9A9C-121D5702C010}"/>
              </a:ext>
            </a:extLst>
          </p:cNvPr>
          <p:cNvSpPr>
            <a:spLocks noGrp="1"/>
          </p:cNvSpPr>
          <p:nvPr>
            <p:ph sz="half" idx="1"/>
          </p:nvPr>
        </p:nvSpPr>
        <p:spPr/>
        <p:txBody>
          <a:bodyPr/>
          <a:lstStyle/>
          <a:p>
            <a:endParaRPr lang="en-US"/>
          </a:p>
        </p:txBody>
      </p:sp>
      <p:pic>
        <p:nvPicPr>
          <p:cNvPr id="4" name="Content Placeholder 4">
            <a:extLst>
              <a:ext uri="{FF2B5EF4-FFF2-40B4-BE49-F238E27FC236}">
                <a16:creationId xmlns:a16="http://schemas.microsoft.com/office/drawing/2014/main" id="{B2CABAB6-7DA7-4A4C-A997-3921B218E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732" y="609600"/>
            <a:ext cx="5933440" cy="5562600"/>
          </a:xfrm>
          <a:prstGeom prst="rect">
            <a:avLst/>
          </a:prstGeom>
        </p:spPr>
      </p:pic>
    </p:spTree>
    <p:extLst>
      <p:ext uri="{BB962C8B-B14F-4D97-AF65-F5344CB8AC3E}">
        <p14:creationId xmlns:p14="http://schemas.microsoft.com/office/powerpoint/2010/main" val="311077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13C5-328C-42D2-8784-F9204BBB8425}"/>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D985C51F-6595-477E-B91B-12C6A4950C80}"/>
              </a:ext>
            </a:extLst>
          </p:cNvPr>
          <p:cNvSpPr>
            <a:spLocks noGrp="1"/>
          </p:cNvSpPr>
          <p:nvPr>
            <p:ph sz="half" idx="1"/>
          </p:nvPr>
        </p:nvSpPr>
        <p:spPr/>
        <p:txBody>
          <a:bodyPr/>
          <a:lstStyle/>
          <a:p>
            <a:pPr marL="457200" indent="-457200">
              <a:buFont typeface="+mj-lt"/>
              <a:buAutoNum type="arabicPeriod"/>
            </a:pPr>
            <a:r>
              <a:rPr lang="en-US" dirty="0"/>
              <a:t>What types of payment options are available to travelers?</a:t>
            </a:r>
          </a:p>
          <a:p>
            <a:pPr marL="457200" indent="-457200">
              <a:buFont typeface="+mj-lt"/>
              <a:buAutoNum type="arabicPeriod"/>
            </a:pPr>
            <a:r>
              <a:rPr lang="en-US" dirty="0"/>
              <a:t>What has the Internet done for travel and tourism?</a:t>
            </a:r>
          </a:p>
          <a:p>
            <a:pPr marL="457200" indent="-457200">
              <a:buFont typeface="+mj-lt"/>
              <a:buAutoNum type="arabicPeriod"/>
            </a:pPr>
            <a:r>
              <a:rPr lang="en-US" dirty="0"/>
              <a:t>What is the difference between a PMS and POS system?</a:t>
            </a:r>
          </a:p>
          <a:p>
            <a:pPr marL="457200" indent="-457200">
              <a:buFont typeface="+mj-lt"/>
              <a:buAutoNum type="arabicPeriod"/>
            </a:pPr>
            <a:r>
              <a:rPr lang="en-US" dirty="0"/>
              <a:t>What is an exchange rate?</a:t>
            </a:r>
          </a:p>
          <a:p>
            <a:pPr marL="457200" indent="-457200">
              <a:buFont typeface="+mj-lt"/>
              <a:buAutoNum type="arabicPeriod"/>
            </a:pPr>
            <a:r>
              <a:rPr lang="en-US" dirty="0"/>
              <a:t>What type of payments can you use in foreign countries?</a:t>
            </a:r>
          </a:p>
          <a:p>
            <a:pPr marL="457200" indent="-457200">
              <a:buFont typeface="+mj-lt"/>
              <a:buAutoNum type="arabicPeriod"/>
            </a:pPr>
            <a:r>
              <a:rPr lang="en-US" dirty="0"/>
              <a:t>What should travelers in foreign countries be mindful of?</a:t>
            </a:r>
          </a:p>
          <a:p>
            <a:pPr marL="457200" indent="-457200">
              <a:buFont typeface="+mj-lt"/>
              <a:buAutoNum type="arabicPeriod"/>
            </a:pPr>
            <a:r>
              <a:rPr lang="en-US" dirty="0"/>
              <a:t>How do you exchange U.S. dollars to foreign currency?</a:t>
            </a:r>
          </a:p>
          <a:p>
            <a:pPr marL="457200" indent="-457200">
              <a:buFont typeface="+mj-lt"/>
              <a:buAutoNum type="arabicPeriod"/>
            </a:pPr>
            <a:r>
              <a:rPr lang="en-US" dirty="0"/>
              <a:t>How do you exchange foreign currency to U.S. dollars?</a:t>
            </a:r>
          </a:p>
          <a:p>
            <a:endParaRPr lang="en-US" dirty="0"/>
          </a:p>
        </p:txBody>
      </p:sp>
    </p:spTree>
    <p:extLst>
      <p:ext uri="{BB962C8B-B14F-4D97-AF65-F5344CB8AC3E}">
        <p14:creationId xmlns:p14="http://schemas.microsoft.com/office/powerpoint/2010/main" val="374111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8CC7-FE65-45CB-B742-BE55D087E3F0}"/>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3AD6A58C-5FFC-40FA-9EB8-4DEA309A87CD}"/>
              </a:ext>
            </a:extLst>
          </p:cNvPr>
          <p:cNvSpPr>
            <a:spLocks noGrp="1"/>
          </p:cNvSpPr>
          <p:nvPr>
            <p:ph sz="half" idx="1"/>
          </p:nvPr>
        </p:nvSpPr>
        <p:spPr/>
        <p:txBody>
          <a:bodyPr/>
          <a:lstStyle/>
          <a:p>
            <a:pPr>
              <a:lnSpc>
                <a:spcPct val="120000"/>
              </a:lnSpc>
              <a:spcBef>
                <a:spcPts val="0"/>
              </a:spcBef>
            </a:pPr>
            <a:r>
              <a:rPr lang="en-US" sz="1200" dirty="0"/>
              <a:t>Images:</a:t>
            </a:r>
          </a:p>
          <a:p>
            <a:pPr>
              <a:lnSpc>
                <a:spcPct val="120000"/>
              </a:lnSpc>
              <a:spcBef>
                <a:spcPts val="0"/>
              </a:spcBef>
            </a:pPr>
            <a:r>
              <a:rPr lang="en-US" sz="1200" dirty="0"/>
              <a:t>Microsoft Office Clip Art: Used with permission from Microsoft™. (Slides 3)</a:t>
            </a:r>
          </a:p>
          <a:p>
            <a:pPr>
              <a:lnSpc>
                <a:spcPct val="120000"/>
              </a:lnSpc>
              <a:spcBef>
                <a:spcPts val="0"/>
              </a:spcBef>
            </a:pPr>
            <a:r>
              <a:rPr lang="en-US" sz="1200" dirty="0"/>
              <a:t>Shutterstock™ images. Photos obtained with subscription. </a:t>
            </a:r>
            <a:r>
              <a:rPr lang="da-DK" sz="1200" dirty="0"/>
              <a:t>. (Slides 3, 6, 7, 8, 9, 11, 12, 15, 17)</a:t>
            </a:r>
            <a:endParaRPr lang="en-US" sz="1200" dirty="0"/>
          </a:p>
          <a:p>
            <a:pPr>
              <a:lnSpc>
                <a:spcPct val="120000"/>
              </a:lnSpc>
              <a:spcBef>
                <a:spcPts val="0"/>
              </a:spcBef>
            </a:pPr>
            <a:endParaRPr lang="en-US" sz="1200" dirty="0"/>
          </a:p>
          <a:p>
            <a:pPr>
              <a:lnSpc>
                <a:spcPct val="120000"/>
              </a:lnSpc>
              <a:spcBef>
                <a:spcPts val="0"/>
              </a:spcBef>
            </a:pPr>
            <a:r>
              <a:rPr lang="en-US" sz="1200" dirty="0"/>
              <a:t>Textbook:</a:t>
            </a:r>
          </a:p>
          <a:p>
            <a:pPr>
              <a:lnSpc>
                <a:spcPct val="120000"/>
              </a:lnSpc>
              <a:spcBef>
                <a:spcPts val="0"/>
              </a:spcBef>
            </a:pPr>
            <a:r>
              <a:rPr lang="en-US" sz="1200" dirty="0"/>
              <a:t>Mancini, M. (2013). </a:t>
            </a:r>
            <a:r>
              <a:rPr lang="en-US" sz="1200" i="1" dirty="0"/>
              <a:t>Access: Introduction to travel and tourism</a:t>
            </a:r>
            <a:r>
              <a:rPr lang="en-US" sz="1200" dirty="0"/>
              <a:t>. Clifton Park, NY. Cengage Learning.</a:t>
            </a:r>
          </a:p>
          <a:p>
            <a:pPr>
              <a:lnSpc>
                <a:spcPct val="120000"/>
              </a:lnSpc>
              <a:spcBef>
                <a:spcPts val="0"/>
              </a:spcBef>
            </a:pPr>
            <a:r>
              <a:rPr lang="en-US" sz="1200" dirty="0"/>
              <a:t>Reynolds, J. S. &amp; Chase, D. M. (2010). </a:t>
            </a:r>
            <a:r>
              <a:rPr lang="en-US" sz="1200" i="1" dirty="0"/>
              <a:t>Hospitality services</a:t>
            </a:r>
            <a:r>
              <a:rPr lang="en-US" sz="1200" dirty="0"/>
              <a:t>. Tinley-Park, Illinois: The </a:t>
            </a:r>
            <a:r>
              <a:rPr lang="en-US" sz="1200" dirty="0" err="1"/>
              <a:t>Goodheart</a:t>
            </a:r>
            <a:r>
              <a:rPr lang="en-US" sz="1200" dirty="0"/>
              <a:t>-Willcox Company.</a:t>
            </a:r>
          </a:p>
          <a:p>
            <a:pPr>
              <a:lnSpc>
                <a:spcPct val="120000"/>
              </a:lnSpc>
              <a:spcBef>
                <a:spcPts val="0"/>
              </a:spcBef>
            </a:pPr>
            <a:endParaRPr lang="en-US" sz="1200" dirty="0"/>
          </a:p>
          <a:p>
            <a:pPr>
              <a:lnSpc>
                <a:spcPct val="120000"/>
              </a:lnSpc>
              <a:spcBef>
                <a:spcPts val="0"/>
              </a:spcBef>
            </a:pPr>
            <a:r>
              <a:rPr lang="en-US" sz="1200" dirty="0"/>
              <a:t>Website:</a:t>
            </a:r>
          </a:p>
          <a:p>
            <a:pPr>
              <a:lnSpc>
                <a:spcPct val="120000"/>
              </a:lnSpc>
              <a:spcBef>
                <a:spcPts val="0"/>
              </a:spcBef>
            </a:pPr>
            <a:r>
              <a:rPr lang="en-US" sz="1200" dirty="0"/>
              <a:t>Business Insider</a:t>
            </a:r>
          </a:p>
          <a:p>
            <a:pPr indent="227013">
              <a:lnSpc>
                <a:spcPct val="120000"/>
              </a:lnSpc>
              <a:spcBef>
                <a:spcPts val="0"/>
              </a:spcBef>
            </a:pPr>
            <a:r>
              <a:rPr lang="en-US" sz="1200" dirty="0"/>
              <a:t>MAP: The Most Popular Countries In The World To Visit</a:t>
            </a:r>
          </a:p>
          <a:p>
            <a:pPr indent="227013">
              <a:lnSpc>
                <a:spcPct val="120000"/>
              </a:lnSpc>
              <a:spcBef>
                <a:spcPts val="0"/>
              </a:spcBef>
            </a:pPr>
            <a:r>
              <a:rPr lang="en-US" sz="1200" dirty="0">
                <a:hlinkClick r:id="rId2"/>
              </a:rPr>
              <a:t>http://www.businessinsider.com/most-popular-countries-in-the-world-to-visit-map-2014-2</a:t>
            </a:r>
            <a:endParaRPr lang="en-US" sz="1200" dirty="0"/>
          </a:p>
          <a:p>
            <a:pPr>
              <a:lnSpc>
                <a:spcPct val="120000"/>
              </a:lnSpc>
              <a:spcBef>
                <a:spcPts val="0"/>
              </a:spcBef>
            </a:pPr>
            <a:r>
              <a:rPr lang="en-US" sz="1200" dirty="0"/>
              <a:t>U. S. Department of the Treasury, Bureau of the Fiscal Service</a:t>
            </a:r>
          </a:p>
          <a:p>
            <a:pPr indent="227013">
              <a:lnSpc>
                <a:spcPct val="120000"/>
              </a:lnSpc>
              <a:spcBef>
                <a:spcPts val="0"/>
              </a:spcBef>
            </a:pPr>
            <a:r>
              <a:rPr lang="en-US" sz="1200" dirty="0"/>
              <a:t>Treasury Reporting Rates of Exchange</a:t>
            </a:r>
          </a:p>
          <a:p>
            <a:pPr indent="227013">
              <a:lnSpc>
                <a:spcPct val="120000"/>
              </a:lnSpc>
              <a:spcBef>
                <a:spcPts val="0"/>
              </a:spcBef>
            </a:pPr>
            <a:r>
              <a:rPr lang="en-US" sz="1200" dirty="0">
                <a:hlinkClick r:id="rId3"/>
              </a:rPr>
              <a:t>https://www.fiscal.treasury.gov/fsreports/rpt/treasRptRateExch/currentRates.htm</a:t>
            </a:r>
            <a:endParaRPr lang="en-US" sz="1200" dirty="0"/>
          </a:p>
          <a:p>
            <a:r>
              <a:rPr lang="en-US" sz="1200" dirty="0"/>
              <a:t>Video:</a:t>
            </a:r>
          </a:p>
          <a:p>
            <a:pPr>
              <a:lnSpc>
                <a:spcPct val="120000"/>
              </a:lnSpc>
              <a:spcBef>
                <a:spcPts val="0"/>
              </a:spcBef>
            </a:pPr>
            <a:r>
              <a:rPr lang="en-US" sz="1200" dirty="0"/>
              <a:t>Currency Tips For Traveling in Europe</a:t>
            </a:r>
          </a:p>
          <a:p>
            <a:pPr marL="227013">
              <a:lnSpc>
                <a:spcPct val="120000"/>
              </a:lnSpc>
              <a:spcBef>
                <a:spcPts val="0"/>
              </a:spcBef>
            </a:pPr>
            <a:r>
              <a:rPr lang="en-US" sz="1200" dirty="0"/>
              <a:t>Learn these currency trips for traveling in Europe so that you never have the wrong currency while traveling in Europe. Here are important currency tips for traveling in Europe, including what countries use the Euro and where to exchange money.</a:t>
            </a:r>
          </a:p>
          <a:p>
            <a:pPr indent="227013">
              <a:lnSpc>
                <a:spcPct val="120000"/>
              </a:lnSpc>
              <a:spcBef>
                <a:spcPts val="0"/>
              </a:spcBef>
            </a:pPr>
            <a:r>
              <a:rPr lang="en-US" sz="1200" dirty="0">
                <a:hlinkClick r:id="rId4"/>
              </a:rPr>
              <a:t>http://video.about.com/goeurope/Currency-Tips-For-Traveling-in-Europe.htm</a:t>
            </a:r>
            <a:endParaRPr lang="en-US" sz="1200" dirty="0"/>
          </a:p>
          <a:p>
            <a:endParaRPr lang="en-US" sz="1200" dirty="0"/>
          </a:p>
        </p:txBody>
      </p:sp>
    </p:spTree>
    <p:extLst>
      <p:ext uri="{BB962C8B-B14F-4D97-AF65-F5344CB8AC3E}">
        <p14:creationId xmlns:p14="http://schemas.microsoft.com/office/powerpoint/2010/main" val="113318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F03C-FBCE-4337-9CD1-30EE8906E66D}"/>
              </a:ext>
            </a:extLst>
          </p:cNvPr>
          <p:cNvSpPr>
            <a:spLocks noGrp="1"/>
          </p:cNvSpPr>
          <p:nvPr>
            <p:ph type="title"/>
          </p:nvPr>
        </p:nvSpPr>
        <p:spPr/>
        <p:txBody>
          <a:bodyPr/>
          <a:lstStyle/>
          <a:p>
            <a:r>
              <a:rPr lang="en-US" dirty="0"/>
              <a:t>Payment Options</a:t>
            </a:r>
          </a:p>
        </p:txBody>
      </p:sp>
      <p:pic>
        <p:nvPicPr>
          <p:cNvPr id="4" name="Content Placeholder 4">
            <a:extLst>
              <a:ext uri="{FF2B5EF4-FFF2-40B4-BE49-F238E27FC236}">
                <a16:creationId xmlns:a16="http://schemas.microsoft.com/office/drawing/2014/main" id="{A19F253D-4A06-489D-A79F-1FDA216E2BC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673" b="18061"/>
          <a:stretch/>
        </p:blipFill>
        <p:spPr>
          <a:xfrm>
            <a:off x="3023118" y="1466488"/>
            <a:ext cx="5921174" cy="4934312"/>
          </a:xfrm>
        </p:spPr>
      </p:pic>
    </p:spTree>
    <p:extLst>
      <p:ext uri="{BB962C8B-B14F-4D97-AF65-F5344CB8AC3E}">
        <p14:creationId xmlns:p14="http://schemas.microsoft.com/office/powerpoint/2010/main" val="14250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C0A1-D1B1-4552-9369-D0E8961D4B18}"/>
              </a:ext>
            </a:extLst>
          </p:cNvPr>
          <p:cNvSpPr>
            <a:spLocks noGrp="1"/>
          </p:cNvSpPr>
          <p:nvPr>
            <p:ph type="title"/>
          </p:nvPr>
        </p:nvSpPr>
        <p:spPr/>
        <p:txBody>
          <a:bodyPr/>
          <a:lstStyle/>
          <a:p>
            <a:r>
              <a:rPr lang="en-US" dirty="0"/>
              <a:t>Payments</a:t>
            </a:r>
          </a:p>
        </p:txBody>
      </p:sp>
      <p:sp>
        <p:nvSpPr>
          <p:cNvPr id="3" name="Content Placeholder 2">
            <a:extLst>
              <a:ext uri="{FF2B5EF4-FFF2-40B4-BE49-F238E27FC236}">
                <a16:creationId xmlns:a16="http://schemas.microsoft.com/office/drawing/2014/main" id="{2CCA50D3-3B1C-4CD6-80FE-A30D907A8136}"/>
              </a:ext>
            </a:extLst>
          </p:cNvPr>
          <p:cNvSpPr>
            <a:spLocks noGrp="1"/>
          </p:cNvSpPr>
          <p:nvPr>
            <p:ph sz="half" idx="1"/>
          </p:nvPr>
        </p:nvSpPr>
        <p:spPr>
          <a:xfrm>
            <a:off x="740664" y="1420420"/>
            <a:ext cx="3421028" cy="4734318"/>
          </a:xfrm>
        </p:spPr>
        <p:txBody>
          <a:bodyPr/>
          <a:lstStyle/>
          <a:p>
            <a:pPr marL="457200" indent="-457200">
              <a:buClr>
                <a:schemeClr val="accent5"/>
              </a:buClr>
              <a:buFont typeface="Wingdings" panose="05000000000000000000" pitchFamily="2" charset="2"/>
              <a:buChar char="Ø"/>
            </a:pPr>
            <a:r>
              <a:rPr lang="en-US" dirty="0"/>
              <a:t>Cash</a:t>
            </a:r>
          </a:p>
          <a:p>
            <a:pPr marL="457200" indent="-457200">
              <a:buClr>
                <a:schemeClr val="accent5"/>
              </a:buClr>
              <a:buFont typeface="Wingdings" panose="05000000000000000000" pitchFamily="2" charset="2"/>
              <a:buChar char="Ø"/>
            </a:pPr>
            <a:r>
              <a:rPr lang="en-US" dirty="0"/>
              <a:t>Check</a:t>
            </a:r>
          </a:p>
          <a:p>
            <a:pPr marL="457200" indent="-457200">
              <a:buClr>
                <a:schemeClr val="accent5"/>
              </a:buClr>
              <a:buFont typeface="Wingdings" panose="05000000000000000000" pitchFamily="2" charset="2"/>
              <a:buChar char="Ø"/>
            </a:pPr>
            <a:r>
              <a:rPr lang="en-US" dirty="0"/>
              <a:t>Credit card</a:t>
            </a:r>
          </a:p>
          <a:p>
            <a:pPr marL="457200" indent="-457200">
              <a:buClr>
                <a:schemeClr val="accent5"/>
              </a:buClr>
              <a:buFont typeface="Wingdings" panose="05000000000000000000" pitchFamily="2" charset="2"/>
              <a:buChar char="Ø"/>
            </a:pPr>
            <a:r>
              <a:rPr lang="en-US" dirty="0"/>
              <a:t>Debit card</a:t>
            </a:r>
          </a:p>
          <a:p>
            <a:pPr marL="457200" indent="-457200">
              <a:buClr>
                <a:schemeClr val="accent5"/>
              </a:buClr>
              <a:buFont typeface="Wingdings" panose="05000000000000000000" pitchFamily="2" charset="2"/>
              <a:buChar char="Ø"/>
            </a:pPr>
            <a:r>
              <a:rPr lang="en-US" dirty="0"/>
              <a:t>Electronic check</a:t>
            </a:r>
          </a:p>
          <a:p>
            <a:pPr marL="457200" indent="-457200">
              <a:buClr>
                <a:schemeClr val="accent5"/>
              </a:buClr>
              <a:buFont typeface="Wingdings" panose="05000000000000000000" pitchFamily="2" charset="2"/>
              <a:buChar char="Ø"/>
            </a:pPr>
            <a:r>
              <a:rPr lang="en-US" dirty="0"/>
              <a:t>Money order</a:t>
            </a:r>
          </a:p>
          <a:p>
            <a:pPr marL="457200" indent="-457200">
              <a:buClr>
                <a:schemeClr val="accent5"/>
              </a:buClr>
              <a:buFont typeface="Wingdings" panose="05000000000000000000" pitchFamily="2" charset="2"/>
              <a:buChar char="Ø"/>
            </a:pPr>
            <a:r>
              <a:rPr lang="en-US" dirty="0"/>
              <a:t>Traveler’s check</a:t>
            </a:r>
          </a:p>
          <a:p>
            <a:endParaRPr lang="en-US" dirty="0"/>
          </a:p>
        </p:txBody>
      </p:sp>
      <p:pic>
        <p:nvPicPr>
          <p:cNvPr id="4" name="Picture 3" descr="C:\Users\Owner\AppData\Local\Microsoft\Windows\Temporary Internet Files\Content.IE5\OXUXTCHW\Chip%20Card[1].jpg">
            <a:extLst>
              <a:ext uri="{FF2B5EF4-FFF2-40B4-BE49-F238E27FC236}">
                <a16:creationId xmlns:a16="http://schemas.microsoft.com/office/drawing/2014/main" id="{5DCD99EC-5756-4799-B8FF-854867D67BE4}"/>
              </a:ext>
            </a:extLst>
          </p:cNvPr>
          <p:cNvPicPr>
            <a:picLocks noChangeAspect="1" noChangeArrowheads="1"/>
          </p:cNvPicPr>
          <p:nvPr/>
        </p:nvPicPr>
        <p:blipFill>
          <a:blip r:embed="rId3"/>
          <a:srcRect/>
          <a:stretch>
            <a:fillRect/>
          </a:stretch>
        </p:blipFill>
        <p:spPr bwMode="auto">
          <a:xfrm>
            <a:off x="5770390" y="644255"/>
            <a:ext cx="2773509" cy="1749597"/>
          </a:xfrm>
          <a:prstGeom prst="rect">
            <a:avLst/>
          </a:prstGeom>
          <a:noFill/>
        </p:spPr>
      </p:pic>
      <p:pic>
        <p:nvPicPr>
          <p:cNvPr id="5" name="Picture 4" descr="C:\Users\Owner\AppData\Local\Microsoft\Windows\Temporary Internet Files\Content.IE5\LY6UD0S2\c8920b84-0bb6-40bb-abb2-01d4f6dc0770[1].jpg">
            <a:extLst>
              <a:ext uri="{FF2B5EF4-FFF2-40B4-BE49-F238E27FC236}">
                <a16:creationId xmlns:a16="http://schemas.microsoft.com/office/drawing/2014/main" id="{930A7D69-136B-4720-95C9-CC5ADBBC6C4B}"/>
              </a:ext>
            </a:extLst>
          </p:cNvPr>
          <p:cNvPicPr>
            <a:picLocks noChangeAspect="1" noChangeArrowheads="1"/>
          </p:cNvPicPr>
          <p:nvPr/>
        </p:nvPicPr>
        <p:blipFill>
          <a:blip r:embed="rId4"/>
          <a:srcRect/>
          <a:stretch>
            <a:fillRect/>
          </a:stretch>
        </p:blipFill>
        <p:spPr bwMode="auto">
          <a:xfrm>
            <a:off x="4883821" y="2598244"/>
            <a:ext cx="2536186" cy="1649146"/>
          </a:xfrm>
          <a:prstGeom prst="rect">
            <a:avLst/>
          </a:prstGeom>
          <a:noFill/>
        </p:spPr>
      </p:pic>
      <p:pic>
        <p:nvPicPr>
          <p:cNvPr id="6" name="Picture 5" descr="C:\Users\Owner\AppData\Local\Microsoft\Windows\Temporary Internet Files\Content.IE5\3BJ25TL1\300px-Travelers-Cheques[1].jpg">
            <a:extLst>
              <a:ext uri="{FF2B5EF4-FFF2-40B4-BE49-F238E27FC236}">
                <a16:creationId xmlns:a16="http://schemas.microsoft.com/office/drawing/2014/main" id="{FBFC3AE3-52CC-4E5F-9E73-BDB639F07187}"/>
              </a:ext>
            </a:extLst>
          </p:cNvPr>
          <p:cNvPicPr>
            <a:picLocks noChangeAspect="1" noChangeArrowheads="1"/>
          </p:cNvPicPr>
          <p:nvPr/>
        </p:nvPicPr>
        <p:blipFill>
          <a:blip r:embed="rId5"/>
          <a:srcRect/>
          <a:stretch>
            <a:fillRect/>
          </a:stretch>
        </p:blipFill>
        <p:spPr bwMode="auto">
          <a:xfrm>
            <a:off x="6251560" y="4326650"/>
            <a:ext cx="4688487" cy="2016049"/>
          </a:xfrm>
          <a:prstGeom prst="rect">
            <a:avLst/>
          </a:prstGeom>
          <a:noFill/>
        </p:spPr>
      </p:pic>
      <p:pic>
        <p:nvPicPr>
          <p:cNvPr id="7" name="Picture 6" descr="C:\Users\Owner\AppData\Local\Microsoft\Windows\Temporary Internet Files\Content.IE5\Q5XCU00D\6757860435_e0d0defc90_z[1].jpg">
            <a:extLst>
              <a:ext uri="{FF2B5EF4-FFF2-40B4-BE49-F238E27FC236}">
                <a16:creationId xmlns:a16="http://schemas.microsoft.com/office/drawing/2014/main" id="{70302E51-8222-4304-8CC3-AAF95B76DB56}"/>
              </a:ext>
            </a:extLst>
          </p:cNvPr>
          <p:cNvPicPr>
            <a:picLocks noChangeAspect="1" noChangeArrowheads="1"/>
          </p:cNvPicPr>
          <p:nvPr/>
        </p:nvPicPr>
        <p:blipFill>
          <a:blip r:embed="rId6"/>
          <a:srcRect/>
          <a:stretch>
            <a:fillRect/>
          </a:stretch>
        </p:blipFill>
        <p:spPr bwMode="auto">
          <a:xfrm>
            <a:off x="8701250" y="2042464"/>
            <a:ext cx="2844171" cy="2133128"/>
          </a:xfrm>
          <a:prstGeom prst="rect">
            <a:avLst/>
          </a:prstGeom>
          <a:noFill/>
        </p:spPr>
      </p:pic>
    </p:spTree>
    <p:extLst>
      <p:ext uri="{BB962C8B-B14F-4D97-AF65-F5344CB8AC3E}">
        <p14:creationId xmlns:p14="http://schemas.microsoft.com/office/powerpoint/2010/main" val="204716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B06C-8474-4FE2-9EBD-F5C2ADB626C1}"/>
              </a:ext>
            </a:extLst>
          </p:cNvPr>
          <p:cNvSpPr>
            <a:spLocks noGrp="1"/>
          </p:cNvSpPr>
          <p:nvPr>
            <p:ph type="title"/>
          </p:nvPr>
        </p:nvSpPr>
        <p:spPr/>
        <p:txBody>
          <a:bodyPr/>
          <a:lstStyle/>
          <a:p>
            <a:r>
              <a:rPr lang="en-US" dirty="0"/>
              <a:t>Internet for Travel and Tourism</a:t>
            </a:r>
          </a:p>
        </p:txBody>
      </p:sp>
      <p:sp>
        <p:nvSpPr>
          <p:cNvPr id="3" name="Content Placeholder 2">
            <a:extLst>
              <a:ext uri="{FF2B5EF4-FFF2-40B4-BE49-F238E27FC236}">
                <a16:creationId xmlns:a16="http://schemas.microsoft.com/office/drawing/2014/main" id="{8F685E15-0981-4ADB-9CAB-6AA6FE180869}"/>
              </a:ext>
            </a:extLst>
          </p:cNvPr>
          <p:cNvSpPr>
            <a:spLocks noGrp="1"/>
          </p:cNvSpPr>
          <p:nvPr>
            <p:ph sz="half" idx="1"/>
          </p:nvPr>
        </p:nvSpPr>
        <p:spPr/>
        <p:txBody>
          <a:bodyPr/>
          <a:lstStyle/>
          <a:p>
            <a:r>
              <a:rPr lang="en-US" dirty="0"/>
              <a:t>Hospitality</a:t>
            </a:r>
          </a:p>
          <a:p>
            <a:r>
              <a:rPr lang="en-US" sz="2399" dirty="0"/>
              <a:t>Customers can:</a:t>
            </a:r>
          </a:p>
          <a:p>
            <a:pPr lvl="1">
              <a:buFont typeface="Wingdings" panose="05000000000000000000" pitchFamily="2" charset="2"/>
              <a:buChar char="Ø"/>
            </a:pPr>
            <a:r>
              <a:rPr lang="en-US" sz="1999" dirty="0"/>
              <a:t>Book hotel rooms online</a:t>
            </a:r>
          </a:p>
          <a:p>
            <a:pPr lvl="1">
              <a:buFont typeface="Wingdings" panose="05000000000000000000" pitchFamily="2" charset="2"/>
              <a:buChar char="Ø"/>
            </a:pPr>
            <a:r>
              <a:rPr lang="en-US" sz="1999" dirty="0"/>
              <a:t>Buy tickets for events</a:t>
            </a:r>
          </a:p>
          <a:p>
            <a:pPr lvl="1">
              <a:buFont typeface="Wingdings" panose="05000000000000000000" pitchFamily="2" charset="2"/>
              <a:buChar char="Ø"/>
            </a:pPr>
            <a:r>
              <a:rPr lang="en-US" sz="1999" dirty="0"/>
              <a:t>Make airline reservations</a:t>
            </a:r>
          </a:p>
          <a:p>
            <a:pPr lvl="1">
              <a:buFont typeface="Wingdings" panose="05000000000000000000" pitchFamily="2" charset="2"/>
              <a:buChar char="Ø"/>
            </a:pPr>
            <a:r>
              <a:rPr lang="en-US" sz="1999" dirty="0"/>
              <a:t>Plan vacations</a:t>
            </a:r>
          </a:p>
          <a:p>
            <a:pPr lvl="1">
              <a:buFont typeface="Wingdings" panose="05000000000000000000" pitchFamily="2" charset="2"/>
              <a:buChar char="Ø"/>
            </a:pPr>
            <a:r>
              <a:rPr lang="en-US" sz="1999" dirty="0"/>
              <a:t>Rent cars</a:t>
            </a:r>
          </a:p>
          <a:p>
            <a:pPr lvl="1">
              <a:buFont typeface="Wingdings" panose="05000000000000000000" pitchFamily="2" charset="2"/>
              <a:buChar char="Ø"/>
            </a:pPr>
            <a:r>
              <a:rPr lang="en-US" sz="1999" dirty="0"/>
              <a:t>View hotel website for location and room rates</a:t>
            </a:r>
          </a:p>
          <a:p>
            <a:endParaRPr lang="en-US" dirty="0"/>
          </a:p>
        </p:txBody>
      </p:sp>
      <p:sp>
        <p:nvSpPr>
          <p:cNvPr id="4" name="Content Placeholder 3">
            <a:extLst>
              <a:ext uri="{FF2B5EF4-FFF2-40B4-BE49-F238E27FC236}">
                <a16:creationId xmlns:a16="http://schemas.microsoft.com/office/drawing/2014/main" id="{3A6B1273-9CA6-45F5-B7F5-7D567B7483D9}"/>
              </a:ext>
            </a:extLst>
          </p:cNvPr>
          <p:cNvSpPr>
            <a:spLocks noGrp="1"/>
          </p:cNvSpPr>
          <p:nvPr>
            <p:ph sz="half" idx="10"/>
          </p:nvPr>
        </p:nvSpPr>
        <p:spPr/>
        <p:txBody>
          <a:bodyPr/>
          <a:lstStyle/>
          <a:p>
            <a:r>
              <a:rPr lang="en-US" dirty="0"/>
              <a:t>Restaurants</a:t>
            </a:r>
          </a:p>
          <a:p>
            <a:r>
              <a:rPr lang="en-US" sz="2399" dirty="0"/>
              <a:t>Customers can:</a:t>
            </a:r>
          </a:p>
          <a:p>
            <a:pPr lvl="1">
              <a:buFont typeface="Wingdings" panose="05000000000000000000" pitchFamily="2" charset="2"/>
              <a:buChar char="Ø"/>
            </a:pPr>
            <a:r>
              <a:rPr lang="en-US" sz="1999" dirty="0"/>
              <a:t>Make reservations</a:t>
            </a:r>
          </a:p>
          <a:p>
            <a:pPr lvl="1">
              <a:buFont typeface="Wingdings" panose="05000000000000000000" pitchFamily="2" charset="2"/>
              <a:buChar char="Ø"/>
            </a:pPr>
            <a:r>
              <a:rPr lang="en-US" sz="1999" dirty="0"/>
              <a:t>Order take out food</a:t>
            </a:r>
          </a:p>
          <a:p>
            <a:pPr lvl="1">
              <a:buFont typeface="Wingdings" panose="05000000000000000000" pitchFamily="2" charset="2"/>
              <a:buChar char="Ø"/>
            </a:pPr>
            <a:r>
              <a:rPr lang="en-US" sz="1999" dirty="0"/>
              <a:t>View restaurant website for hours of operation, location and menus</a:t>
            </a:r>
          </a:p>
          <a:p>
            <a:endParaRPr lang="en-US" dirty="0"/>
          </a:p>
        </p:txBody>
      </p:sp>
    </p:spTree>
    <p:extLst>
      <p:ext uri="{BB962C8B-B14F-4D97-AF65-F5344CB8AC3E}">
        <p14:creationId xmlns:p14="http://schemas.microsoft.com/office/powerpoint/2010/main" val="32869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4EB5-CC1F-4533-943D-C7BE073233B3}"/>
              </a:ext>
            </a:extLst>
          </p:cNvPr>
          <p:cNvSpPr>
            <a:spLocks noGrp="1"/>
          </p:cNvSpPr>
          <p:nvPr>
            <p:ph type="title"/>
          </p:nvPr>
        </p:nvSpPr>
        <p:spPr/>
        <p:txBody>
          <a:bodyPr/>
          <a:lstStyle/>
          <a:p>
            <a:r>
              <a:rPr lang="en-US" dirty="0"/>
              <a:t>Property Management Systems (PMS)</a:t>
            </a:r>
          </a:p>
        </p:txBody>
      </p:sp>
      <p:pic>
        <p:nvPicPr>
          <p:cNvPr id="4" name="Picture 3">
            <a:extLst>
              <a:ext uri="{FF2B5EF4-FFF2-40B4-BE49-F238E27FC236}">
                <a16:creationId xmlns:a16="http://schemas.microsoft.com/office/drawing/2014/main" id="{645B62C9-37BF-4F2C-BDB2-BD04FD8B6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415" y="1334572"/>
            <a:ext cx="7595543" cy="5066228"/>
          </a:xfrm>
          <a:prstGeom prst="rect">
            <a:avLst/>
          </a:prstGeom>
        </p:spPr>
      </p:pic>
    </p:spTree>
    <p:extLst>
      <p:ext uri="{BB962C8B-B14F-4D97-AF65-F5344CB8AC3E}">
        <p14:creationId xmlns:p14="http://schemas.microsoft.com/office/powerpoint/2010/main" val="193813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5114-2D39-4FE3-8039-CE2B3774E2F9}"/>
              </a:ext>
            </a:extLst>
          </p:cNvPr>
          <p:cNvSpPr>
            <a:spLocks noGrp="1"/>
          </p:cNvSpPr>
          <p:nvPr>
            <p:ph type="title"/>
          </p:nvPr>
        </p:nvSpPr>
        <p:spPr/>
        <p:txBody>
          <a:bodyPr/>
          <a:lstStyle/>
          <a:p>
            <a:r>
              <a:rPr lang="en-US" dirty="0"/>
              <a:t>PMS Systems</a:t>
            </a:r>
          </a:p>
        </p:txBody>
      </p:sp>
      <p:sp>
        <p:nvSpPr>
          <p:cNvPr id="3" name="Content Placeholder 2">
            <a:extLst>
              <a:ext uri="{FF2B5EF4-FFF2-40B4-BE49-F238E27FC236}">
                <a16:creationId xmlns:a16="http://schemas.microsoft.com/office/drawing/2014/main" id="{9069D8BE-E7A1-4EEF-BAE5-41A18060041C}"/>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sz="2800" dirty="0"/>
              <a:t>Creates a guest folio</a:t>
            </a:r>
          </a:p>
          <a:p>
            <a:pPr marL="514350" indent="-514350">
              <a:buClr>
                <a:schemeClr val="accent1"/>
              </a:buClr>
              <a:buFont typeface="Wingdings" panose="05000000000000000000" pitchFamily="2" charset="2"/>
              <a:buChar char="Ø"/>
            </a:pPr>
            <a:r>
              <a:rPr lang="en-US" sz="2800" dirty="0"/>
              <a:t>Keeps track of guest purchases</a:t>
            </a:r>
          </a:p>
          <a:p>
            <a:pPr marL="514350" indent="-514350">
              <a:buClr>
                <a:schemeClr val="accent1"/>
              </a:buClr>
              <a:buFont typeface="Wingdings" panose="05000000000000000000" pitchFamily="2" charset="2"/>
              <a:buChar char="Ø"/>
            </a:pPr>
            <a:r>
              <a:rPr lang="en-US" sz="2800" dirty="0"/>
              <a:t>Generates a bill</a:t>
            </a:r>
          </a:p>
          <a:p>
            <a:pPr marL="514350" indent="-514350">
              <a:buClr>
                <a:schemeClr val="accent1"/>
              </a:buClr>
              <a:buFont typeface="Wingdings" panose="05000000000000000000" pitchFamily="2" charset="2"/>
              <a:buChar char="Ø"/>
            </a:pPr>
            <a:r>
              <a:rPr lang="en-US" sz="2800" dirty="0"/>
              <a:t> Produces electronic key cards</a:t>
            </a:r>
          </a:p>
          <a:p>
            <a:endParaRPr lang="en-US" dirty="0"/>
          </a:p>
        </p:txBody>
      </p:sp>
      <p:sp>
        <p:nvSpPr>
          <p:cNvPr id="4" name="Content Placeholder 3">
            <a:extLst>
              <a:ext uri="{FF2B5EF4-FFF2-40B4-BE49-F238E27FC236}">
                <a16:creationId xmlns:a16="http://schemas.microsoft.com/office/drawing/2014/main" id="{9A6140FA-D471-42A3-A285-48A96CFCD7D3}"/>
              </a:ext>
            </a:extLst>
          </p:cNvPr>
          <p:cNvSpPr>
            <a:spLocks noGrp="1"/>
          </p:cNvSpPr>
          <p:nvPr>
            <p:ph sz="half" idx="10"/>
          </p:nvPr>
        </p:nvSpPr>
        <p:spPr/>
        <p:txBody>
          <a:bodyPr/>
          <a:lstStyle/>
          <a:p>
            <a:r>
              <a:rPr lang="en-US" sz="2800" dirty="0"/>
              <a:t>Can handle</a:t>
            </a:r>
            <a:r>
              <a:rPr lang="en-US" sz="3200" dirty="0"/>
              <a:t>:</a:t>
            </a:r>
          </a:p>
          <a:p>
            <a:pPr lvl="1">
              <a:buFont typeface="Wingdings" panose="05000000000000000000" pitchFamily="2" charset="2"/>
              <a:buChar char="Ø"/>
            </a:pPr>
            <a:r>
              <a:rPr lang="en-US" sz="2800" dirty="0"/>
              <a:t>Accounting</a:t>
            </a:r>
          </a:p>
          <a:p>
            <a:pPr lvl="1">
              <a:buFont typeface="Wingdings" panose="05000000000000000000" pitchFamily="2" charset="2"/>
              <a:buChar char="Ø"/>
            </a:pPr>
            <a:r>
              <a:rPr lang="en-US" sz="2800" dirty="0"/>
              <a:t>Inventory</a:t>
            </a:r>
          </a:p>
          <a:p>
            <a:pPr lvl="1">
              <a:buFont typeface="Wingdings" panose="05000000000000000000" pitchFamily="2" charset="2"/>
              <a:buChar char="Ø"/>
            </a:pPr>
            <a:r>
              <a:rPr lang="en-US" sz="2800" dirty="0"/>
              <a:t>Purchasing </a:t>
            </a:r>
          </a:p>
          <a:p>
            <a:pPr lvl="1">
              <a:buFont typeface="Wingdings" panose="05000000000000000000" pitchFamily="2" charset="2"/>
              <a:buChar char="Ø"/>
            </a:pPr>
            <a:r>
              <a:rPr lang="en-US" sz="2800" dirty="0"/>
              <a:t>Receiving</a:t>
            </a:r>
          </a:p>
          <a:p>
            <a:endParaRPr lang="en-US" dirty="0"/>
          </a:p>
        </p:txBody>
      </p:sp>
      <p:pic>
        <p:nvPicPr>
          <p:cNvPr id="5" name="Content Placeholder 4">
            <a:extLst>
              <a:ext uri="{FF2B5EF4-FFF2-40B4-BE49-F238E27FC236}">
                <a16:creationId xmlns:a16="http://schemas.microsoft.com/office/drawing/2014/main" id="{FF76A9E9-DCF7-4FD6-8E9D-BB3FDCD81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93870">
            <a:off x="8679644" y="3259325"/>
            <a:ext cx="2970372" cy="2227779"/>
          </a:xfrm>
          <a:prstGeom prst="rect">
            <a:avLst/>
          </a:prstGeom>
        </p:spPr>
      </p:pic>
    </p:spTree>
    <p:extLst>
      <p:ext uri="{BB962C8B-B14F-4D97-AF65-F5344CB8AC3E}">
        <p14:creationId xmlns:p14="http://schemas.microsoft.com/office/powerpoint/2010/main" val="398033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8FFD-5DAF-48E8-858E-942CA7F9EFCC}"/>
              </a:ext>
            </a:extLst>
          </p:cNvPr>
          <p:cNvSpPr>
            <a:spLocks noGrp="1"/>
          </p:cNvSpPr>
          <p:nvPr>
            <p:ph type="title"/>
          </p:nvPr>
        </p:nvSpPr>
        <p:spPr/>
        <p:txBody>
          <a:bodyPr/>
          <a:lstStyle/>
          <a:p>
            <a:r>
              <a:rPr lang="en-US" dirty="0"/>
              <a:t>Point of Sales System (POS)</a:t>
            </a:r>
          </a:p>
        </p:txBody>
      </p:sp>
      <p:pic>
        <p:nvPicPr>
          <p:cNvPr id="4" name="Picture 3">
            <a:extLst>
              <a:ext uri="{FF2B5EF4-FFF2-40B4-BE49-F238E27FC236}">
                <a16:creationId xmlns:a16="http://schemas.microsoft.com/office/drawing/2014/main" id="{F920022B-17DA-480F-8B21-A3B850581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215" y="1425192"/>
            <a:ext cx="7112810" cy="4744245"/>
          </a:xfrm>
          <a:prstGeom prst="rect">
            <a:avLst/>
          </a:prstGeom>
        </p:spPr>
      </p:pic>
    </p:spTree>
    <p:extLst>
      <p:ext uri="{BB962C8B-B14F-4D97-AF65-F5344CB8AC3E}">
        <p14:creationId xmlns:p14="http://schemas.microsoft.com/office/powerpoint/2010/main" val="386597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17B-34DD-4437-83B8-A6D10DB6877E}"/>
              </a:ext>
            </a:extLst>
          </p:cNvPr>
          <p:cNvSpPr>
            <a:spLocks noGrp="1"/>
          </p:cNvSpPr>
          <p:nvPr>
            <p:ph type="title"/>
          </p:nvPr>
        </p:nvSpPr>
        <p:spPr/>
        <p:txBody>
          <a:bodyPr/>
          <a:lstStyle/>
          <a:p>
            <a:r>
              <a:rPr lang="en-US" dirty="0"/>
              <a:t>POS Systems</a:t>
            </a:r>
          </a:p>
        </p:txBody>
      </p:sp>
      <p:sp>
        <p:nvSpPr>
          <p:cNvPr id="3" name="Content Placeholder 2">
            <a:extLst>
              <a:ext uri="{FF2B5EF4-FFF2-40B4-BE49-F238E27FC236}">
                <a16:creationId xmlns:a16="http://schemas.microsoft.com/office/drawing/2014/main" id="{A1BA809B-7C06-4987-AE04-BF5BE319895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Calculates charges and taxes</a:t>
            </a:r>
          </a:p>
          <a:p>
            <a:pPr marL="457200" indent="-457200">
              <a:buClr>
                <a:schemeClr val="accent1"/>
              </a:buClr>
              <a:buFont typeface="Wingdings" panose="05000000000000000000" pitchFamily="2" charset="2"/>
              <a:buChar char="Ø"/>
            </a:pPr>
            <a:r>
              <a:rPr lang="en-US" sz="2800" dirty="0"/>
              <a:t>Keeps track of menu items sold</a:t>
            </a:r>
          </a:p>
          <a:p>
            <a:pPr marL="457200" indent="-457200">
              <a:buClr>
                <a:schemeClr val="accent1"/>
              </a:buClr>
              <a:buFont typeface="Wingdings" panose="05000000000000000000" pitchFamily="2" charset="2"/>
              <a:buChar char="Ø"/>
            </a:pPr>
            <a:r>
              <a:rPr lang="en-US" sz="2800" dirty="0"/>
              <a:t>Processes credit cards</a:t>
            </a:r>
          </a:p>
          <a:p>
            <a:pPr marL="457200" indent="-457200">
              <a:buClr>
                <a:schemeClr val="accent1"/>
              </a:buClr>
              <a:buFont typeface="Wingdings" panose="05000000000000000000" pitchFamily="2" charset="2"/>
              <a:buChar char="Ø"/>
            </a:pPr>
            <a:r>
              <a:rPr lang="en-US" sz="2800" dirty="0"/>
              <a:t>Records payments</a:t>
            </a:r>
          </a:p>
          <a:p>
            <a:pPr marL="457200" indent="-457200">
              <a:buClr>
                <a:schemeClr val="accent1"/>
              </a:buClr>
              <a:buFont typeface="Wingdings" panose="05000000000000000000" pitchFamily="2" charset="2"/>
              <a:buChar char="Ø"/>
            </a:pPr>
            <a:r>
              <a:rPr lang="en-US" sz="2800" dirty="0"/>
              <a:t>Sends orders to kitchen</a:t>
            </a:r>
          </a:p>
          <a:p>
            <a:pPr marL="457200" indent="-457200">
              <a:buClr>
                <a:schemeClr val="accent1"/>
              </a:buClr>
              <a:buFont typeface="Wingdings" panose="05000000000000000000" pitchFamily="2" charset="2"/>
              <a:buChar char="Ø"/>
            </a:pPr>
            <a:r>
              <a:rPr lang="en-US" sz="2800" dirty="0"/>
              <a:t>Tracks inventory</a:t>
            </a:r>
          </a:p>
          <a:p>
            <a:endParaRPr lang="en-US" dirty="0"/>
          </a:p>
        </p:txBody>
      </p:sp>
      <p:sp>
        <p:nvSpPr>
          <p:cNvPr id="4" name="Content Placeholder 3">
            <a:extLst>
              <a:ext uri="{FF2B5EF4-FFF2-40B4-BE49-F238E27FC236}">
                <a16:creationId xmlns:a16="http://schemas.microsoft.com/office/drawing/2014/main" id="{76CB3801-6197-419D-8541-7F22B169B7DF}"/>
              </a:ext>
            </a:extLst>
          </p:cNvPr>
          <p:cNvSpPr>
            <a:spLocks noGrp="1"/>
          </p:cNvSpPr>
          <p:nvPr>
            <p:ph sz="half" idx="10"/>
          </p:nvPr>
        </p:nvSpPr>
        <p:spPr/>
        <p:txBody>
          <a:bodyPr/>
          <a:lstStyle/>
          <a:p>
            <a:r>
              <a:rPr lang="en-US" sz="2800" dirty="0"/>
              <a:t>Can handle:</a:t>
            </a:r>
          </a:p>
          <a:p>
            <a:pPr lvl="1">
              <a:buFont typeface="Wingdings" panose="05000000000000000000" pitchFamily="2" charset="2"/>
              <a:buChar char="Ø"/>
            </a:pPr>
            <a:r>
              <a:rPr lang="en-US" sz="2800" dirty="0"/>
              <a:t>Accounting</a:t>
            </a:r>
          </a:p>
          <a:p>
            <a:pPr lvl="1">
              <a:buFont typeface="Wingdings" panose="05000000000000000000" pitchFamily="2" charset="2"/>
              <a:buChar char="Ø"/>
            </a:pPr>
            <a:r>
              <a:rPr lang="en-US" sz="2800" dirty="0"/>
              <a:t>Employee</a:t>
            </a:r>
          </a:p>
          <a:p>
            <a:pPr lvl="2">
              <a:buFont typeface="Wingdings" panose="05000000000000000000" pitchFamily="2" charset="2"/>
              <a:buChar char="Ø"/>
            </a:pPr>
            <a:r>
              <a:rPr lang="en-US" sz="2000" dirty="0"/>
              <a:t>Scheduling </a:t>
            </a:r>
          </a:p>
          <a:p>
            <a:pPr lvl="2">
              <a:buFont typeface="Wingdings" panose="05000000000000000000" pitchFamily="2" charset="2"/>
              <a:buChar char="Ø"/>
            </a:pPr>
            <a:r>
              <a:rPr lang="en-US" sz="2000" dirty="0"/>
              <a:t>Time clock</a:t>
            </a:r>
          </a:p>
          <a:p>
            <a:pPr marL="857130" lvl="2" indent="-457200">
              <a:buFont typeface="Wingdings" panose="05000000000000000000" pitchFamily="2" charset="2"/>
              <a:buChar char="Ø"/>
            </a:pPr>
            <a:r>
              <a:rPr lang="en-US" sz="2800" dirty="0"/>
              <a:t>Payroll</a:t>
            </a:r>
          </a:p>
          <a:p>
            <a:pPr marL="857130" lvl="2" indent="-457200">
              <a:buFont typeface="Wingdings" panose="05000000000000000000" pitchFamily="2" charset="2"/>
              <a:buChar char="Ø"/>
            </a:pPr>
            <a:r>
              <a:rPr lang="en-US" sz="2800" dirty="0"/>
              <a:t>Sales reports</a:t>
            </a:r>
          </a:p>
          <a:p>
            <a:endParaRPr lang="en-US" dirty="0"/>
          </a:p>
        </p:txBody>
      </p:sp>
    </p:spTree>
    <p:extLst>
      <p:ext uri="{BB962C8B-B14F-4D97-AF65-F5344CB8AC3E}">
        <p14:creationId xmlns:p14="http://schemas.microsoft.com/office/powerpoint/2010/main" val="26181675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infopath/2007/PartnerControls"/>
    <ds:schemaRef ds:uri="05d88611-e516-4d1a-b12e-39107e78b3d0"/>
    <ds:schemaRef ds:uri="56ea17bb-c96d-4826-b465-01eec0dd23dd"/>
    <ds:schemaRef ds:uri="http://schemas.microsoft.com/sharepoint/v3"/>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53</TotalTime>
  <Words>1726</Words>
  <Application>Microsoft Office PowerPoint</Application>
  <PresentationFormat>Widescreen</PresentationFormat>
  <Paragraphs>187</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.AppleSystemUIFont</vt:lpstr>
      <vt:lpstr>Arial</vt:lpstr>
      <vt:lpstr>Calibri</vt:lpstr>
      <vt:lpstr>Open Sans</vt:lpstr>
      <vt:lpstr>Open Sans SemiBold</vt:lpstr>
      <vt:lpstr>Wingdings</vt:lpstr>
      <vt:lpstr>2_Office Theme</vt:lpstr>
      <vt:lpstr>3_Office Theme</vt:lpstr>
      <vt:lpstr>Payment Options and Exchange Rates</vt:lpstr>
      <vt:lpstr>PowerPoint Presentation</vt:lpstr>
      <vt:lpstr>Payment Options</vt:lpstr>
      <vt:lpstr>Payments</vt:lpstr>
      <vt:lpstr>Internet for Travel and Tourism</vt:lpstr>
      <vt:lpstr>Property Management Systems (PMS)</vt:lpstr>
      <vt:lpstr>PMS Systems</vt:lpstr>
      <vt:lpstr>Point of Sales System (POS)</vt:lpstr>
      <vt:lpstr>POS Systems</vt:lpstr>
      <vt:lpstr>Exchange Rates</vt:lpstr>
      <vt:lpstr>Payments in Foreign Countries</vt:lpstr>
      <vt:lpstr>Currency</vt:lpstr>
      <vt:lpstr>Rates of Exchange</vt:lpstr>
      <vt:lpstr>Currency Tips for Traveling in Europe</vt:lpstr>
      <vt:lpstr>PowerPoint Presentation</vt:lpstr>
      <vt:lpstr>Let’s Review!</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2017-11-17T22:27:59Z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