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4"/>
  </p:notesMasterIdLst>
  <p:sldIdLst>
    <p:sldId id="321" r:id="rId6"/>
    <p:sldId id="319" r:id="rId7"/>
    <p:sldId id="323" r:id="rId8"/>
    <p:sldId id="351" r:id="rId9"/>
    <p:sldId id="352" r:id="rId10"/>
    <p:sldId id="353" r:id="rId11"/>
    <p:sldId id="354" r:id="rId12"/>
    <p:sldId id="355" r:id="rId13"/>
    <p:sldId id="356" r:id="rId14"/>
    <p:sldId id="357" r:id="rId15"/>
    <p:sldId id="358" r:id="rId16"/>
    <p:sldId id="359" r:id="rId17"/>
    <p:sldId id="360" r:id="rId18"/>
    <p:sldId id="361" r:id="rId19"/>
    <p:sldId id="362" r:id="rId20"/>
    <p:sldId id="363" r:id="rId21"/>
    <p:sldId id="364" r:id="rId22"/>
    <p:sldId id="366" r:id="rId23"/>
    <p:sldId id="367" r:id="rId24"/>
    <p:sldId id="368" r:id="rId25"/>
    <p:sldId id="369" r:id="rId26"/>
    <p:sldId id="370" r:id="rId27"/>
    <p:sldId id="371" r:id="rId28"/>
    <p:sldId id="372" r:id="rId29"/>
    <p:sldId id="373" r:id="rId30"/>
    <p:sldId id="374" r:id="rId31"/>
    <p:sldId id="375" r:id="rId32"/>
    <p:sldId id="376"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95190" autoAdjust="0"/>
  </p:normalViewPr>
  <p:slideViewPr>
    <p:cSldViewPr snapToGrid="0">
      <p:cViewPr varScale="1">
        <p:scale>
          <a:sx n="110" d="100"/>
          <a:sy n="110" d="100"/>
        </p:scale>
        <p:origin x="499"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thousands of different kinds of bacteria.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395631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hyperlinks to view videos:</a:t>
            </a:r>
          </a:p>
          <a:p>
            <a:r>
              <a:rPr lang="en-US" dirty="0"/>
              <a:t>Unsanitary Conditions at Nail Salons Pose Health Risk</a:t>
            </a:r>
          </a:p>
          <a:p>
            <a:r>
              <a:rPr lang="en-US" dirty="0"/>
              <a:t>The unsanitary conditions you don't see at your neighborhood nail salon could affect your health and safety, but knowing what to look and ask for could limit your risk of problems.</a:t>
            </a:r>
          </a:p>
          <a:p>
            <a:r>
              <a:rPr lang="en-US" dirty="0"/>
              <a:t>http://www.nbcdfw.com/investigations/Unsanitary-Conditions-at-Nail-Salons-Pose-Health-Risk-259998201.html</a:t>
            </a:r>
          </a:p>
          <a:p>
            <a:endParaRPr lang="en-US" dirty="0"/>
          </a:p>
          <a:p>
            <a:r>
              <a:rPr lang="en-US" dirty="0"/>
              <a:t>Inspection Records Reveal Big Fines at Some DFW Nail Salons</a:t>
            </a:r>
          </a:p>
          <a:p>
            <a:r>
              <a:rPr lang="en-US" dirty="0"/>
              <a:t>Inspection records for North Texas nail salons reveal thousands of violations and hundreds of dollars in fines over unsanitary conditions and licensing issues.</a:t>
            </a:r>
          </a:p>
          <a:p>
            <a:r>
              <a:rPr lang="en-US" dirty="0"/>
              <a:t>http://www.nbcdfw.com/investigations/Inspection-Records-Reveal-Big-Fines-at-Some-DFW-Nail-Salons-259853151.html</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390794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immunity is partly inherited and partly developed through healthy living.</a:t>
            </a:r>
          </a:p>
          <a:p>
            <a:endParaRPr lang="en-US" dirty="0"/>
          </a:p>
          <a:p>
            <a:r>
              <a:rPr lang="en-US" dirty="0"/>
              <a:t>Acquired immunity develops after overcoming a disease or from a vaccination.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207256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Carelessness as a cosmetologist can cause direct injury or infection to the wellbeing of a client. </a:t>
            </a:r>
          </a:p>
          <a:p>
            <a:endParaRPr lang="en-US" dirty="0"/>
          </a:p>
          <a:p>
            <a:r>
              <a:rPr lang="en-US" dirty="0"/>
              <a:t>Preventing the spread of infections is easy when you follow the proper procedures daily.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390399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and Safety Standards – General Requirements. </a:t>
            </a:r>
          </a:p>
          <a:p>
            <a:endParaRPr lang="en-US" dirty="0"/>
          </a:p>
          <a:p>
            <a:r>
              <a:rPr lang="en-US" dirty="0"/>
              <a:t>Before beginning to work on any client, your hands must be washed first.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252470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beginning to work on any client, all work surfaces must be cleaned and disinfected. </a:t>
            </a:r>
          </a:p>
          <a:p>
            <a:endParaRPr lang="en-US" dirty="0"/>
          </a:p>
          <a:p>
            <a:r>
              <a:rPr lang="en-US" dirty="0"/>
              <a:t>This includes tables, stations, sinks and any area where a client’s skin may touch.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2723770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Foot spas must be cleaned and disinfected after every client and entered into a logbook.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13330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 to view video:</a:t>
            </a:r>
          </a:p>
          <a:p>
            <a:endParaRPr lang="en-US" dirty="0"/>
          </a:p>
          <a:p>
            <a:r>
              <a:rPr lang="en-US" dirty="0"/>
              <a:t>How to Establish the Disinfectant Tray</a:t>
            </a:r>
          </a:p>
          <a:p>
            <a:r>
              <a:rPr lang="en-US" dirty="0"/>
              <a:t>Establishing the disinfectant tray is the first operation for State Board Exam for all beauty school students, who take a test to get their license. Sanitation and disinfection operation is a separate procedure. It requires to disinfect the soiled implements of the previous operation, like haircut or color that was in the exam book before sanitation. </a:t>
            </a:r>
          </a:p>
          <a:p>
            <a:r>
              <a:rPr lang="en-US" dirty="0"/>
              <a:t>http://youtu.be/iqaV39GF4Hs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2997801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agencies set guidelines for the manufacturing, sale and use of equipment and chemical ingredients.</a:t>
            </a:r>
          </a:p>
          <a:p>
            <a:endParaRPr lang="en-US" dirty="0"/>
          </a:p>
          <a:p>
            <a:r>
              <a:rPr lang="en-US" dirty="0"/>
              <a:t>They also monitor safety in the workplace.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164804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 Department of Licensing (TDLR) is the immediate regulator and is located in Austin, Texas.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3384077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everywhere</a:t>
            </a:r>
          </a:p>
          <a:p>
            <a:r>
              <a:rPr lang="en-US" dirty="0"/>
              <a:t>A host</a:t>
            </a:r>
          </a:p>
          <a:p>
            <a:r>
              <a:rPr lang="en-US" dirty="0"/>
              <a:t>Wash your hands</a:t>
            </a:r>
          </a:p>
          <a:p>
            <a:r>
              <a:rPr lang="en-US" dirty="0"/>
              <a:t>Enter it in a logbook</a:t>
            </a:r>
          </a:p>
          <a:p>
            <a:r>
              <a:rPr lang="en-US" dirty="0"/>
              <a:t>OSHA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25</a:t>
            </a:fld>
            <a:endParaRPr lang="en-US"/>
          </a:p>
        </p:txBody>
      </p:sp>
    </p:spTree>
    <p:extLst>
      <p:ext uri="{BB962C8B-B14F-4D97-AF65-F5344CB8AC3E}">
        <p14:creationId xmlns:p14="http://schemas.microsoft.com/office/powerpoint/2010/main" val="20006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bacteria are harmful and some are harmless.</a:t>
            </a:r>
          </a:p>
          <a:p>
            <a:endParaRPr lang="en-US" dirty="0"/>
          </a:p>
          <a:p>
            <a:r>
              <a:rPr lang="en-US" dirty="0"/>
              <a:t>They are so small they can only be seen with a microscope.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77437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can be found almost anywhere.</a:t>
            </a:r>
          </a:p>
          <a:p>
            <a:endParaRPr lang="en-US" dirty="0"/>
          </a:p>
          <a:p>
            <a:r>
              <a:rPr lang="en-US" dirty="0"/>
              <a:t>Can you think of where they may be found in a salon?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7341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Parasites can be found in food, on plants and trees and in water.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55330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must have a host to survive.</a:t>
            </a:r>
          </a:p>
          <a:p>
            <a:endParaRPr lang="en-US" dirty="0"/>
          </a:p>
          <a:p>
            <a:r>
              <a:rPr lang="en-US" dirty="0"/>
              <a:t>They can live on or inside of humans or animals.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425358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contagious diseases may spread other clients by using contaminated utensils that have not been cleaned and disinfected. </a:t>
            </a:r>
          </a:p>
          <a:p>
            <a:endParaRPr lang="en-US" dirty="0"/>
          </a:p>
          <a:p>
            <a:r>
              <a:rPr lang="en-US" dirty="0"/>
              <a:t>These diseases should only be treated by a doctor.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6918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virus can live and reproduce only by taking over other cells and becoming part of them.</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03363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are so small that they can only be seen under the most sophisticated and powerful microscopes.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207336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can live and reproduce on their own. </a:t>
            </a:r>
          </a:p>
          <a:p>
            <a:endParaRPr lang="en-US" dirty="0"/>
          </a:p>
          <a:p>
            <a:r>
              <a:rPr lang="en-US" dirty="0"/>
              <a:t>Bacterial infections can usually be treated with antibiotics.</a:t>
            </a:r>
          </a:p>
          <a:p>
            <a:endParaRPr lang="en-US" dirty="0"/>
          </a:p>
          <a:p>
            <a:r>
              <a:rPr lang="en-US" dirty="0"/>
              <a:t>Viruses are not affected by antibiotics.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3717564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nbcdfw.com/investigations/Unsanitary-Conditions-at-Nail-Salons-Pose-Health-Risk-259998201.htm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nbcdfw.com/investigations/Inspection-Records-Reveal-Big-Fines-at-Some-DFW-Nail-Salons-259853151.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iqaV39GF4Hs"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Principles of Infection Control</a:t>
            </a:r>
          </a:p>
          <a:p>
            <a:pPr lvl="1"/>
            <a:endParaRPr lang="en-US" dirty="0"/>
          </a:p>
          <a:p>
            <a:pPr lvl="1"/>
            <a:r>
              <a:rPr lang="en-US" dirty="0"/>
              <a:t>Introduction to Cosmetology</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a Virus?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parasitic submicroscopic particle that infects and resides in cells of biological organisms</a:t>
            </a:r>
          </a:p>
          <a:p>
            <a:pPr lvl="1"/>
            <a:endParaRPr lang="en-US" dirty="0"/>
          </a:p>
        </p:txBody>
      </p:sp>
      <p:pic>
        <p:nvPicPr>
          <p:cNvPr id="4" name="Picture 3">
            <a:extLst>
              <a:ext uri="{FF2B5EF4-FFF2-40B4-BE49-F238E27FC236}">
                <a16:creationId xmlns:a16="http://schemas.microsoft.com/office/drawing/2014/main" id="{6BB90AF8-39B5-4111-B3F3-B63765236B64}"/>
              </a:ext>
            </a:extLst>
          </p:cNvPr>
          <p:cNvPicPr>
            <a:picLocks noChangeAspect="1"/>
          </p:cNvPicPr>
          <p:nvPr/>
        </p:nvPicPr>
        <p:blipFill>
          <a:blip r:embed="rId3"/>
          <a:stretch>
            <a:fillRect/>
          </a:stretch>
        </p:blipFill>
        <p:spPr>
          <a:xfrm>
            <a:off x="4448628" y="2761590"/>
            <a:ext cx="4609964" cy="3393148"/>
          </a:xfrm>
          <a:prstGeom prst="rect">
            <a:avLst/>
          </a:prstGeom>
        </p:spPr>
      </p:pic>
    </p:spTree>
    <p:extLst>
      <p:ext uri="{BB962C8B-B14F-4D97-AF65-F5344CB8AC3E}">
        <p14:creationId xmlns:p14="http://schemas.microsoft.com/office/powerpoint/2010/main" val="54044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Viruses can cause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Common colds</a:t>
            </a:r>
          </a:p>
          <a:p>
            <a:pPr lvl="1"/>
            <a:r>
              <a:rPr lang="en-US" dirty="0"/>
              <a:t>Gastrointestinal infections</a:t>
            </a:r>
          </a:p>
          <a:p>
            <a:pPr lvl="1"/>
            <a:r>
              <a:rPr lang="en-US" dirty="0"/>
              <a:t>Respiratory infections</a:t>
            </a:r>
          </a:p>
          <a:p>
            <a:pPr lvl="1"/>
            <a:endParaRPr lang="en-US" dirty="0"/>
          </a:p>
        </p:txBody>
      </p:sp>
      <p:pic>
        <p:nvPicPr>
          <p:cNvPr id="4" name="Picture 3">
            <a:extLst>
              <a:ext uri="{FF2B5EF4-FFF2-40B4-BE49-F238E27FC236}">
                <a16:creationId xmlns:a16="http://schemas.microsoft.com/office/drawing/2014/main" id="{662BB1C9-BAB4-41AA-A967-B445708809BE}"/>
              </a:ext>
            </a:extLst>
          </p:cNvPr>
          <p:cNvPicPr>
            <a:picLocks noChangeAspect="1"/>
          </p:cNvPicPr>
          <p:nvPr/>
        </p:nvPicPr>
        <p:blipFill>
          <a:blip r:embed="rId3"/>
          <a:stretch>
            <a:fillRect/>
          </a:stretch>
        </p:blipFill>
        <p:spPr>
          <a:xfrm>
            <a:off x="5515120" y="2732830"/>
            <a:ext cx="2675063" cy="3558819"/>
          </a:xfrm>
          <a:prstGeom prst="rect">
            <a:avLst/>
          </a:prstGeom>
        </p:spPr>
      </p:pic>
    </p:spTree>
    <p:extLst>
      <p:ext uri="{BB962C8B-B14F-4D97-AF65-F5344CB8AC3E}">
        <p14:creationId xmlns:p14="http://schemas.microsoft.com/office/powerpoint/2010/main" val="46783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Other viruses</a:t>
            </a:r>
          </a:p>
        </p:txBody>
      </p:sp>
      <p:sp>
        <p:nvSpPr>
          <p:cNvPr id="4" name="Content Placeholder 3">
            <a:extLst>
              <a:ext uri="{FF2B5EF4-FFF2-40B4-BE49-F238E27FC236}">
                <a16:creationId xmlns:a16="http://schemas.microsoft.com/office/drawing/2014/main" id="{F32E2B61-E847-40A3-8C00-995924577E97}"/>
              </a:ext>
            </a:extLst>
          </p:cNvPr>
          <p:cNvSpPr>
            <a:spLocks noGrp="1"/>
          </p:cNvSpPr>
          <p:nvPr>
            <p:ph sz="half" idx="1"/>
          </p:nvPr>
        </p:nvSpPr>
        <p:spPr/>
        <p:txBody>
          <a:bodyPr/>
          <a:lstStyle/>
          <a:p>
            <a:pPr lvl="1"/>
            <a:r>
              <a:rPr lang="en-US" dirty="0"/>
              <a:t>Chicken pox</a:t>
            </a:r>
          </a:p>
          <a:p>
            <a:pPr lvl="1"/>
            <a:r>
              <a:rPr lang="en-US" dirty="0"/>
              <a:t>Hepatitis </a:t>
            </a:r>
          </a:p>
          <a:p>
            <a:pPr lvl="1"/>
            <a:r>
              <a:rPr lang="en-US" dirty="0"/>
              <a:t>HIV</a:t>
            </a:r>
          </a:p>
          <a:p>
            <a:pPr lvl="1"/>
            <a:r>
              <a:rPr lang="en-US" dirty="0"/>
              <a:t>AIDS</a:t>
            </a:r>
          </a:p>
          <a:p>
            <a:pPr lvl="1"/>
            <a:r>
              <a:rPr lang="en-US" dirty="0"/>
              <a:t>Influenza</a:t>
            </a:r>
          </a:p>
          <a:p>
            <a:pPr lvl="1"/>
            <a:r>
              <a:rPr lang="en-US" dirty="0"/>
              <a:t>Measles</a:t>
            </a:r>
          </a:p>
          <a:p>
            <a:endParaRPr lang="en-US" dirty="0"/>
          </a:p>
        </p:txBody>
      </p:sp>
      <p:sp>
        <p:nvSpPr>
          <p:cNvPr id="5" name="Content Placeholder 4">
            <a:extLst>
              <a:ext uri="{FF2B5EF4-FFF2-40B4-BE49-F238E27FC236}">
                <a16:creationId xmlns:a16="http://schemas.microsoft.com/office/drawing/2014/main" id="{18A45AAF-FA84-4420-BFF9-9CB85B8206BF}"/>
              </a:ext>
            </a:extLst>
          </p:cNvPr>
          <p:cNvSpPr>
            <a:spLocks noGrp="1"/>
          </p:cNvSpPr>
          <p:nvPr>
            <p:ph sz="half" idx="10"/>
          </p:nvPr>
        </p:nvSpPr>
        <p:spPr/>
        <p:txBody>
          <a:bodyPr/>
          <a:lstStyle/>
          <a:p>
            <a:pPr lvl="1"/>
            <a:r>
              <a:rPr lang="en-US" dirty="0"/>
              <a:t>Mumps</a:t>
            </a:r>
          </a:p>
          <a:p>
            <a:pPr lvl="1"/>
            <a:r>
              <a:rPr lang="en-US" dirty="0"/>
              <a:t>Polio</a:t>
            </a:r>
          </a:p>
          <a:p>
            <a:pPr lvl="1"/>
            <a:r>
              <a:rPr lang="en-US" dirty="0"/>
              <a:t>Rabies </a:t>
            </a:r>
          </a:p>
          <a:p>
            <a:pPr lvl="1"/>
            <a:r>
              <a:rPr lang="en-US" dirty="0"/>
              <a:t>Smallpox</a:t>
            </a:r>
          </a:p>
          <a:p>
            <a:pPr lvl="1"/>
            <a:r>
              <a:rPr lang="en-US" dirty="0"/>
              <a:t>Yellow fever</a:t>
            </a:r>
          </a:p>
          <a:p>
            <a:endParaRPr lang="en-US" dirty="0"/>
          </a:p>
        </p:txBody>
      </p:sp>
    </p:spTree>
    <p:extLst>
      <p:ext uri="{BB962C8B-B14F-4D97-AF65-F5344CB8AC3E}">
        <p14:creationId xmlns:p14="http://schemas.microsoft.com/office/powerpoint/2010/main" val="185844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Nail salon inspections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a:p>
            <a:pPr lvl="1"/>
            <a:endParaRPr lang="en-US" dirty="0"/>
          </a:p>
          <a:p>
            <a:pPr lvl="1"/>
            <a:endParaRPr lang="en-US" dirty="0"/>
          </a:p>
          <a:p>
            <a:pPr lvl="1"/>
            <a:endParaRPr lang="en-US" dirty="0"/>
          </a:p>
          <a:p>
            <a:pPr lvl="1"/>
            <a:endParaRPr lang="en-US" dirty="0"/>
          </a:p>
          <a:p>
            <a:pPr lvl="0" algn="ctr">
              <a:spcBef>
                <a:spcPts val="0"/>
              </a:spcBef>
            </a:pPr>
            <a:endParaRPr lang="en-US" dirty="0">
              <a:hlinkClick r:id="rId3"/>
            </a:endParaRPr>
          </a:p>
          <a:p>
            <a:pPr lvl="0" algn="ctr">
              <a:spcBef>
                <a:spcPts val="0"/>
              </a:spcBef>
            </a:pPr>
            <a:endParaRPr lang="en-US" sz="2400" dirty="0">
              <a:solidFill>
                <a:srgbClr val="595959"/>
              </a:solidFill>
              <a:latin typeface="Calibri"/>
              <a:hlinkClick r:id="rId3"/>
            </a:endParaRPr>
          </a:p>
          <a:p>
            <a:pPr lvl="0" algn="ctr">
              <a:spcBef>
                <a:spcPts val="0"/>
              </a:spcBef>
            </a:pPr>
            <a:r>
              <a:rPr lang="en-US" sz="2400" dirty="0">
                <a:solidFill>
                  <a:srgbClr val="595959"/>
                </a:solidFill>
                <a:latin typeface="Calibri"/>
                <a:hlinkClick r:id="rId3"/>
              </a:rPr>
              <a:t>Unsanitary Conditions at Nail Salons Pose Health Risk</a:t>
            </a:r>
            <a:endParaRPr lang="en-US" sz="2400" dirty="0">
              <a:solidFill>
                <a:srgbClr val="595959"/>
              </a:solidFill>
              <a:latin typeface="Calibri"/>
            </a:endParaRPr>
          </a:p>
          <a:p>
            <a:pPr lvl="0" algn="ctr">
              <a:spcBef>
                <a:spcPts val="0"/>
              </a:spcBef>
            </a:pPr>
            <a:endParaRPr lang="en-US" sz="2400" dirty="0">
              <a:solidFill>
                <a:srgbClr val="595959"/>
              </a:solidFill>
              <a:latin typeface="Calibri"/>
            </a:endParaRPr>
          </a:p>
          <a:p>
            <a:pPr lvl="1"/>
            <a:endParaRPr lang="en-US" dirty="0"/>
          </a:p>
        </p:txBody>
      </p:sp>
      <p:sp>
        <p:nvSpPr>
          <p:cNvPr id="6" name="Content Placeholder 5">
            <a:extLst>
              <a:ext uri="{FF2B5EF4-FFF2-40B4-BE49-F238E27FC236}">
                <a16:creationId xmlns:a16="http://schemas.microsoft.com/office/drawing/2014/main" id="{1D796C4C-96B8-4757-B46C-321526A0D8A9}"/>
              </a:ext>
            </a:extLst>
          </p:cNvPr>
          <p:cNvSpPr>
            <a:spLocks noGrp="1"/>
          </p:cNvSpPr>
          <p:nvPr>
            <p:ph sz="half" idx="10"/>
          </p:nvPr>
        </p:nvSpPr>
        <p:spPr/>
        <p:txBody>
          <a:bodyPr/>
          <a:lstStyle/>
          <a:p>
            <a:pPr marL="45720" lvl="0" algn="ctr">
              <a:lnSpc>
                <a:spcPct val="90000"/>
              </a:lnSpc>
              <a:spcBef>
                <a:spcPts val="1800"/>
              </a:spcBef>
              <a:buClr>
                <a:srgbClr val="87A91B"/>
              </a:buClr>
              <a:buSzPct val="100000"/>
            </a:pPr>
            <a:endParaRPr lang="en-US" sz="2400" dirty="0">
              <a:solidFill>
                <a:srgbClr val="595959"/>
              </a:solidFill>
              <a:latin typeface="Calibri"/>
              <a:hlinkClick r:id="rId4"/>
            </a:endParaRPr>
          </a:p>
          <a:p>
            <a:pPr marL="45720" lvl="0" algn="ctr">
              <a:lnSpc>
                <a:spcPct val="90000"/>
              </a:lnSpc>
              <a:spcBef>
                <a:spcPts val="1800"/>
              </a:spcBef>
              <a:buClr>
                <a:srgbClr val="87A91B"/>
              </a:buClr>
              <a:buSzPct val="100000"/>
            </a:pPr>
            <a:endParaRPr lang="en-US" sz="2400" dirty="0">
              <a:solidFill>
                <a:srgbClr val="595959"/>
              </a:solidFill>
              <a:latin typeface="Calibri"/>
              <a:hlinkClick r:id="rId4"/>
            </a:endParaRPr>
          </a:p>
          <a:p>
            <a:pPr marL="45720" lvl="0" algn="ctr">
              <a:lnSpc>
                <a:spcPct val="90000"/>
              </a:lnSpc>
              <a:spcBef>
                <a:spcPts val="1800"/>
              </a:spcBef>
              <a:buClr>
                <a:srgbClr val="87A91B"/>
              </a:buClr>
              <a:buSzPct val="100000"/>
            </a:pPr>
            <a:endParaRPr lang="en-US" sz="2400" dirty="0">
              <a:solidFill>
                <a:srgbClr val="595959"/>
              </a:solidFill>
              <a:latin typeface="Calibri"/>
              <a:hlinkClick r:id="rId4"/>
            </a:endParaRPr>
          </a:p>
          <a:p>
            <a:pPr marL="45720" lvl="0" algn="ctr">
              <a:lnSpc>
                <a:spcPct val="90000"/>
              </a:lnSpc>
              <a:spcBef>
                <a:spcPts val="1800"/>
              </a:spcBef>
              <a:buClr>
                <a:srgbClr val="87A91B"/>
              </a:buClr>
              <a:buSzPct val="100000"/>
            </a:pPr>
            <a:endParaRPr lang="en-US" sz="2400" dirty="0">
              <a:solidFill>
                <a:srgbClr val="595959"/>
              </a:solidFill>
              <a:latin typeface="Calibri"/>
              <a:hlinkClick r:id="rId4"/>
            </a:endParaRPr>
          </a:p>
          <a:p>
            <a:pPr marL="45720" lvl="0" algn="ctr">
              <a:lnSpc>
                <a:spcPct val="90000"/>
              </a:lnSpc>
              <a:spcBef>
                <a:spcPts val="1800"/>
              </a:spcBef>
              <a:buClr>
                <a:srgbClr val="87A91B"/>
              </a:buClr>
              <a:buSzPct val="100000"/>
            </a:pPr>
            <a:endParaRPr lang="en-US" sz="2400" dirty="0">
              <a:solidFill>
                <a:srgbClr val="595959"/>
              </a:solidFill>
              <a:latin typeface="Calibri"/>
              <a:hlinkClick r:id="rId4"/>
            </a:endParaRPr>
          </a:p>
          <a:p>
            <a:pPr marL="45720" lvl="0" algn="ctr">
              <a:lnSpc>
                <a:spcPct val="90000"/>
              </a:lnSpc>
              <a:spcBef>
                <a:spcPts val="1800"/>
              </a:spcBef>
              <a:buClr>
                <a:srgbClr val="87A91B"/>
              </a:buClr>
              <a:buSzPct val="100000"/>
            </a:pPr>
            <a:endParaRPr lang="en-US" sz="2400" dirty="0">
              <a:solidFill>
                <a:srgbClr val="595959"/>
              </a:solidFill>
              <a:latin typeface="Calibri"/>
              <a:hlinkClick r:id="rId4"/>
            </a:endParaRPr>
          </a:p>
          <a:p>
            <a:pPr marL="45720" lvl="0" algn="ctr">
              <a:lnSpc>
                <a:spcPct val="90000"/>
              </a:lnSpc>
              <a:spcBef>
                <a:spcPts val="1800"/>
              </a:spcBef>
              <a:buClr>
                <a:srgbClr val="87A91B"/>
              </a:buClr>
              <a:buSzPct val="100000"/>
            </a:pPr>
            <a:r>
              <a:rPr lang="en-US" sz="2400" dirty="0">
                <a:solidFill>
                  <a:srgbClr val="595959"/>
                </a:solidFill>
                <a:latin typeface="Calibri"/>
                <a:hlinkClick r:id="rId4"/>
              </a:rPr>
              <a:t>Inspection Records Reveal Big Fines at Some DFW Nail Salons</a:t>
            </a:r>
            <a:endParaRPr lang="en-US" sz="2400" dirty="0">
              <a:solidFill>
                <a:srgbClr val="595959"/>
              </a:solidFill>
              <a:latin typeface="Calibri"/>
            </a:endParaRPr>
          </a:p>
          <a:p>
            <a:endParaRPr lang="en-US" dirty="0"/>
          </a:p>
        </p:txBody>
      </p:sp>
      <p:pic>
        <p:nvPicPr>
          <p:cNvPr id="4" name="Content Placeholder 9">
            <a:hlinkClick r:id="rId3"/>
            <a:extLst>
              <a:ext uri="{FF2B5EF4-FFF2-40B4-BE49-F238E27FC236}">
                <a16:creationId xmlns:a16="http://schemas.microsoft.com/office/drawing/2014/main" id="{8F0E9D34-CE78-418B-9C47-E648603D2AD8}"/>
              </a:ext>
            </a:extLst>
          </p:cNvPr>
          <p:cNvPicPr>
            <a:picLocks noChangeAspect="1"/>
          </p:cNvPicPr>
          <p:nvPr/>
        </p:nvPicPr>
        <p:blipFill rotWithShape="1">
          <a:blip r:embed="rId5"/>
          <a:srcRect l="14286" t="31137" r="37127" b="25618"/>
          <a:stretch/>
        </p:blipFill>
        <p:spPr>
          <a:xfrm>
            <a:off x="1124857" y="1977167"/>
            <a:ext cx="4376618" cy="2534526"/>
          </a:xfrm>
          <a:prstGeom prst="rect">
            <a:avLst/>
          </a:prstGeom>
        </p:spPr>
      </p:pic>
      <p:pic>
        <p:nvPicPr>
          <p:cNvPr id="5" name="Picture 4">
            <a:extLst>
              <a:ext uri="{FF2B5EF4-FFF2-40B4-BE49-F238E27FC236}">
                <a16:creationId xmlns:a16="http://schemas.microsoft.com/office/drawing/2014/main" id="{7DC3DA37-A52B-4FA1-A66F-6BB3166B4BA8}"/>
              </a:ext>
            </a:extLst>
          </p:cNvPr>
          <p:cNvPicPr>
            <a:picLocks noChangeAspect="1"/>
          </p:cNvPicPr>
          <p:nvPr/>
        </p:nvPicPr>
        <p:blipFill rotWithShape="1">
          <a:blip r:embed="rId6"/>
          <a:srcRect l="11767" t="19936" r="37672" b="39763"/>
          <a:stretch/>
        </p:blipFill>
        <p:spPr>
          <a:xfrm>
            <a:off x="6940483" y="2006881"/>
            <a:ext cx="4616881" cy="2552020"/>
          </a:xfrm>
          <a:prstGeom prst="rect">
            <a:avLst/>
          </a:prstGeom>
        </p:spPr>
      </p:pic>
    </p:spTree>
    <p:extLst>
      <p:ext uri="{BB962C8B-B14F-4D97-AF65-F5344CB8AC3E}">
        <p14:creationId xmlns:p14="http://schemas.microsoft.com/office/powerpoint/2010/main" val="392697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Immunity</a:t>
            </a:r>
          </a:p>
        </p:txBody>
      </p:sp>
      <p:pic>
        <p:nvPicPr>
          <p:cNvPr id="4" name="Content Placeholder 3">
            <a:extLst>
              <a:ext uri="{FF2B5EF4-FFF2-40B4-BE49-F238E27FC236}">
                <a16:creationId xmlns:a16="http://schemas.microsoft.com/office/drawing/2014/main" id="{3FCD0732-2E84-473D-AE98-529A2E92EDBC}"/>
              </a:ext>
            </a:extLst>
          </p:cNvPr>
          <p:cNvPicPr>
            <a:picLocks noGrp="1" noChangeAspect="1"/>
          </p:cNvPicPr>
          <p:nvPr>
            <p:ph sz="half" idx="1"/>
          </p:nvPr>
        </p:nvPicPr>
        <p:blipFill>
          <a:blip r:embed="rId2"/>
          <a:stretch>
            <a:fillRect/>
          </a:stretch>
        </p:blipFill>
        <p:spPr>
          <a:xfrm>
            <a:off x="2814769" y="1420813"/>
            <a:ext cx="6908538" cy="4733925"/>
          </a:xfrm>
          <a:prstGeom prst="rect">
            <a:avLst/>
          </a:prstGeom>
        </p:spPr>
      </p:pic>
    </p:spTree>
    <p:extLst>
      <p:ext uri="{BB962C8B-B14F-4D97-AF65-F5344CB8AC3E}">
        <p14:creationId xmlns:p14="http://schemas.microsoft.com/office/powerpoint/2010/main" val="47455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Immunity</a:t>
            </a:r>
          </a:p>
        </p:txBody>
      </p:sp>
      <p:sp>
        <p:nvSpPr>
          <p:cNvPr id="6" name="Content Placeholder 5">
            <a:extLst>
              <a:ext uri="{FF2B5EF4-FFF2-40B4-BE49-F238E27FC236}">
                <a16:creationId xmlns:a16="http://schemas.microsoft.com/office/drawing/2014/main" id="{59F6C191-0DE5-4CFB-BB8B-ED92101FFB20}"/>
              </a:ext>
            </a:extLst>
          </p:cNvPr>
          <p:cNvSpPr>
            <a:spLocks noGrp="1"/>
          </p:cNvSpPr>
          <p:nvPr>
            <p:ph sz="half" idx="1"/>
          </p:nvPr>
        </p:nvSpPr>
        <p:spPr/>
        <p:txBody>
          <a:bodyPr/>
          <a:lstStyle/>
          <a:p>
            <a:pPr lvl="1"/>
            <a:r>
              <a:rPr lang="en-US" dirty="0"/>
              <a:t>The ability of the body to destroy and resist infection</a:t>
            </a:r>
          </a:p>
          <a:p>
            <a:endParaRPr lang="en-US" dirty="0"/>
          </a:p>
        </p:txBody>
      </p:sp>
      <p:pic>
        <p:nvPicPr>
          <p:cNvPr id="7" name="Picture 6">
            <a:extLst>
              <a:ext uri="{FF2B5EF4-FFF2-40B4-BE49-F238E27FC236}">
                <a16:creationId xmlns:a16="http://schemas.microsoft.com/office/drawing/2014/main" id="{418AECEB-3259-4694-B5A9-11611109F262}"/>
              </a:ext>
            </a:extLst>
          </p:cNvPr>
          <p:cNvPicPr>
            <a:picLocks noChangeAspect="1"/>
          </p:cNvPicPr>
          <p:nvPr/>
        </p:nvPicPr>
        <p:blipFill>
          <a:blip r:embed="rId2"/>
          <a:stretch>
            <a:fillRect/>
          </a:stretch>
        </p:blipFill>
        <p:spPr>
          <a:xfrm>
            <a:off x="3584775" y="2552298"/>
            <a:ext cx="5367528" cy="3394387"/>
          </a:xfrm>
          <a:prstGeom prst="rect">
            <a:avLst/>
          </a:prstGeom>
        </p:spPr>
      </p:pic>
    </p:spTree>
    <p:extLst>
      <p:ext uri="{BB962C8B-B14F-4D97-AF65-F5344CB8AC3E}">
        <p14:creationId xmlns:p14="http://schemas.microsoft.com/office/powerpoint/2010/main" val="138401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Good health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Natural</a:t>
            </a:r>
          </a:p>
          <a:p>
            <a:pPr lvl="1"/>
            <a:r>
              <a:rPr lang="en-US" dirty="0"/>
              <a:t>Acquired</a:t>
            </a:r>
          </a:p>
          <a:p>
            <a:pPr lvl="1"/>
            <a:endParaRPr lang="en-US" dirty="0"/>
          </a:p>
        </p:txBody>
      </p:sp>
      <p:pic>
        <p:nvPicPr>
          <p:cNvPr id="5" name="Picture 4">
            <a:extLst>
              <a:ext uri="{FF2B5EF4-FFF2-40B4-BE49-F238E27FC236}">
                <a16:creationId xmlns:a16="http://schemas.microsoft.com/office/drawing/2014/main" id="{25D48D6E-0A59-4EC3-ABB0-5EF22CAC505C}"/>
              </a:ext>
            </a:extLst>
          </p:cNvPr>
          <p:cNvPicPr>
            <a:picLocks noChangeAspect="1"/>
          </p:cNvPicPr>
          <p:nvPr/>
        </p:nvPicPr>
        <p:blipFill>
          <a:blip r:embed="rId3"/>
          <a:stretch>
            <a:fillRect/>
          </a:stretch>
        </p:blipFill>
        <p:spPr>
          <a:xfrm>
            <a:off x="4600330" y="1850572"/>
            <a:ext cx="4235434" cy="4018424"/>
          </a:xfrm>
          <a:prstGeom prst="rect">
            <a:avLst/>
          </a:prstGeom>
        </p:spPr>
      </p:pic>
    </p:spTree>
    <p:extLst>
      <p:ext uri="{BB962C8B-B14F-4D97-AF65-F5344CB8AC3E}">
        <p14:creationId xmlns:p14="http://schemas.microsoft.com/office/powerpoint/2010/main" val="338359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Controlling infection</a:t>
            </a:r>
          </a:p>
        </p:txBody>
      </p:sp>
      <p:pic>
        <p:nvPicPr>
          <p:cNvPr id="4" name="Content Placeholder 3">
            <a:extLst>
              <a:ext uri="{FF2B5EF4-FFF2-40B4-BE49-F238E27FC236}">
                <a16:creationId xmlns:a16="http://schemas.microsoft.com/office/drawing/2014/main" id="{0F735906-6E19-41C0-BFCA-6B6E70CF103A}"/>
              </a:ext>
            </a:extLst>
          </p:cNvPr>
          <p:cNvPicPr>
            <a:picLocks noGrp="1" noChangeAspect="1"/>
          </p:cNvPicPr>
          <p:nvPr>
            <p:ph sz="half" idx="1"/>
          </p:nvPr>
        </p:nvPicPr>
        <p:blipFill>
          <a:blip r:embed="rId2"/>
          <a:stretch>
            <a:fillRect/>
          </a:stretch>
        </p:blipFill>
        <p:spPr>
          <a:xfrm>
            <a:off x="4143829" y="1764167"/>
            <a:ext cx="4376057" cy="4376057"/>
          </a:xfrm>
          <a:prstGeom prst="rect">
            <a:avLst/>
          </a:prstGeom>
        </p:spPr>
      </p:pic>
    </p:spTree>
    <p:extLst>
      <p:ext uri="{BB962C8B-B14F-4D97-AF65-F5344CB8AC3E}">
        <p14:creationId xmlns:p14="http://schemas.microsoft.com/office/powerpoint/2010/main" val="146266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Infection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invasion of body tissues by disease-causing pathogens</a:t>
            </a:r>
          </a:p>
          <a:p>
            <a:pPr lvl="1"/>
            <a:endParaRPr lang="en-US" dirty="0"/>
          </a:p>
        </p:txBody>
      </p:sp>
      <p:pic>
        <p:nvPicPr>
          <p:cNvPr id="4" name="Picture 3">
            <a:extLst>
              <a:ext uri="{FF2B5EF4-FFF2-40B4-BE49-F238E27FC236}">
                <a16:creationId xmlns:a16="http://schemas.microsoft.com/office/drawing/2014/main" id="{7D5238DA-B618-4017-9B7F-50E5B0334107}"/>
              </a:ext>
            </a:extLst>
          </p:cNvPr>
          <p:cNvPicPr>
            <a:picLocks noChangeAspect="1"/>
          </p:cNvPicPr>
          <p:nvPr/>
        </p:nvPicPr>
        <p:blipFill>
          <a:blip r:embed="rId3"/>
          <a:stretch>
            <a:fillRect/>
          </a:stretch>
        </p:blipFill>
        <p:spPr>
          <a:xfrm>
            <a:off x="3984170" y="2204407"/>
            <a:ext cx="5146039" cy="3432262"/>
          </a:xfrm>
          <a:prstGeom prst="rect">
            <a:avLst/>
          </a:prstGeom>
        </p:spPr>
      </p:pic>
    </p:spTree>
    <p:extLst>
      <p:ext uri="{BB962C8B-B14F-4D97-AF65-F5344CB8AC3E}">
        <p14:creationId xmlns:p14="http://schemas.microsoft.com/office/powerpoint/2010/main" val="94782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Wash your hands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Cosmetologists shall:</a:t>
            </a:r>
          </a:p>
          <a:p>
            <a:pPr lvl="2"/>
            <a:r>
              <a:rPr lang="en-US" sz="2400" dirty="0"/>
              <a:t>Wash their hands with soap and water, or use a liquid hand sanitizer, prior to performing any services on a client</a:t>
            </a:r>
          </a:p>
          <a:p>
            <a:pPr lvl="1"/>
            <a:endParaRPr lang="en-US" dirty="0"/>
          </a:p>
        </p:txBody>
      </p:sp>
      <p:pic>
        <p:nvPicPr>
          <p:cNvPr id="4" name="Picture 3">
            <a:extLst>
              <a:ext uri="{FF2B5EF4-FFF2-40B4-BE49-F238E27FC236}">
                <a16:creationId xmlns:a16="http://schemas.microsoft.com/office/drawing/2014/main" id="{464D84FB-561E-4272-9468-75274757DBBD}"/>
              </a:ext>
            </a:extLst>
          </p:cNvPr>
          <p:cNvPicPr>
            <a:picLocks noChangeAspect="1"/>
          </p:cNvPicPr>
          <p:nvPr/>
        </p:nvPicPr>
        <p:blipFill>
          <a:blip r:embed="rId3"/>
          <a:stretch>
            <a:fillRect/>
          </a:stretch>
        </p:blipFill>
        <p:spPr>
          <a:xfrm>
            <a:off x="5210628" y="2951854"/>
            <a:ext cx="2519267" cy="3141162"/>
          </a:xfrm>
          <a:prstGeom prst="rect">
            <a:avLst/>
          </a:prstGeom>
        </p:spPr>
      </p:pic>
    </p:spTree>
    <p:extLst>
      <p:ext uri="{BB962C8B-B14F-4D97-AF65-F5344CB8AC3E}">
        <p14:creationId xmlns:p14="http://schemas.microsoft.com/office/powerpoint/2010/main" val="333959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Cleaning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mechanical process (scrubbing) using soap and water or detergent and water to remove all visible dirt, debris and many disease-causing germs from tools, implements and equipment</a:t>
            </a:r>
          </a:p>
          <a:p>
            <a:pPr lvl="1"/>
            <a:endParaRPr lang="en-US" dirty="0"/>
          </a:p>
        </p:txBody>
      </p:sp>
      <p:pic>
        <p:nvPicPr>
          <p:cNvPr id="4" name="Picture 3">
            <a:extLst>
              <a:ext uri="{FF2B5EF4-FFF2-40B4-BE49-F238E27FC236}">
                <a16:creationId xmlns:a16="http://schemas.microsoft.com/office/drawing/2014/main" id="{B644DB9A-14A8-4569-A264-88B6822D5985}"/>
              </a:ext>
            </a:extLst>
          </p:cNvPr>
          <p:cNvPicPr>
            <a:picLocks noChangeAspect="1"/>
          </p:cNvPicPr>
          <p:nvPr/>
        </p:nvPicPr>
        <p:blipFill>
          <a:blip r:embed="rId3"/>
          <a:stretch>
            <a:fillRect/>
          </a:stretch>
        </p:blipFill>
        <p:spPr>
          <a:xfrm>
            <a:off x="4424470" y="3098801"/>
            <a:ext cx="3884622" cy="2588350"/>
          </a:xfrm>
          <a:prstGeom prst="rect">
            <a:avLst/>
          </a:prstGeom>
        </p:spPr>
      </p:pic>
    </p:spTree>
    <p:extLst>
      <p:ext uri="{BB962C8B-B14F-4D97-AF65-F5344CB8AC3E}">
        <p14:creationId xmlns:p14="http://schemas.microsoft.com/office/powerpoint/2010/main" val="45154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Disinfection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Destroys most, but not necessarily all, harmful organisms on environmental surfaces</a:t>
            </a:r>
          </a:p>
          <a:p>
            <a:pPr lvl="1"/>
            <a:endParaRPr lang="en-US" dirty="0"/>
          </a:p>
        </p:txBody>
      </p:sp>
      <p:pic>
        <p:nvPicPr>
          <p:cNvPr id="4" name="Picture 3">
            <a:extLst>
              <a:ext uri="{FF2B5EF4-FFF2-40B4-BE49-F238E27FC236}">
                <a16:creationId xmlns:a16="http://schemas.microsoft.com/office/drawing/2014/main" id="{1E9814D8-8491-46DA-B0AB-4EEEB01D9CEC}"/>
              </a:ext>
            </a:extLst>
          </p:cNvPr>
          <p:cNvPicPr>
            <a:picLocks noChangeAspect="1"/>
          </p:cNvPicPr>
          <p:nvPr/>
        </p:nvPicPr>
        <p:blipFill>
          <a:blip r:embed="rId3"/>
          <a:stretch>
            <a:fillRect/>
          </a:stretch>
        </p:blipFill>
        <p:spPr>
          <a:xfrm>
            <a:off x="4347028" y="2484325"/>
            <a:ext cx="3818795" cy="3093268"/>
          </a:xfrm>
          <a:prstGeom prst="rect">
            <a:avLst/>
          </a:prstGeom>
        </p:spPr>
      </p:pic>
    </p:spTree>
    <p:extLst>
      <p:ext uri="{BB962C8B-B14F-4D97-AF65-F5344CB8AC3E}">
        <p14:creationId xmlns:p14="http://schemas.microsoft.com/office/powerpoint/2010/main" val="3239352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Multiuse tools and implements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Must be cleaned and disinfected</a:t>
            </a:r>
          </a:p>
          <a:p>
            <a:pPr lvl="1"/>
            <a:r>
              <a:rPr lang="en-US" dirty="0"/>
              <a:t>Before and after every service</a:t>
            </a:r>
          </a:p>
          <a:p>
            <a:pPr lvl="1"/>
            <a:r>
              <a:rPr lang="en-US" dirty="0"/>
              <a:t>Mix disinfectants according to manufacturer’s directions</a:t>
            </a:r>
          </a:p>
          <a:p>
            <a:pPr lvl="1"/>
            <a:endParaRPr lang="en-US" dirty="0"/>
          </a:p>
        </p:txBody>
      </p:sp>
      <p:pic>
        <p:nvPicPr>
          <p:cNvPr id="4" name="iqaV39GF4Hs">
            <a:extLst>
              <a:ext uri="{FF2B5EF4-FFF2-40B4-BE49-F238E27FC236}">
                <a16:creationId xmlns:a16="http://schemas.microsoft.com/office/drawing/2014/main" id="{A338E2DA-D80C-4D0F-81FD-325F7F8C2476}"/>
              </a:ext>
            </a:extLst>
          </p:cNvPr>
          <p:cNvPicPr>
            <a:picLocks noRot="1" noChangeAspect="1"/>
          </p:cNvPicPr>
          <p:nvPr>
            <a:videoFile r:link="rId1"/>
          </p:nvPr>
        </p:nvPicPr>
        <p:blipFill>
          <a:blip r:embed="rId4"/>
          <a:stretch>
            <a:fillRect/>
          </a:stretch>
        </p:blipFill>
        <p:spPr>
          <a:xfrm>
            <a:off x="4034972" y="3271999"/>
            <a:ext cx="4298232" cy="2417755"/>
          </a:xfrm>
          <a:prstGeom prst="rect">
            <a:avLst/>
          </a:prstGeom>
        </p:spPr>
      </p:pic>
      <p:pic>
        <p:nvPicPr>
          <p:cNvPr id="5" name="Picture 4">
            <a:extLst>
              <a:ext uri="{FF2B5EF4-FFF2-40B4-BE49-F238E27FC236}">
                <a16:creationId xmlns:a16="http://schemas.microsoft.com/office/drawing/2014/main" id="{21E4C36F-33AE-410D-B245-83FF2D257BD8}"/>
              </a:ext>
            </a:extLst>
          </p:cNvPr>
          <p:cNvPicPr>
            <a:picLocks noChangeAspect="1"/>
          </p:cNvPicPr>
          <p:nvPr/>
        </p:nvPicPr>
        <p:blipFill>
          <a:blip r:embed="rId5"/>
          <a:stretch>
            <a:fillRect/>
          </a:stretch>
        </p:blipFill>
        <p:spPr>
          <a:xfrm>
            <a:off x="5594872" y="5346124"/>
            <a:ext cx="1347333" cy="384081"/>
          </a:xfrm>
          <a:prstGeom prst="rect">
            <a:avLst/>
          </a:prstGeom>
        </p:spPr>
      </p:pic>
    </p:spTree>
    <p:extLst>
      <p:ext uri="{BB962C8B-B14F-4D97-AF65-F5344CB8AC3E}">
        <p14:creationId xmlns:p14="http://schemas.microsoft.com/office/powerpoint/2010/main" val="492022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Federal Agencies </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Environmental Protection Agency (EPA)</a:t>
            </a:r>
          </a:p>
          <a:p>
            <a:pPr lvl="2"/>
            <a:r>
              <a:rPr lang="en-US" sz="2400" dirty="0"/>
              <a:t>Registers all types of disinfectants sold and used in the United States</a:t>
            </a:r>
          </a:p>
          <a:p>
            <a:pPr lvl="1"/>
            <a:r>
              <a:rPr lang="en-US" dirty="0"/>
              <a:t>Occupational Safety and Health Administration (OSHA)</a:t>
            </a:r>
          </a:p>
          <a:p>
            <a:pPr lvl="2"/>
            <a:r>
              <a:rPr lang="en-US" sz="2400" dirty="0"/>
              <a:t>Regulates and enforces safety and health standards</a:t>
            </a:r>
          </a:p>
          <a:p>
            <a:pPr lvl="2"/>
            <a:r>
              <a:rPr lang="en-US" sz="2400" dirty="0"/>
              <a:t>Protects employees in the workplace</a:t>
            </a:r>
          </a:p>
          <a:p>
            <a:pPr lvl="1"/>
            <a:endParaRPr lang="en-US" dirty="0"/>
          </a:p>
        </p:txBody>
      </p:sp>
      <p:pic>
        <p:nvPicPr>
          <p:cNvPr id="4" name="Picture 3">
            <a:extLst>
              <a:ext uri="{FF2B5EF4-FFF2-40B4-BE49-F238E27FC236}">
                <a16:creationId xmlns:a16="http://schemas.microsoft.com/office/drawing/2014/main" id="{DBD26317-527B-4E85-8E1B-1316361C0023}"/>
              </a:ext>
            </a:extLst>
          </p:cNvPr>
          <p:cNvPicPr>
            <a:picLocks noChangeAspect="1"/>
          </p:cNvPicPr>
          <p:nvPr/>
        </p:nvPicPr>
        <p:blipFill>
          <a:blip r:embed="rId3"/>
          <a:stretch>
            <a:fillRect/>
          </a:stretch>
        </p:blipFill>
        <p:spPr>
          <a:xfrm>
            <a:off x="8494574" y="3272971"/>
            <a:ext cx="2529251" cy="2490968"/>
          </a:xfrm>
          <a:prstGeom prst="rect">
            <a:avLst/>
          </a:prstGeom>
        </p:spPr>
      </p:pic>
    </p:spTree>
    <p:extLst>
      <p:ext uri="{BB962C8B-B14F-4D97-AF65-F5344CB8AC3E}">
        <p14:creationId xmlns:p14="http://schemas.microsoft.com/office/powerpoint/2010/main" val="3737921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State Agency</a:t>
            </a:r>
          </a:p>
        </p:txBody>
      </p:sp>
      <p:sp>
        <p:nvSpPr>
          <p:cNvPr id="4" name="Content Placeholder 3">
            <a:extLst>
              <a:ext uri="{FF2B5EF4-FFF2-40B4-BE49-F238E27FC236}">
                <a16:creationId xmlns:a16="http://schemas.microsoft.com/office/drawing/2014/main" id="{711ED598-622A-4C14-852E-E04AD65F1A7E}"/>
              </a:ext>
            </a:extLst>
          </p:cNvPr>
          <p:cNvSpPr>
            <a:spLocks noGrp="1"/>
          </p:cNvSpPr>
          <p:nvPr>
            <p:ph sz="half" idx="1"/>
          </p:nvPr>
        </p:nvSpPr>
        <p:spPr/>
        <p:txBody>
          <a:bodyPr/>
          <a:lstStyle/>
          <a:p>
            <a:r>
              <a:rPr lang="en-US" dirty="0"/>
              <a:t>Protects</a:t>
            </a:r>
          </a:p>
          <a:p>
            <a:pPr lvl="1"/>
            <a:r>
              <a:rPr lang="en-US" dirty="0"/>
              <a:t>Salon professionals</a:t>
            </a:r>
          </a:p>
          <a:p>
            <a:pPr lvl="1"/>
            <a:r>
              <a:rPr lang="en-US" dirty="0"/>
              <a:t>Consumers’ </a:t>
            </a:r>
          </a:p>
          <a:p>
            <a:pPr lvl="2"/>
            <a:r>
              <a:rPr lang="en-US" dirty="0"/>
              <a:t>Health</a:t>
            </a:r>
          </a:p>
          <a:p>
            <a:pPr lvl="2"/>
            <a:r>
              <a:rPr lang="en-US" dirty="0"/>
              <a:t>Safety</a:t>
            </a:r>
          </a:p>
          <a:p>
            <a:pPr lvl="2"/>
            <a:r>
              <a:rPr lang="en-US" dirty="0"/>
              <a:t>Welfare</a:t>
            </a:r>
          </a:p>
          <a:p>
            <a:endParaRPr lang="en-US" dirty="0"/>
          </a:p>
        </p:txBody>
      </p:sp>
      <p:sp>
        <p:nvSpPr>
          <p:cNvPr id="5" name="Content Placeholder 4">
            <a:extLst>
              <a:ext uri="{FF2B5EF4-FFF2-40B4-BE49-F238E27FC236}">
                <a16:creationId xmlns:a16="http://schemas.microsoft.com/office/drawing/2014/main" id="{216B3322-CE44-4A9A-A950-8234BD380AC4}"/>
              </a:ext>
            </a:extLst>
          </p:cNvPr>
          <p:cNvSpPr>
            <a:spLocks noGrp="1"/>
          </p:cNvSpPr>
          <p:nvPr>
            <p:ph sz="half" idx="10"/>
          </p:nvPr>
        </p:nvSpPr>
        <p:spPr/>
        <p:txBody>
          <a:bodyPr/>
          <a:lstStyle/>
          <a:p>
            <a:pPr lvl="1"/>
            <a:r>
              <a:rPr lang="en-US" dirty="0"/>
              <a:t>Texas Department of Licensing and Regulation</a:t>
            </a:r>
          </a:p>
          <a:p>
            <a:pPr lvl="2"/>
            <a:r>
              <a:rPr lang="en-US" dirty="0"/>
              <a:t>Cosmetologists</a:t>
            </a:r>
          </a:p>
          <a:p>
            <a:pPr lvl="2"/>
            <a:r>
              <a:rPr lang="en-US" dirty="0"/>
              <a:t>http://www.tdlr.texas.gov/cosmet/cosmet.htm</a:t>
            </a:r>
          </a:p>
          <a:p>
            <a:endParaRPr lang="en-US" dirty="0"/>
          </a:p>
        </p:txBody>
      </p:sp>
      <p:pic>
        <p:nvPicPr>
          <p:cNvPr id="6" name="Picture 5">
            <a:extLst>
              <a:ext uri="{FF2B5EF4-FFF2-40B4-BE49-F238E27FC236}">
                <a16:creationId xmlns:a16="http://schemas.microsoft.com/office/drawing/2014/main" id="{DD7689AB-09F6-4E56-989C-A4A72CDC6DB5}"/>
              </a:ext>
            </a:extLst>
          </p:cNvPr>
          <p:cNvPicPr>
            <a:picLocks noChangeAspect="1"/>
          </p:cNvPicPr>
          <p:nvPr/>
        </p:nvPicPr>
        <p:blipFill>
          <a:blip r:embed="rId3"/>
          <a:stretch>
            <a:fillRect/>
          </a:stretch>
        </p:blipFill>
        <p:spPr>
          <a:xfrm>
            <a:off x="2451141" y="4304501"/>
            <a:ext cx="7878930" cy="1875153"/>
          </a:xfrm>
          <a:prstGeom prst="rect">
            <a:avLst/>
          </a:prstGeom>
        </p:spPr>
      </p:pic>
    </p:spTree>
    <p:extLst>
      <p:ext uri="{BB962C8B-B14F-4D97-AF65-F5344CB8AC3E}">
        <p14:creationId xmlns:p14="http://schemas.microsoft.com/office/powerpoint/2010/main" val="1727744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Where is bacteria found?</a:t>
            </a:r>
          </a:p>
          <a:p>
            <a:pPr lvl="1"/>
            <a:r>
              <a:rPr lang="en-US" dirty="0"/>
              <a:t>What do parasites need to survive?</a:t>
            </a:r>
          </a:p>
          <a:p>
            <a:pPr lvl="1"/>
            <a:r>
              <a:rPr lang="en-US" dirty="0"/>
              <a:t>What is the first step before performing work on any client?</a:t>
            </a:r>
          </a:p>
          <a:p>
            <a:pPr lvl="1"/>
            <a:r>
              <a:rPr lang="en-US" dirty="0"/>
              <a:t>After cleaning and disinfecting a foot spa, what must you do?</a:t>
            </a:r>
          </a:p>
          <a:p>
            <a:pPr lvl="1"/>
            <a:r>
              <a:rPr lang="en-US" dirty="0"/>
              <a:t>What agency protects employees in the workplace?</a:t>
            </a:r>
          </a:p>
          <a:p>
            <a:pPr lvl="1"/>
            <a:endParaRPr lang="en-US" dirty="0"/>
          </a:p>
        </p:txBody>
      </p:sp>
    </p:spTree>
    <p:extLst>
      <p:ext uri="{BB962C8B-B14F-4D97-AF65-F5344CB8AC3E}">
        <p14:creationId xmlns:p14="http://schemas.microsoft.com/office/powerpoint/2010/main" val="190038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852FF2B9-75A5-46A4-8D62-7F2EA4523672}"/>
              </a:ext>
            </a:extLst>
          </p:cNvPr>
          <p:cNvPicPr>
            <a:picLocks noGrp="1" noChangeAspect="1"/>
          </p:cNvPicPr>
          <p:nvPr>
            <p:ph sz="half" idx="1"/>
          </p:nvPr>
        </p:nvPicPr>
        <p:blipFill>
          <a:blip r:embed="rId2"/>
          <a:stretch>
            <a:fillRect/>
          </a:stretch>
        </p:blipFill>
        <p:spPr>
          <a:xfrm>
            <a:off x="4519514" y="2023671"/>
            <a:ext cx="3944273" cy="3977143"/>
          </a:xfrm>
          <a:prstGeom prst="rect">
            <a:avLst/>
          </a:prstGeom>
        </p:spPr>
      </p:pic>
    </p:spTree>
    <p:extLst>
      <p:ext uri="{BB962C8B-B14F-4D97-AF65-F5344CB8AC3E}">
        <p14:creationId xmlns:p14="http://schemas.microsoft.com/office/powerpoint/2010/main" val="3211444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1, 3, 4, 6, 7, 8, 9, 10, 11,  14, 15, 16, 17, 18, 19, 20, 21, 23, 25)</a:t>
            </a:r>
          </a:p>
          <a:p>
            <a:pPr lvl="1"/>
            <a:r>
              <a:rPr lang="en-US" sz="2000" dirty="0"/>
              <a:t>Textbook(s):</a:t>
            </a:r>
          </a:p>
          <a:p>
            <a:pPr lvl="2"/>
            <a:r>
              <a:rPr lang="en-US" sz="2000" dirty="0"/>
              <a:t>Milady standard cosmetology: Situational problems. (2012). Clifton Park, NY: Cengage Learning.</a:t>
            </a:r>
          </a:p>
          <a:p>
            <a:pPr lvl="1"/>
            <a:r>
              <a:rPr lang="en-US" sz="2000" dirty="0"/>
              <a:t>Videos:</a:t>
            </a:r>
          </a:p>
          <a:p>
            <a:pPr lvl="2"/>
            <a:r>
              <a:rPr lang="en-US" sz="2000" dirty="0"/>
              <a:t>Inspection Records Reveal Big Fines at Some DFW Nail Salons</a:t>
            </a:r>
          </a:p>
          <a:p>
            <a:pPr lvl="2"/>
            <a:r>
              <a:rPr lang="en-US" sz="2000" dirty="0"/>
              <a:t>Inspection records for North Texas nail salons reveal thousands of violations and hundreds of dollars in fines over unsanitary conditions and licensing issues.</a:t>
            </a:r>
          </a:p>
          <a:p>
            <a:pPr lvl="2"/>
            <a:r>
              <a:rPr lang="en-US" sz="2000" dirty="0"/>
              <a:t>http://www.nbcdfw.com/investigations/Inspection-Records-Reveal-Big-Fines-at-Some-DFW-Nail-Salons-259853151.html</a:t>
            </a:r>
          </a:p>
          <a:p>
            <a:pPr lvl="2"/>
            <a:r>
              <a:rPr lang="en-US" sz="2000" dirty="0"/>
              <a:t>Unsanitary Conditions at Nail Salons Pose Health Risk</a:t>
            </a:r>
          </a:p>
          <a:p>
            <a:pPr lvl="2"/>
            <a:r>
              <a:rPr lang="en-US" sz="2000" dirty="0"/>
              <a:t>The unsanitary conditions you don't see at your neighborhood nail salon could affect your health and safety, but knowing what to look and ask for could limit your risk of problems.</a:t>
            </a:r>
          </a:p>
          <a:p>
            <a:pPr lvl="1"/>
            <a:endParaRPr lang="en-US" sz="2000" dirty="0"/>
          </a:p>
          <a:p>
            <a:pPr lvl="1"/>
            <a:endParaRPr lang="en-US" dirty="0"/>
          </a:p>
        </p:txBody>
      </p:sp>
    </p:spTree>
    <p:extLst>
      <p:ext uri="{BB962C8B-B14F-4D97-AF65-F5344CB8AC3E}">
        <p14:creationId xmlns:p14="http://schemas.microsoft.com/office/powerpoint/2010/main" val="255158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http://www.nbcdfw.com/investigations/Unsanitary-Conditions-at-Nail-Salons-Pose-Health-Risk-259998201.html</a:t>
            </a:r>
          </a:p>
          <a:p>
            <a:pPr lvl="1"/>
            <a:r>
              <a:rPr lang="en-US" sz="2000" dirty="0"/>
              <a:t>Website(s):</a:t>
            </a:r>
          </a:p>
          <a:p>
            <a:pPr lvl="2"/>
            <a:r>
              <a:rPr lang="en-US" sz="2000" dirty="0"/>
              <a:t>Health Hazards in Nail Salons</a:t>
            </a:r>
          </a:p>
          <a:p>
            <a:pPr lvl="2"/>
            <a:r>
              <a:rPr lang="en-US" sz="2000" dirty="0"/>
              <a:t>Biological Hazards</a:t>
            </a:r>
          </a:p>
          <a:p>
            <a:pPr lvl="2"/>
            <a:r>
              <a:rPr lang="en-US" sz="2000" dirty="0"/>
              <a:t>Biological hazards include bacteria, fungi, and viruses. </a:t>
            </a:r>
          </a:p>
          <a:p>
            <a:pPr lvl="2"/>
            <a:r>
              <a:rPr lang="en-US" sz="2000" dirty="0"/>
              <a:t>https://www.osha.gov/SLTC/nailsalons/biohazards.html</a:t>
            </a:r>
          </a:p>
          <a:p>
            <a:pPr lvl="1"/>
            <a:r>
              <a:rPr lang="en-US" sz="2000" dirty="0"/>
              <a:t>YouTube™:</a:t>
            </a:r>
          </a:p>
          <a:p>
            <a:pPr lvl="2"/>
            <a:r>
              <a:rPr lang="en-US" sz="2000" dirty="0"/>
              <a:t>How to Establish the Disinfectant Tray</a:t>
            </a:r>
          </a:p>
          <a:p>
            <a:pPr lvl="2"/>
            <a:r>
              <a:rPr lang="en-US" sz="2000" dirty="0"/>
              <a:t>Establishing the disinfectant tray is the first operation for State Board Exam for all beauty school students, who take a test to get their license. Sanitation and disinfection operation is a separate procedure. It requires to disinfect the soiled implements of the previous operation, like haircut or color, that was in the exam book before sanitation. </a:t>
            </a:r>
          </a:p>
          <a:p>
            <a:pPr lvl="2"/>
            <a:r>
              <a:rPr lang="en-US" sz="2000" dirty="0"/>
              <a:t>http://youtu.be/iqaV39GF4Hs</a:t>
            </a:r>
          </a:p>
          <a:p>
            <a:pPr lvl="1"/>
            <a:endParaRPr lang="en-US" dirty="0"/>
          </a:p>
        </p:txBody>
      </p:sp>
    </p:spTree>
    <p:extLst>
      <p:ext uri="{BB962C8B-B14F-4D97-AF65-F5344CB8AC3E}">
        <p14:creationId xmlns:p14="http://schemas.microsoft.com/office/powerpoint/2010/main" val="290557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Bacteria</a:t>
            </a:r>
          </a:p>
        </p:txBody>
      </p:sp>
      <p:pic>
        <p:nvPicPr>
          <p:cNvPr id="4" name="Content Placeholder 3">
            <a:extLst>
              <a:ext uri="{FF2B5EF4-FFF2-40B4-BE49-F238E27FC236}">
                <a16:creationId xmlns:a16="http://schemas.microsoft.com/office/drawing/2014/main" id="{A00A3618-5D38-474C-A3E8-C27E4BC7C7BB}"/>
              </a:ext>
            </a:extLst>
          </p:cNvPr>
          <p:cNvPicPr>
            <a:picLocks noGrp="1" noChangeAspect="1"/>
          </p:cNvPicPr>
          <p:nvPr>
            <p:ph sz="half" idx="1"/>
          </p:nvPr>
        </p:nvPicPr>
        <p:blipFill>
          <a:blip r:embed="rId3"/>
          <a:stretch>
            <a:fillRect/>
          </a:stretch>
        </p:blipFill>
        <p:spPr>
          <a:xfrm>
            <a:off x="4353339" y="1872077"/>
            <a:ext cx="4282661" cy="4282661"/>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bacteria?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one-celled microorganism having both plant and animal characteristics</a:t>
            </a:r>
          </a:p>
          <a:p>
            <a:pPr lvl="1"/>
            <a:endParaRPr lang="en-US" dirty="0"/>
          </a:p>
        </p:txBody>
      </p:sp>
      <p:pic>
        <p:nvPicPr>
          <p:cNvPr id="4" name="Picture 3">
            <a:extLst>
              <a:ext uri="{FF2B5EF4-FFF2-40B4-BE49-F238E27FC236}">
                <a16:creationId xmlns:a16="http://schemas.microsoft.com/office/drawing/2014/main" id="{2BC0EDF5-5EC8-44D1-87BB-990BD05B3A5F}"/>
              </a:ext>
            </a:extLst>
          </p:cNvPr>
          <p:cNvPicPr>
            <a:picLocks noChangeAspect="1"/>
          </p:cNvPicPr>
          <p:nvPr/>
        </p:nvPicPr>
        <p:blipFill>
          <a:blip r:embed="rId3"/>
          <a:stretch>
            <a:fillRect/>
          </a:stretch>
        </p:blipFill>
        <p:spPr>
          <a:xfrm>
            <a:off x="4470399" y="2482943"/>
            <a:ext cx="4264643" cy="3396023"/>
          </a:xfrm>
          <a:prstGeom prst="rect">
            <a:avLst/>
          </a:prstGeom>
        </p:spPr>
      </p:pic>
    </p:spTree>
    <p:extLst>
      <p:ext uri="{BB962C8B-B14F-4D97-AF65-F5344CB8AC3E}">
        <p14:creationId xmlns:p14="http://schemas.microsoft.com/office/powerpoint/2010/main" val="78619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Where is Bacteria found?</a:t>
            </a:r>
          </a:p>
        </p:txBody>
      </p:sp>
      <p:sp>
        <p:nvSpPr>
          <p:cNvPr id="4" name="Content Placeholder 3">
            <a:extLst>
              <a:ext uri="{FF2B5EF4-FFF2-40B4-BE49-F238E27FC236}">
                <a16:creationId xmlns:a16="http://schemas.microsoft.com/office/drawing/2014/main" id="{0EFCB86E-27EF-4B2E-8CC8-422EF8F642AA}"/>
              </a:ext>
            </a:extLst>
          </p:cNvPr>
          <p:cNvSpPr>
            <a:spLocks noGrp="1"/>
          </p:cNvSpPr>
          <p:nvPr>
            <p:ph sz="half" idx="1"/>
          </p:nvPr>
        </p:nvSpPr>
        <p:spPr/>
        <p:txBody>
          <a:bodyPr/>
          <a:lstStyle/>
          <a:p>
            <a:pPr lvl="1"/>
            <a:r>
              <a:rPr lang="en-US" dirty="0"/>
              <a:t>Bacteria can be found in:</a:t>
            </a:r>
          </a:p>
          <a:p>
            <a:pPr lvl="2"/>
            <a:r>
              <a:rPr lang="en-US" dirty="0"/>
              <a:t>Air</a:t>
            </a:r>
          </a:p>
          <a:p>
            <a:pPr lvl="2"/>
            <a:r>
              <a:rPr lang="en-US" dirty="0"/>
              <a:t>Body secretions</a:t>
            </a:r>
          </a:p>
          <a:p>
            <a:pPr lvl="2"/>
            <a:r>
              <a:rPr lang="en-US" dirty="0"/>
              <a:t>Clothing </a:t>
            </a:r>
          </a:p>
          <a:p>
            <a:pPr lvl="2"/>
            <a:r>
              <a:rPr lang="en-US" dirty="0"/>
              <a:t>Decayed matter</a:t>
            </a:r>
          </a:p>
          <a:p>
            <a:endParaRPr lang="en-US" dirty="0"/>
          </a:p>
        </p:txBody>
      </p:sp>
      <p:sp>
        <p:nvSpPr>
          <p:cNvPr id="5" name="Content Placeholder 4">
            <a:extLst>
              <a:ext uri="{FF2B5EF4-FFF2-40B4-BE49-F238E27FC236}">
                <a16:creationId xmlns:a16="http://schemas.microsoft.com/office/drawing/2014/main" id="{7160E686-B9FB-4A5F-81C2-2E572D5B6260}"/>
              </a:ext>
            </a:extLst>
          </p:cNvPr>
          <p:cNvSpPr>
            <a:spLocks noGrp="1"/>
          </p:cNvSpPr>
          <p:nvPr>
            <p:ph sz="half" idx="10"/>
          </p:nvPr>
        </p:nvSpPr>
        <p:spPr/>
        <p:txBody>
          <a:bodyPr/>
          <a:lstStyle/>
          <a:p>
            <a:pPr lvl="2"/>
            <a:r>
              <a:rPr lang="en-US" dirty="0"/>
              <a:t>Environmental surfaces</a:t>
            </a:r>
          </a:p>
          <a:p>
            <a:pPr lvl="2"/>
            <a:r>
              <a:rPr lang="en-US" dirty="0"/>
              <a:t>Free edge of nails</a:t>
            </a:r>
          </a:p>
          <a:p>
            <a:pPr lvl="2"/>
            <a:r>
              <a:rPr lang="en-US" dirty="0"/>
              <a:t>Skin</a:t>
            </a:r>
          </a:p>
          <a:p>
            <a:pPr lvl="2"/>
            <a:r>
              <a:rPr lang="en-US" dirty="0"/>
              <a:t>Water</a:t>
            </a:r>
          </a:p>
          <a:p>
            <a:endParaRPr lang="en-US" dirty="0"/>
          </a:p>
        </p:txBody>
      </p:sp>
    </p:spTree>
    <p:extLst>
      <p:ext uri="{BB962C8B-B14F-4D97-AF65-F5344CB8AC3E}">
        <p14:creationId xmlns:p14="http://schemas.microsoft.com/office/powerpoint/2010/main" val="270404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Parasites</a:t>
            </a:r>
          </a:p>
        </p:txBody>
      </p:sp>
      <p:pic>
        <p:nvPicPr>
          <p:cNvPr id="4" name="Content Placeholder 3">
            <a:extLst>
              <a:ext uri="{FF2B5EF4-FFF2-40B4-BE49-F238E27FC236}">
                <a16:creationId xmlns:a16="http://schemas.microsoft.com/office/drawing/2014/main" id="{503D4411-DAF7-4E4F-B73D-0680C2313D6D}"/>
              </a:ext>
            </a:extLst>
          </p:cNvPr>
          <p:cNvPicPr>
            <a:picLocks noGrp="1" noChangeAspect="1"/>
          </p:cNvPicPr>
          <p:nvPr>
            <p:ph sz="half" idx="1"/>
          </p:nvPr>
        </p:nvPicPr>
        <p:blipFill>
          <a:blip r:embed="rId3"/>
          <a:stretch>
            <a:fillRect/>
          </a:stretch>
        </p:blipFill>
        <p:spPr>
          <a:xfrm>
            <a:off x="3868058" y="2024529"/>
            <a:ext cx="5523611" cy="3774609"/>
          </a:xfrm>
          <a:prstGeom prst="rect">
            <a:avLst/>
          </a:prstGeom>
        </p:spPr>
      </p:pic>
    </p:spTree>
    <p:extLst>
      <p:ext uri="{BB962C8B-B14F-4D97-AF65-F5344CB8AC3E}">
        <p14:creationId xmlns:p14="http://schemas.microsoft.com/office/powerpoint/2010/main" val="127586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a parasite?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Organisms that grow, feed and shelter on or in another organism while contributing nothing to the survival of that organism</a:t>
            </a:r>
          </a:p>
          <a:p>
            <a:pPr lvl="1"/>
            <a:endParaRPr lang="en-US" dirty="0"/>
          </a:p>
        </p:txBody>
      </p:sp>
      <p:pic>
        <p:nvPicPr>
          <p:cNvPr id="5" name="Picture 4">
            <a:extLst>
              <a:ext uri="{FF2B5EF4-FFF2-40B4-BE49-F238E27FC236}">
                <a16:creationId xmlns:a16="http://schemas.microsoft.com/office/drawing/2014/main" id="{E92851B8-10DA-42F6-9821-CF8808A09BAA}"/>
              </a:ext>
            </a:extLst>
          </p:cNvPr>
          <p:cNvPicPr>
            <a:picLocks noChangeAspect="1"/>
          </p:cNvPicPr>
          <p:nvPr/>
        </p:nvPicPr>
        <p:blipFill>
          <a:blip r:embed="rId3"/>
          <a:stretch>
            <a:fillRect/>
          </a:stretch>
        </p:blipFill>
        <p:spPr>
          <a:xfrm>
            <a:off x="3657601" y="2335740"/>
            <a:ext cx="5448530" cy="3638687"/>
          </a:xfrm>
          <a:prstGeom prst="rect">
            <a:avLst/>
          </a:prstGeom>
        </p:spPr>
      </p:pic>
    </p:spTree>
    <p:extLst>
      <p:ext uri="{BB962C8B-B14F-4D97-AF65-F5344CB8AC3E}">
        <p14:creationId xmlns:p14="http://schemas.microsoft.com/office/powerpoint/2010/main" val="127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Other Parasites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Fleas</a:t>
            </a:r>
          </a:p>
          <a:p>
            <a:pPr lvl="1"/>
            <a:r>
              <a:rPr lang="en-US" dirty="0"/>
              <a:t>Head lice</a:t>
            </a:r>
          </a:p>
          <a:p>
            <a:pPr lvl="1"/>
            <a:r>
              <a:rPr lang="en-US" dirty="0"/>
              <a:t>Mites</a:t>
            </a:r>
          </a:p>
          <a:p>
            <a:pPr lvl="1"/>
            <a:r>
              <a:rPr lang="en-US" dirty="0"/>
              <a:t>Scabies </a:t>
            </a:r>
          </a:p>
          <a:p>
            <a:pPr lvl="1"/>
            <a:r>
              <a:rPr lang="en-US" dirty="0"/>
              <a:t>Ticks</a:t>
            </a:r>
          </a:p>
          <a:p>
            <a:pPr lvl="1"/>
            <a:endParaRPr lang="en-US" dirty="0"/>
          </a:p>
        </p:txBody>
      </p:sp>
      <p:pic>
        <p:nvPicPr>
          <p:cNvPr id="4" name="Picture 3">
            <a:extLst>
              <a:ext uri="{FF2B5EF4-FFF2-40B4-BE49-F238E27FC236}">
                <a16:creationId xmlns:a16="http://schemas.microsoft.com/office/drawing/2014/main" id="{DF8A184D-ADC1-441D-8F90-685186D9773C}"/>
              </a:ext>
            </a:extLst>
          </p:cNvPr>
          <p:cNvPicPr>
            <a:picLocks noChangeAspect="1"/>
          </p:cNvPicPr>
          <p:nvPr/>
        </p:nvPicPr>
        <p:blipFill>
          <a:blip r:embed="rId3"/>
          <a:stretch>
            <a:fillRect/>
          </a:stretch>
        </p:blipFill>
        <p:spPr>
          <a:xfrm>
            <a:off x="4869543" y="1929056"/>
            <a:ext cx="4225682" cy="4225682"/>
          </a:xfrm>
          <a:prstGeom prst="rect">
            <a:avLst/>
          </a:prstGeom>
        </p:spPr>
      </p:pic>
    </p:spTree>
    <p:extLst>
      <p:ext uri="{BB962C8B-B14F-4D97-AF65-F5344CB8AC3E}">
        <p14:creationId xmlns:p14="http://schemas.microsoft.com/office/powerpoint/2010/main" val="403583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Viruses</a:t>
            </a:r>
          </a:p>
        </p:txBody>
      </p:sp>
      <p:pic>
        <p:nvPicPr>
          <p:cNvPr id="4" name="Content Placeholder 3">
            <a:extLst>
              <a:ext uri="{FF2B5EF4-FFF2-40B4-BE49-F238E27FC236}">
                <a16:creationId xmlns:a16="http://schemas.microsoft.com/office/drawing/2014/main" id="{BA22BCF2-508D-4177-9649-B6BFE41A6E32}"/>
              </a:ext>
            </a:extLst>
          </p:cNvPr>
          <p:cNvPicPr>
            <a:picLocks noGrp="1" noChangeAspect="1"/>
          </p:cNvPicPr>
          <p:nvPr>
            <p:ph sz="half" idx="1"/>
          </p:nvPr>
        </p:nvPicPr>
        <p:blipFill>
          <a:blip r:embed="rId2"/>
          <a:stretch>
            <a:fillRect/>
          </a:stretch>
        </p:blipFill>
        <p:spPr>
          <a:xfrm>
            <a:off x="3454400" y="1902609"/>
            <a:ext cx="5889669" cy="4012644"/>
          </a:xfrm>
          <a:prstGeom prst="rect">
            <a:avLst/>
          </a:prstGeom>
        </p:spPr>
      </p:pic>
    </p:spTree>
    <p:extLst>
      <p:ext uri="{BB962C8B-B14F-4D97-AF65-F5344CB8AC3E}">
        <p14:creationId xmlns:p14="http://schemas.microsoft.com/office/powerpoint/2010/main" val="3675910818"/>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1B5C7F-2497-4FAB-9E2E-E6A7EB669C3E}">
  <ds:schemaRefs>
    <ds:schemaRef ds:uri="05d88611-e516-4d1a-b12e-39107e78b3d0"/>
    <ds:schemaRef ds:uri="http://purl.org/dc/elements/1.1/"/>
    <ds:schemaRef ds:uri="56ea17bb-c96d-4826-b465-01eec0dd23dd"/>
    <ds:schemaRef ds:uri="http://schemas.microsoft.com/office/2006/documentManagement/types"/>
    <ds:schemaRef ds:uri="http://schemas.microsoft.com/office/infopath/2007/PartnerControls"/>
    <ds:schemaRef ds:uri="http://schemas.microsoft.com/office/2006/metadata/properties"/>
    <ds:schemaRef ds:uri="http://purl.org/dc/dcmitype/"/>
    <ds:schemaRef ds:uri="http://www.w3.org/XML/1998/namespace"/>
    <ds:schemaRef ds:uri="http://schemas.openxmlformats.org/package/2006/metadata/core-properties"/>
    <ds:schemaRef ds:uri="http://schemas.microsoft.com/sharepoint/v3"/>
    <ds:schemaRef ds:uri="http://purl.org/dc/terms/"/>
  </ds:schemaRefs>
</ds:datastoreItem>
</file>

<file path=customXml/itemProps2.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3.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267</TotalTime>
  <Words>1138</Words>
  <Application>Microsoft Office PowerPoint</Application>
  <PresentationFormat>Widescreen</PresentationFormat>
  <Paragraphs>200</Paragraphs>
  <Slides>28</Slides>
  <Notes>19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Bacteria</vt:lpstr>
      <vt:lpstr>What is bacteria?</vt:lpstr>
      <vt:lpstr>Where is Bacteria found?</vt:lpstr>
      <vt:lpstr>Parasites</vt:lpstr>
      <vt:lpstr>What is a parasite?</vt:lpstr>
      <vt:lpstr>Other Parasites</vt:lpstr>
      <vt:lpstr>Viruses</vt:lpstr>
      <vt:lpstr>What is a Virus?</vt:lpstr>
      <vt:lpstr>Viruses can cause</vt:lpstr>
      <vt:lpstr>Other viruses</vt:lpstr>
      <vt:lpstr>Nail salon inspections</vt:lpstr>
      <vt:lpstr>Immunity</vt:lpstr>
      <vt:lpstr>Immunity</vt:lpstr>
      <vt:lpstr>Good health</vt:lpstr>
      <vt:lpstr>Controlling infection</vt:lpstr>
      <vt:lpstr>Infection</vt:lpstr>
      <vt:lpstr>Wash your hands</vt:lpstr>
      <vt:lpstr>Cleaning</vt:lpstr>
      <vt:lpstr>Disinfection</vt:lpstr>
      <vt:lpstr>Multiuse tools and implements</vt:lpstr>
      <vt:lpstr>Federal Agencies </vt:lpstr>
      <vt:lpstr>State Agency</vt:lpstr>
      <vt:lpstr>Review</vt:lpstr>
      <vt:lpstr>Questions?</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14</cp:revision>
  <cp:lastPrinted>2017-07-07T16:17:37Z</cp:lastPrinted>
  <dcterms:created xsi:type="dcterms:W3CDTF">2017-07-11T23:58:30Z</dcterms:created>
  <dcterms:modified xsi:type="dcterms:W3CDTF">2017-11-28T15:08:43Z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