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0"/>
  </p:notesMasterIdLst>
  <p:handoutMasterIdLst>
    <p:handoutMasterId r:id="rId21"/>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5137" autoAdjust="0"/>
  </p:normalViewPr>
  <p:slideViewPr>
    <p:cSldViewPr snapToGrid="0">
      <p:cViewPr varScale="1">
        <p:scale>
          <a:sx n="82" d="100"/>
          <a:sy n="82" d="100"/>
        </p:scale>
        <p:origin x="739" y="53"/>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yMqHEAufxQY"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yMqHEAufxQY"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1232873"/>
            <a:ext cx="7462935" cy="3413772"/>
          </a:xfrm>
        </p:spPr>
        <p:txBody>
          <a:bodyPr>
            <a:normAutofit/>
          </a:bodyPr>
          <a:lstStyle/>
          <a:p>
            <a:r>
              <a:rPr lang="en-US" sz="6000" dirty="0"/>
              <a:t>State of the Economy and Travel Decisions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41C60-EADB-40CA-B780-FD6BC8EFB832}"/>
              </a:ext>
            </a:extLst>
          </p:cNvPr>
          <p:cNvSpPr>
            <a:spLocks noGrp="1"/>
          </p:cNvSpPr>
          <p:nvPr>
            <p:ph type="title"/>
          </p:nvPr>
        </p:nvSpPr>
        <p:spPr/>
        <p:txBody>
          <a:bodyPr/>
          <a:lstStyle/>
          <a:p>
            <a:r>
              <a:rPr lang="en-US" spc="-70" dirty="0"/>
              <a:t>Travel</a:t>
            </a:r>
            <a:r>
              <a:rPr lang="en-US" spc="-75" dirty="0"/>
              <a:t> </a:t>
            </a:r>
            <a:r>
              <a:rPr lang="en-US" spc="-5" dirty="0"/>
              <a:t>Decisions</a:t>
            </a:r>
            <a:endParaRPr lang="en-US" dirty="0"/>
          </a:p>
        </p:txBody>
      </p:sp>
      <p:sp>
        <p:nvSpPr>
          <p:cNvPr id="3" name="Content Placeholder 2">
            <a:extLst>
              <a:ext uri="{FF2B5EF4-FFF2-40B4-BE49-F238E27FC236}">
                <a16:creationId xmlns:a16="http://schemas.microsoft.com/office/drawing/2014/main" id="{56371481-A8A3-43AB-BA9F-6BFE6D06DDD8}"/>
              </a:ext>
            </a:extLst>
          </p:cNvPr>
          <p:cNvSpPr>
            <a:spLocks noGrp="1"/>
          </p:cNvSpPr>
          <p:nvPr>
            <p:ph sz="half" idx="1"/>
          </p:nvPr>
        </p:nvSpPr>
        <p:spPr>
          <a:xfrm>
            <a:off x="740664" y="1420420"/>
            <a:ext cx="3803344" cy="4734318"/>
          </a:xfrm>
        </p:spPr>
        <p:txBody>
          <a:bodyPr/>
          <a:lstStyle/>
          <a:p>
            <a:pPr marL="171450">
              <a:spcBef>
                <a:spcPts val="535"/>
              </a:spcBef>
            </a:pPr>
            <a:r>
              <a:rPr lang="en-US" b="1" dirty="0">
                <a:latin typeface="Open Sans" panose="020B0606030504020204" pitchFamily="34" charset="0"/>
                <a:ea typeface="Open Sans" panose="020B0606030504020204" pitchFamily="34" charset="0"/>
                <a:cs typeface="Open Sans" panose="020B0606030504020204" pitchFamily="34" charset="0"/>
              </a:rPr>
              <a:t>Products </a:t>
            </a:r>
            <a:r>
              <a:rPr lang="en-US" b="1" spc="-5" dirty="0">
                <a:latin typeface="Open Sans" panose="020B0606030504020204" pitchFamily="34" charset="0"/>
                <a:ea typeface="Open Sans" panose="020B0606030504020204" pitchFamily="34" charset="0"/>
                <a:cs typeface="Open Sans" panose="020B0606030504020204" pitchFamily="34" charset="0"/>
              </a:rPr>
              <a:t>and</a:t>
            </a:r>
            <a:r>
              <a:rPr lang="en-US" b="1" spc="-100" dirty="0">
                <a:latin typeface="Open Sans" panose="020B0606030504020204" pitchFamily="34" charset="0"/>
                <a:ea typeface="Open Sans" panose="020B0606030504020204" pitchFamily="34" charset="0"/>
                <a:cs typeface="Open Sans" panose="020B0606030504020204" pitchFamily="34" charset="0"/>
              </a:rPr>
              <a:t> </a:t>
            </a:r>
            <a:r>
              <a:rPr lang="en-US" b="1" dirty="0">
                <a:latin typeface="Open Sans" panose="020B0606030504020204" pitchFamily="34" charset="0"/>
                <a:ea typeface="Open Sans" panose="020B0606030504020204" pitchFamily="34" charset="0"/>
                <a:cs typeface="Open Sans" panose="020B0606030504020204" pitchFamily="34" charset="0"/>
              </a:rPr>
              <a:t>Services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430"/>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Entertainment</a:t>
            </a:r>
          </a:p>
          <a:p>
            <a:pPr marL="469900" indent="-457200">
              <a:spcBef>
                <a:spcPts val="720"/>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Food</a:t>
            </a:r>
          </a:p>
          <a:p>
            <a:pPr marL="469900" indent="-457200">
              <a:spcBef>
                <a:spcPts val="700"/>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Gifts</a:t>
            </a:r>
          </a:p>
          <a:p>
            <a:pPr marL="469900" indent="-457200">
              <a:spcBef>
                <a:spcPts val="720"/>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Lodging</a:t>
            </a:r>
          </a:p>
          <a:p>
            <a:pPr marL="469900" indent="-457200">
              <a:spcBef>
                <a:spcPts val="725"/>
              </a:spcBef>
              <a:buClr>
                <a:schemeClr val="accent1"/>
              </a:buClr>
              <a:buFont typeface="Open Sans" panose="020B0606030504020204" pitchFamily="34" charset="0"/>
              <a:buChar char="&gt;"/>
              <a:tabLst>
                <a:tab pos="241300" algn="l"/>
              </a:tabLst>
            </a:pPr>
            <a:r>
              <a:rPr lang="en-US" spc="-10" dirty="0">
                <a:latin typeface="Open Sans" panose="020B0606030504020204" pitchFamily="34" charset="0"/>
                <a:ea typeface="Open Sans" panose="020B0606030504020204" pitchFamily="34" charset="0"/>
                <a:cs typeface="Open Sans" panose="020B0606030504020204" pitchFamily="34" charset="0"/>
              </a:rPr>
              <a:t>Recreation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695"/>
              </a:spcBef>
              <a:buClr>
                <a:schemeClr val="accent1"/>
              </a:buClr>
              <a:buFont typeface="Open Sans" panose="020B0606030504020204" pitchFamily="34" charset="0"/>
              <a:buChar char="&gt;"/>
              <a:tabLst>
                <a:tab pos="241300" algn="l"/>
              </a:tabLst>
            </a:pPr>
            <a:r>
              <a:rPr lang="en-US" spc="-20" dirty="0">
                <a:latin typeface="Open Sans" panose="020B0606030504020204" pitchFamily="34" charset="0"/>
                <a:ea typeface="Open Sans" panose="020B0606030504020204" pitchFamily="34" charset="0"/>
                <a:cs typeface="Open Sans" panose="020B0606030504020204" pitchFamily="34" charset="0"/>
              </a:rPr>
              <a:t>Transportation</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7">
            <a:extLst>
              <a:ext uri="{FF2B5EF4-FFF2-40B4-BE49-F238E27FC236}">
                <a16:creationId xmlns:a16="http://schemas.microsoft.com/office/drawing/2014/main" id="{5F633014-2383-4BF8-A8E7-DA8827277A7E}"/>
              </a:ext>
            </a:extLst>
          </p:cNvPr>
          <p:cNvSpPr/>
          <p:nvPr/>
        </p:nvSpPr>
        <p:spPr>
          <a:xfrm>
            <a:off x="5257025" y="774052"/>
            <a:ext cx="3125736" cy="3125736"/>
          </a:xfrm>
          <a:prstGeom prst="rect">
            <a:avLst/>
          </a:prstGeom>
          <a:blipFill>
            <a:blip r:embed="rId2" cstate="print"/>
            <a:stretch>
              <a:fillRect/>
            </a:stretch>
          </a:blipFill>
        </p:spPr>
        <p:txBody>
          <a:bodyPr wrap="square" lIns="0" tIns="0" rIns="0" bIns="0" rtlCol="0"/>
          <a:lstStyle/>
          <a:p>
            <a:endParaRPr/>
          </a:p>
        </p:txBody>
      </p:sp>
      <p:sp>
        <p:nvSpPr>
          <p:cNvPr id="5" name="object 9">
            <a:extLst>
              <a:ext uri="{FF2B5EF4-FFF2-40B4-BE49-F238E27FC236}">
                <a16:creationId xmlns:a16="http://schemas.microsoft.com/office/drawing/2014/main" id="{3813BDE2-3DE0-4725-B5E4-70801D19CDCE}"/>
              </a:ext>
            </a:extLst>
          </p:cNvPr>
          <p:cNvSpPr/>
          <p:nvPr/>
        </p:nvSpPr>
        <p:spPr>
          <a:xfrm>
            <a:off x="9491471" y="2667000"/>
            <a:ext cx="2033016" cy="3048000"/>
          </a:xfrm>
          <a:prstGeom prst="rect">
            <a:avLst/>
          </a:prstGeom>
          <a:blipFill>
            <a:blip r:embed="rId3" cstate="print"/>
            <a:stretch>
              <a:fillRect/>
            </a:stretch>
          </a:blipFill>
        </p:spPr>
        <p:txBody>
          <a:bodyPr wrap="square" lIns="0" tIns="0" rIns="0" bIns="0" rtlCol="0"/>
          <a:lstStyle/>
          <a:p>
            <a:endParaRPr/>
          </a:p>
        </p:txBody>
      </p:sp>
      <p:sp>
        <p:nvSpPr>
          <p:cNvPr id="6" name="object 10">
            <a:extLst>
              <a:ext uri="{FF2B5EF4-FFF2-40B4-BE49-F238E27FC236}">
                <a16:creationId xmlns:a16="http://schemas.microsoft.com/office/drawing/2014/main" id="{9DA1FEE0-7AD1-4BEE-B9CF-0218E8C88BB9}"/>
              </a:ext>
            </a:extLst>
          </p:cNvPr>
          <p:cNvSpPr/>
          <p:nvPr/>
        </p:nvSpPr>
        <p:spPr>
          <a:xfrm>
            <a:off x="5733288" y="4053840"/>
            <a:ext cx="3048000" cy="2033016"/>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67590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E6B08-F638-4C50-8D73-BBA284E80CC4}"/>
              </a:ext>
            </a:extLst>
          </p:cNvPr>
          <p:cNvSpPr>
            <a:spLocks noGrp="1"/>
          </p:cNvSpPr>
          <p:nvPr>
            <p:ph type="title"/>
          </p:nvPr>
        </p:nvSpPr>
        <p:spPr/>
        <p:txBody>
          <a:bodyPr/>
          <a:lstStyle/>
          <a:p>
            <a:r>
              <a:rPr lang="en-US" dirty="0"/>
              <a:t>What makes the world go round?</a:t>
            </a:r>
          </a:p>
        </p:txBody>
      </p:sp>
      <p:sp>
        <p:nvSpPr>
          <p:cNvPr id="4" name="object 4">
            <a:hlinkClick r:id="rId2"/>
            <a:extLst>
              <a:ext uri="{FF2B5EF4-FFF2-40B4-BE49-F238E27FC236}">
                <a16:creationId xmlns:a16="http://schemas.microsoft.com/office/drawing/2014/main" id="{708EFA1B-65B9-4ADB-896A-3881BDE55704}"/>
              </a:ext>
            </a:extLst>
          </p:cNvPr>
          <p:cNvSpPr/>
          <p:nvPr/>
        </p:nvSpPr>
        <p:spPr>
          <a:xfrm>
            <a:off x="1507236" y="1526053"/>
            <a:ext cx="9177527" cy="4773168"/>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5B16DD6D-6502-4F73-BD10-794D307EC117}"/>
              </a:ext>
            </a:extLst>
          </p:cNvPr>
          <p:cNvSpPr txBox="1"/>
          <p:nvPr/>
        </p:nvSpPr>
        <p:spPr>
          <a:xfrm>
            <a:off x="9103727" y="5934187"/>
            <a:ext cx="1983105" cy="299720"/>
          </a:xfrm>
          <a:prstGeom prst="rect">
            <a:avLst/>
          </a:prstGeom>
        </p:spPr>
        <p:txBody>
          <a:bodyPr vert="horz" wrap="square" lIns="0" tIns="12700" rIns="0" bIns="0" rtlCol="0">
            <a:spAutoFit/>
          </a:bodyPr>
          <a:lstStyle/>
          <a:p>
            <a:pPr marL="12700">
              <a:lnSpc>
                <a:spcPct val="100000"/>
              </a:lnSpc>
              <a:spcBef>
                <a:spcPts val="100"/>
              </a:spcBef>
            </a:pPr>
            <a:r>
              <a:rPr lang="en-US" sz="1800" spc="-5" dirty="0">
                <a:solidFill>
                  <a:srgbClr val="FFFFFF"/>
                </a:solidFill>
                <a:latin typeface="Open Sans" panose="020B0606030504020204" pitchFamily="34" charset="0"/>
                <a:ea typeface="Open Sans" panose="020B0606030504020204" pitchFamily="34" charset="0"/>
                <a:cs typeface="Open Sans" panose="020B0606030504020204" pitchFamily="34" charset="0"/>
              </a:rPr>
              <a:t>Click on photo</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3905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E68E-394E-417A-9641-907038597E05}"/>
              </a:ext>
            </a:extLst>
          </p:cNvPr>
          <p:cNvSpPr>
            <a:spLocks noGrp="1"/>
          </p:cNvSpPr>
          <p:nvPr>
            <p:ph type="title"/>
          </p:nvPr>
        </p:nvSpPr>
        <p:spPr/>
        <p:txBody>
          <a:bodyPr/>
          <a:lstStyle/>
          <a:p>
            <a:r>
              <a:rPr lang="en-US" spc="-55" dirty="0"/>
              <a:t>Let’s</a:t>
            </a:r>
            <a:r>
              <a:rPr lang="en-US" spc="-50" dirty="0"/>
              <a:t> </a:t>
            </a:r>
            <a:r>
              <a:rPr lang="en-US" spc="-30" dirty="0"/>
              <a:t>Review!</a:t>
            </a:r>
            <a:endParaRPr lang="en-US" dirty="0"/>
          </a:p>
        </p:txBody>
      </p:sp>
      <p:sp>
        <p:nvSpPr>
          <p:cNvPr id="3" name="Content Placeholder 2">
            <a:extLst>
              <a:ext uri="{FF2B5EF4-FFF2-40B4-BE49-F238E27FC236}">
                <a16:creationId xmlns:a16="http://schemas.microsoft.com/office/drawing/2014/main" id="{94F0FB97-9F1A-4A48-9225-B5FB29D8C500}"/>
              </a:ext>
            </a:extLst>
          </p:cNvPr>
          <p:cNvSpPr>
            <a:spLocks noGrp="1"/>
          </p:cNvSpPr>
          <p:nvPr>
            <p:ph sz="half" idx="1"/>
          </p:nvPr>
        </p:nvSpPr>
        <p:spPr/>
        <p:txBody>
          <a:bodyPr/>
          <a:lstStyle/>
          <a:p>
            <a:pPr marL="469900" indent="-457200">
              <a:spcBef>
                <a:spcPts val="825"/>
              </a:spcBef>
              <a:buClr>
                <a:schemeClr val="accent1"/>
              </a:buClr>
              <a:buFont typeface="Trebuchet MS" panose="020B0603020202020204" pitchFamily="34" charset="0"/>
              <a:buChar char="&gt;"/>
              <a:tabLst>
                <a:tab pos="241300" algn="l"/>
              </a:tabLst>
            </a:pPr>
            <a:r>
              <a:rPr lang="en-US" spc="-5" dirty="0">
                <a:latin typeface="Open Sans" panose="020B0606030504020204" pitchFamily="34" charset="0"/>
                <a:ea typeface="Open Sans" panose="020B0606030504020204" pitchFamily="34" charset="0"/>
                <a:cs typeface="Open Sans" panose="020B0606030504020204" pitchFamily="34" charset="0"/>
              </a:rPr>
              <a:t>How do </a:t>
            </a:r>
            <a:r>
              <a:rPr lang="en-US" spc="-10" dirty="0">
                <a:latin typeface="Open Sans" panose="020B0606030504020204" pitchFamily="34" charset="0"/>
                <a:ea typeface="Open Sans" panose="020B0606030504020204" pitchFamily="34" charset="0"/>
                <a:cs typeface="Open Sans" panose="020B0606030504020204" pitchFamily="34" charset="0"/>
              </a:rPr>
              <a:t>we </a:t>
            </a:r>
            <a:r>
              <a:rPr lang="en-US" dirty="0">
                <a:latin typeface="Open Sans" panose="020B0606030504020204" pitchFamily="34" charset="0"/>
                <a:ea typeface="Open Sans" panose="020B0606030504020204" pitchFamily="34" charset="0"/>
                <a:cs typeface="Open Sans" panose="020B0606030504020204" pitchFamily="34" charset="0"/>
              </a:rPr>
              <a:t>define state of the</a:t>
            </a:r>
            <a:r>
              <a:rPr lang="en-US" spc="-40"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economy?</a:t>
            </a:r>
          </a:p>
          <a:p>
            <a:pPr marL="469900" marR="77470" indent="-457200">
              <a:lnSpc>
                <a:spcPts val="2590"/>
              </a:lnSpc>
              <a:spcBef>
                <a:spcPts val="1050"/>
              </a:spcBef>
              <a:buClr>
                <a:schemeClr val="accent1"/>
              </a:buClr>
              <a:buFont typeface="Trebuchet MS" panose="020B0603020202020204" pitchFamily="34" charset="0"/>
              <a:buChar char="&gt;"/>
              <a:tabLst>
                <a:tab pos="241300" algn="l"/>
              </a:tabLst>
            </a:pPr>
            <a:r>
              <a:rPr lang="en-US" spc="-5" dirty="0">
                <a:latin typeface="Open Sans" panose="020B0606030504020204" pitchFamily="34" charset="0"/>
                <a:ea typeface="Open Sans" panose="020B0606030504020204" pitchFamily="34" charset="0"/>
                <a:cs typeface="Open Sans" panose="020B0606030504020204" pitchFamily="34" charset="0"/>
              </a:rPr>
              <a:t>Why </a:t>
            </a:r>
            <a:r>
              <a:rPr lang="en-US" dirty="0">
                <a:latin typeface="Open Sans" panose="020B0606030504020204" pitchFamily="34" charset="0"/>
                <a:ea typeface="Open Sans" panose="020B0606030504020204" pitchFamily="34" charset="0"/>
                <a:cs typeface="Open Sans" panose="020B0606030504020204" pitchFamily="34" charset="0"/>
              </a:rPr>
              <a:t>is the state of the economy vital to the travel and</a:t>
            </a:r>
            <a:r>
              <a:rPr lang="en-US" spc="-155"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tourism  industry?</a:t>
            </a:r>
          </a:p>
          <a:p>
            <a:pPr marL="469900" indent="-457200">
              <a:spcBef>
                <a:spcPts val="660"/>
              </a:spcBef>
              <a:buClr>
                <a:schemeClr val="accent1"/>
              </a:buClr>
              <a:buFont typeface="Trebuchet MS" panose="020B0603020202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During a recession, what happens to the</a:t>
            </a:r>
            <a:r>
              <a:rPr lang="en-US" spc="-130"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economy?</a:t>
            </a:r>
          </a:p>
          <a:p>
            <a:pPr marL="469900" marR="5080" indent="-457200">
              <a:lnSpc>
                <a:spcPts val="2590"/>
              </a:lnSpc>
              <a:spcBef>
                <a:spcPts val="1050"/>
              </a:spcBef>
              <a:buClr>
                <a:schemeClr val="accent1"/>
              </a:buClr>
              <a:buFont typeface="Trebuchet MS" panose="020B0603020202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During a good </a:t>
            </a:r>
            <a:r>
              <a:rPr lang="en-US" spc="-35" dirty="0">
                <a:latin typeface="Open Sans" panose="020B0606030504020204" pitchFamily="34" charset="0"/>
                <a:ea typeface="Open Sans" panose="020B0606030504020204" pitchFamily="34" charset="0"/>
                <a:cs typeface="Open Sans" panose="020B0606030504020204" pitchFamily="34" charset="0"/>
              </a:rPr>
              <a:t>economy, </a:t>
            </a:r>
            <a:r>
              <a:rPr lang="en-US" dirty="0">
                <a:latin typeface="Open Sans" panose="020B0606030504020204" pitchFamily="34" charset="0"/>
                <a:ea typeface="Open Sans" panose="020B0606030504020204" pitchFamily="34" charset="0"/>
                <a:cs typeface="Open Sans" panose="020B0606030504020204" pitchFamily="34" charset="0"/>
              </a:rPr>
              <a:t>what happens in the travel and</a:t>
            </a:r>
            <a:r>
              <a:rPr lang="en-US" spc="-185"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tourism  industry?</a:t>
            </a:r>
          </a:p>
          <a:p>
            <a:endParaRPr lang="en-US" dirty="0"/>
          </a:p>
        </p:txBody>
      </p:sp>
    </p:spTree>
    <p:extLst>
      <p:ext uri="{BB962C8B-B14F-4D97-AF65-F5344CB8AC3E}">
        <p14:creationId xmlns:p14="http://schemas.microsoft.com/office/powerpoint/2010/main" val="2399996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7BE212A-2E2B-4BBD-8B2D-F7D7EF9A15FA}"/>
              </a:ext>
            </a:extLst>
          </p:cNvPr>
          <p:cNvSpPr/>
          <p:nvPr/>
        </p:nvSpPr>
        <p:spPr>
          <a:xfrm>
            <a:off x="1962911" y="0"/>
            <a:ext cx="7818120" cy="68579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30283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2B2F-966A-459C-9D2A-9971008FE2C8}"/>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CF8D3B6C-0FBC-45FE-B820-6F227B99F427}"/>
              </a:ext>
            </a:extLst>
          </p:cNvPr>
          <p:cNvSpPr>
            <a:spLocks noGrp="1"/>
          </p:cNvSpPr>
          <p:nvPr>
            <p:ph sz="half" idx="1"/>
          </p:nvPr>
        </p:nvSpPr>
        <p:spPr/>
        <p:txBody>
          <a:bodyPr/>
          <a:lstStyle/>
          <a:p>
            <a:pPr marL="12700">
              <a:spcBef>
                <a:spcPts val="575"/>
              </a:spcBef>
            </a:pPr>
            <a:r>
              <a:rPr lang="en-US" sz="1600" dirty="0">
                <a:latin typeface="Open Sans" panose="020B0606030504020204" pitchFamily="34" charset="0"/>
                <a:ea typeface="Open Sans" panose="020B0606030504020204" pitchFamily="34" charset="0"/>
                <a:cs typeface="Open Sans" panose="020B0606030504020204" pitchFamily="34" charset="0"/>
              </a:rPr>
              <a:t>Images:</a:t>
            </a:r>
          </a:p>
          <a:p>
            <a:pPr marL="298450" indent="-285750">
              <a:spcBef>
                <a:spcPts val="480"/>
              </a:spcBef>
              <a:buClr>
                <a:schemeClr val="accent1"/>
              </a:buClr>
              <a:buFont typeface="Open Sans" panose="020B0606030504020204" pitchFamily="34" charset="0"/>
              <a:buChar char="&gt;"/>
              <a:tabLst>
                <a:tab pos="240665" algn="l"/>
                <a:tab pos="241300" algn="l"/>
              </a:tabLst>
            </a:pPr>
            <a:r>
              <a:rPr lang="en-US" sz="1600" dirty="0">
                <a:latin typeface="Open Sans" panose="020B0606030504020204" pitchFamily="34" charset="0"/>
                <a:ea typeface="Open Sans" panose="020B0606030504020204" pitchFamily="34" charset="0"/>
                <a:cs typeface="Open Sans" panose="020B0606030504020204" pitchFamily="34" charset="0"/>
              </a:rPr>
              <a:t>Shutterstock™ images. Photos obtained with subscription. (Slides 1, 2, 3, 4, 5, 6, 7, 8, 9, 10, 11, 12, 13)</a:t>
            </a:r>
          </a:p>
          <a:p>
            <a:pPr marL="12700">
              <a:spcBef>
                <a:spcPts val="455"/>
              </a:spcBef>
            </a:pPr>
            <a:r>
              <a:rPr lang="en-US" sz="1600" dirty="0">
                <a:latin typeface="Open Sans" panose="020B0606030504020204" pitchFamily="34" charset="0"/>
                <a:ea typeface="Open Sans" panose="020B0606030504020204" pitchFamily="34" charset="0"/>
                <a:cs typeface="Open Sans" panose="020B0606030504020204" pitchFamily="34" charset="0"/>
              </a:rPr>
              <a:t>Textbooks:</a:t>
            </a:r>
          </a:p>
          <a:p>
            <a:pPr marL="298450" indent="-285750">
              <a:lnSpc>
                <a:spcPts val="1525"/>
              </a:lnSpc>
              <a:spcBef>
                <a:spcPts val="459"/>
              </a:spcBef>
              <a:buClr>
                <a:schemeClr val="accent1"/>
              </a:buClr>
              <a:buFont typeface="Open Sans" panose="020B0606030504020204" pitchFamily="34" charset="0"/>
              <a:buChar char="&gt;"/>
              <a:tabLst>
                <a:tab pos="240665" algn="l"/>
                <a:tab pos="241300" algn="l"/>
              </a:tabLst>
            </a:pPr>
            <a:r>
              <a:rPr lang="en-US" sz="1600" dirty="0" err="1">
                <a:latin typeface="Open Sans" panose="020B0606030504020204" pitchFamily="34" charset="0"/>
                <a:ea typeface="Open Sans" panose="020B0606030504020204" pitchFamily="34" charset="0"/>
                <a:cs typeface="Open Sans" panose="020B0606030504020204" pitchFamily="34" charset="0"/>
              </a:rPr>
              <a:t>Ninemeier</a:t>
            </a:r>
            <a:r>
              <a:rPr lang="en-US" sz="1600" dirty="0">
                <a:latin typeface="Open Sans" panose="020B0606030504020204" pitchFamily="34" charset="0"/>
                <a:ea typeface="Open Sans" panose="020B0606030504020204" pitchFamily="34" charset="0"/>
                <a:cs typeface="Open Sans" panose="020B0606030504020204" pitchFamily="34" charset="0"/>
              </a:rPr>
              <a:t>, J. D. &amp; Perdue, J. (2008). </a:t>
            </a:r>
            <a:r>
              <a:rPr lang="en-US" sz="1600" i="1" dirty="0">
                <a:latin typeface="Open Sans" panose="020B0606030504020204" pitchFamily="34" charset="0"/>
                <a:ea typeface="Open Sans" panose="020B0606030504020204" pitchFamily="34" charset="0"/>
                <a:cs typeface="Open Sans" panose="020B0606030504020204" pitchFamily="34" charset="0"/>
              </a:rPr>
              <a:t>Discovering hospitality and tourism</a:t>
            </a:r>
            <a:r>
              <a:rPr lang="en-US" sz="1600" dirty="0">
                <a:latin typeface="Open Sans" panose="020B0606030504020204" pitchFamily="34" charset="0"/>
                <a:ea typeface="Open Sans" panose="020B0606030504020204" pitchFamily="34" charset="0"/>
                <a:cs typeface="Open Sans" panose="020B0606030504020204" pitchFamily="34" charset="0"/>
              </a:rPr>
              <a:t>. Upper Saddle River, NJ: Pearson</a:t>
            </a:r>
          </a:p>
          <a:p>
            <a:pPr marL="241300">
              <a:lnSpc>
                <a:spcPts val="1525"/>
              </a:lnSpc>
            </a:pPr>
            <a:r>
              <a:rPr lang="en-US" sz="1600" dirty="0">
                <a:latin typeface="Open Sans" panose="020B0606030504020204" pitchFamily="34" charset="0"/>
                <a:ea typeface="Open Sans" panose="020B0606030504020204" pitchFamily="34" charset="0"/>
                <a:cs typeface="Open Sans" panose="020B0606030504020204" pitchFamily="34" charset="0"/>
              </a:rPr>
              <a:t>Education, Inc.</a:t>
            </a:r>
          </a:p>
          <a:p>
            <a:pPr marL="298450" marR="325755" indent="-285750">
              <a:lnSpc>
                <a:spcPct val="125299"/>
              </a:lnSpc>
              <a:spcBef>
                <a:spcPts val="25"/>
              </a:spcBef>
              <a:buClr>
                <a:schemeClr val="accent1"/>
              </a:buClr>
              <a:buFont typeface="Open Sans" panose="020B0606030504020204" pitchFamily="34" charset="0"/>
              <a:buChar char="&gt;"/>
              <a:tabLst>
                <a:tab pos="240665" algn="l"/>
                <a:tab pos="241300" algn="l"/>
              </a:tabLst>
            </a:pPr>
            <a:r>
              <a:rPr lang="en-US" sz="1600" dirty="0">
                <a:latin typeface="Open Sans" panose="020B0606030504020204" pitchFamily="34" charset="0"/>
                <a:ea typeface="Open Sans" panose="020B0606030504020204" pitchFamily="34" charset="0"/>
                <a:cs typeface="Open Sans" panose="020B0606030504020204" pitchFamily="34" charset="0"/>
              </a:rPr>
              <a:t>Reynolds, J. S. (2010). </a:t>
            </a:r>
            <a:r>
              <a:rPr lang="en-US" sz="1600" i="1" dirty="0">
                <a:latin typeface="Open Sans" panose="020B0606030504020204" pitchFamily="34" charset="0"/>
                <a:ea typeface="Open Sans" panose="020B0606030504020204" pitchFamily="34" charset="0"/>
                <a:cs typeface="Open Sans" panose="020B0606030504020204" pitchFamily="34" charset="0"/>
              </a:rPr>
              <a:t>Hospitality services: Food &amp; lodging</a:t>
            </a:r>
            <a:r>
              <a:rPr lang="en-US" sz="1600" dirty="0">
                <a:latin typeface="Open Sans" panose="020B0606030504020204" pitchFamily="34" charset="0"/>
                <a:ea typeface="Open Sans" panose="020B0606030504020204" pitchFamily="34" charset="0"/>
                <a:cs typeface="Open Sans" panose="020B0606030504020204" pitchFamily="34" charset="0"/>
              </a:rPr>
              <a:t>. Tinley Park IL: </a:t>
            </a:r>
            <a:r>
              <a:rPr lang="en-US" sz="1600" dirty="0" err="1">
                <a:latin typeface="Open Sans" panose="020B0606030504020204" pitchFamily="34" charset="0"/>
                <a:ea typeface="Open Sans" panose="020B0606030504020204" pitchFamily="34" charset="0"/>
                <a:cs typeface="Open Sans" panose="020B0606030504020204" pitchFamily="34" charset="0"/>
              </a:rPr>
              <a:t>Goodheart</a:t>
            </a:r>
            <a:r>
              <a:rPr lang="en-US" sz="1600" dirty="0">
                <a:latin typeface="Open Sans" panose="020B0606030504020204" pitchFamily="34" charset="0"/>
                <a:ea typeface="Open Sans" panose="020B0606030504020204" pitchFamily="34" charset="0"/>
                <a:cs typeface="Open Sans" panose="020B0606030504020204" pitchFamily="34" charset="0"/>
              </a:rPr>
              <a:t>-Wilcox Company.  Websites:</a:t>
            </a:r>
          </a:p>
          <a:p>
            <a:pPr marL="12700" marR="325755">
              <a:lnSpc>
                <a:spcPct val="125299"/>
              </a:lnSpc>
              <a:spcBef>
                <a:spcPts val="25"/>
              </a:spcBef>
              <a:tabLst>
                <a:tab pos="240665" algn="l"/>
                <a:tab pos="241300" algn="l"/>
              </a:tabLst>
            </a:pPr>
            <a:r>
              <a:rPr lang="en-US" sz="1600" dirty="0">
                <a:latin typeface="Open Sans" panose="020B0606030504020204" pitchFamily="34" charset="0"/>
                <a:ea typeface="Open Sans" panose="020B0606030504020204" pitchFamily="34" charset="0"/>
                <a:cs typeface="Open Sans" panose="020B0606030504020204" pitchFamily="34" charset="0"/>
              </a:rPr>
              <a:t>YouTube™:</a:t>
            </a:r>
          </a:p>
          <a:p>
            <a:pPr marL="298450" marR="6363970" indent="-285750">
              <a:lnSpc>
                <a:spcPts val="1610"/>
              </a:lnSpc>
              <a:spcBef>
                <a:spcPts val="130"/>
              </a:spcBef>
              <a:buClr>
                <a:schemeClr val="accent1"/>
              </a:buClr>
              <a:buFont typeface="Open Sans" panose="020B0606030504020204" pitchFamily="34" charset="0"/>
              <a:buChar char="&gt;"/>
              <a:tabLst>
                <a:tab pos="240665" algn="l"/>
                <a:tab pos="241300" algn="l"/>
              </a:tabLst>
            </a:pPr>
            <a:r>
              <a:rPr lang="en-US" sz="1600" dirty="0">
                <a:latin typeface="Open Sans" panose="020B0606030504020204" pitchFamily="34" charset="0"/>
                <a:ea typeface="Open Sans" panose="020B0606030504020204" pitchFamily="34" charset="0"/>
                <a:cs typeface="Open Sans" panose="020B0606030504020204" pitchFamily="34" charset="0"/>
              </a:rPr>
              <a:t>What makes the world go round?  World Travel and Tourism Council</a:t>
            </a:r>
          </a:p>
          <a:p>
            <a:pPr marL="241300">
              <a:lnSpc>
                <a:spcPts val="1515"/>
              </a:lnSpc>
            </a:pPr>
            <a:r>
              <a:rPr lang="en-US" sz="1600" dirty="0">
                <a:latin typeface="Open Sans" panose="020B0606030504020204" pitchFamily="34" charset="0"/>
                <a:ea typeface="Open Sans" panose="020B0606030504020204" pitchFamily="34" charset="0"/>
                <a:cs typeface="Open Sans" panose="020B0606030504020204" pitchFamily="34" charset="0"/>
              </a:rPr>
              <a:t>Recognizing the impressive role tourism plays in world economy. Tourism is an "industry you can bank on"!</a:t>
            </a:r>
          </a:p>
          <a:p>
            <a:pPr marL="241300">
              <a:lnSpc>
                <a:spcPts val="1705"/>
              </a:lnSpc>
            </a:pPr>
            <a:r>
              <a:rPr lang="en-US" sz="1600" u="sng" dirty="0">
                <a:uFill>
                  <a:solidFill>
                    <a:srgbClr val="FFAD3D"/>
                  </a:solidFill>
                </a:uFill>
                <a:latin typeface="Open Sans" panose="020B0606030504020204" pitchFamily="34" charset="0"/>
                <a:ea typeface="Open Sans" panose="020B0606030504020204" pitchFamily="34" charset="0"/>
                <a:cs typeface="Open Sans" panose="020B0606030504020204" pitchFamily="34" charset="0"/>
                <a:hlinkClick r:id="rId2"/>
              </a:rPr>
              <a:t>https://www.youtube.com/watch?v=yMqHEAufxQY</a:t>
            </a:r>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7645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3DD3-7A6A-4DDA-A0B8-3D766C6F3A74}"/>
              </a:ext>
            </a:extLst>
          </p:cNvPr>
          <p:cNvSpPr>
            <a:spLocks noGrp="1"/>
          </p:cNvSpPr>
          <p:nvPr>
            <p:ph type="title"/>
          </p:nvPr>
        </p:nvSpPr>
        <p:spPr/>
        <p:txBody>
          <a:bodyPr/>
          <a:lstStyle/>
          <a:p>
            <a:r>
              <a:rPr lang="en-US" spc="-5" dirty="0"/>
              <a:t>State </a:t>
            </a:r>
            <a:r>
              <a:rPr lang="en-US" spc="-10" dirty="0"/>
              <a:t>of </a:t>
            </a:r>
            <a:r>
              <a:rPr lang="en-US" spc="-5" dirty="0"/>
              <a:t>the</a:t>
            </a:r>
            <a:r>
              <a:rPr lang="en-US" spc="-35" dirty="0"/>
              <a:t> </a:t>
            </a:r>
            <a:r>
              <a:rPr lang="en-US" spc="-15" dirty="0"/>
              <a:t>Economy</a:t>
            </a:r>
            <a:endParaRPr lang="en-US" dirty="0"/>
          </a:p>
        </p:txBody>
      </p:sp>
      <p:sp>
        <p:nvSpPr>
          <p:cNvPr id="3" name="Content Placeholder 2">
            <a:extLst>
              <a:ext uri="{FF2B5EF4-FFF2-40B4-BE49-F238E27FC236}">
                <a16:creationId xmlns:a16="http://schemas.microsoft.com/office/drawing/2014/main" id="{F2FE11B5-6422-45F6-B5D0-FB7DB6522E22}"/>
              </a:ext>
            </a:extLst>
          </p:cNvPr>
          <p:cNvSpPr>
            <a:spLocks noGrp="1"/>
          </p:cNvSpPr>
          <p:nvPr>
            <p:ph sz="half" idx="1"/>
          </p:nvPr>
        </p:nvSpPr>
        <p:spPr>
          <a:xfrm>
            <a:off x="740664" y="1420420"/>
            <a:ext cx="4680422" cy="4734318"/>
          </a:xfrm>
        </p:spPr>
        <p:txBody>
          <a:bodyPr/>
          <a:lstStyle/>
          <a:p>
            <a:pPr marL="12700">
              <a:spcBef>
                <a:spcPts val="825"/>
              </a:spcBef>
            </a:pPr>
            <a:r>
              <a:rPr lang="en-US" spc="5" dirty="0">
                <a:latin typeface="Open Sans" panose="020B0606030504020204" pitchFamily="34" charset="0"/>
                <a:ea typeface="Open Sans" panose="020B0606030504020204" pitchFamily="34" charset="0"/>
                <a:cs typeface="Open Sans" panose="020B0606030504020204" pitchFamily="34" charset="0"/>
              </a:rPr>
              <a:t>Economic</a:t>
            </a:r>
            <a:r>
              <a:rPr lang="en-US" spc="-70"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indicators:</a:t>
            </a:r>
          </a:p>
          <a:p>
            <a:pPr marL="469900" marR="5080" indent="-457200">
              <a:lnSpc>
                <a:spcPts val="2590"/>
              </a:lnSpc>
              <a:spcBef>
                <a:spcPts val="1050"/>
              </a:spcBef>
              <a:buClr>
                <a:schemeClr val="accent1"/>
              </a:buClr>
              <a:buFont typeface="Open Sans" panose="020B0606030504020204" pitchFamily="34" charset="0"/>
              <a:buChar char="&gt;"/>
              <a:tabLst>
                <a:tab pos="356870" algn="l"/>
                <a:tab pos="357505" algn="l"/>
              </a:tabLst>
            </a:pPr>
            <a:r>
              <a:rPr lang="en-US" spc="-5" dirty="0">
                <a:latin typeface="Open Sans" panose="020B0606030504020204" pitchFamily="34" charset="0"/>
                <a:ea typeface="Open Sans" panose="020B0606030504020204" pitchFamily="34" charset="0"/>
                <a:cs typeface="Open Sans" panose="020B0606030504020204" pitchFamily="34" charset="0"/>
              </a:rPr>
              <a:t>Gross Domestic </a:t>
            </a:r>
            <a:r>
              <a:rPr lang="en-US" spc="-15" dirty="0">
                <a:latin typeface="Open Sans" panose="020B0606030504020204" pitchFamily="34" charset="0"/>
                <a:ea typeface="Open Sans" panose="020B0606030504020204" pitchFamily="34" charset="0"/>
                <a:cs typeface="Open Sans" panose="020B0606030504020204" pitchFamily="34" charset="0"/>
              </a:rPr>
              <a:t>Product </a:t>
            </a:r>
            <a:r>
              <a:rPr lang="en-US" dirty="0">
                <a:latin typeface="Open Sans" panose="020B0606030504020204" pitchFamily="34" charset="0"/>
                <a:ea typeface="Open Sans" panose="020B0606030504020204" pitchFamily="34" charset="0"/>
                <a:cs typeface="Open Sans" panose="020B0606030504020204" pitchFamily="34" charset="0"/>
              </a:rPr>
              <a:t>growth</a:t>
            </a:r>
            <a:r>
              <a:rPr lang="en-US" spc="-5"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rates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660"/>
              </a:spcBef>
              <a:buClr>
                <a:schemeClr val="accent1"/>
              </a:buClr>
              <a:buFont typeface="Open Sans" panose="020B0606030504020204" pitchFamily="34" charset="0"/>
              <a:buChar char="&gt;"/>
              <a:tabLst>
                <a:tab pos="356870" algn="l"/>
                <a:tab pos="357505" algn="l"/>
              </a:tabLst>
            </a:pPr>
            <a:r>
              <a:rPr lang="en-US" dirty="0">
                <a:latin typeface="Open Sans" panose="020B0606030504020204" pitchFamily="34" charset="0"/>
                <a:ea typeface="Open Sans" panose="020B0606030504020204" pitchFamily="34" charset="0"/>
                <a:cs typeface="Open Sans" panose="020B0606030504020204" pitchFamily="34" charset="0"/>
              </a:rPr>
              <a:t>Inflation</a:t>
            </a:r>
            <a:r>
              <a:rPr lang="en-US" spc="-50"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rates</a:t>
            </a:r>
          </a:p>
          <a:p>
            <a:pPr marL="469900" marR="482600" indent="-457200">
              <a:lnSpc>
                <a:spcPct val="90100"/>
              </a:lnSpc>
              <a:spcBef>
                <a:spcPts val="1010"/>
              </a:spcBef>
              <a:buClr>
                <a:schemeClr val="accent1"/>
              </a:buClr>
              <a:buFont typeface="Open Sans" panose="020B0606030504020204" pitchFamily="34" charset="0"/>
              <a:buChar char="&gt;"/>
              <a:tabLst>
                <a:tab pos="356870" algn="l"/>
                <a:tab pos="357505" algn="l"/>
              </a:tabLst>
            </a:pPr>
            <a:r>
              <a:rPr lang="en-US" dirty="0">
                <a:latin typeface="Open Sans" panose="020B0606030504020204" pitchFamily="34" charset="0"/>
                <a:ea typeface="Open Sans" panose="020B0606030504020204" pitchFamily="34" charset="0"/>
                <a:cs typeface="Open Sans" panose="020B0606030504020204" pitchFamily="34" charset="0"/>
              </a:rPr>
              <a:t>Levels of current account and budget </a:t>
            </a:r>
            <a:r>
              <a:rPr lang="en-US" spc="-5" dirty="0">
                <a:latin typeface="Open Sans" panose="020B0606030504020204" pitchFamily="34" charset="0"/>
                <a:ea typeface="Open Sans" panose="020B0606030504020204" pitchFamily="34" charset="0"/>
                <a:cs typeface="Open Sans" panose="020B0606030504020204" pitchFamily="34" charset="0"/>
              </a:rPr>
              <a:t>surpluses </a:t>
            </a:r>
            <a:r>
              <a:rPr lang="en-US" dirty="0">
                <a:latin typeface="Open Sans" panose="020B0606030504020204" pitchFamily="34" charset="0"/>
                <a:ea typeface="Open Sans" panose="020B0606030504020204" pitchFamily="34" charset="0"/>
                <a:cs typeface="Open Sans" panose="020B0606030504020204" pitchFamily="34" charset="0"/>
              </a:rPr>
              <a:t>or</a:t>
            </a:r>
            <a:r>
              <a:rPr lang="en-US" spc="5"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deficits</a:t>
            </a:r>
          </a:p>
          <a:p>
            <a:pPr marL="469900" indent="-457200">
              <a:spcBef>
                <a:spcPts val="720"/>
              </a:spcBef>
              <a:buClr>
                <a:schemeClr val="accent1"/>
              </a:buClr>
              <a:buFont typeface="Open Sans" panose="020B0606030504020204" pitchFamily="34" charset="0"/>
              <a:buChar char="&gt;"/>
              <a:tabLst>
                <a:tab pos="356870" algn="l"/>
                <a:tab pos="357505" algn="l"/>
              </a:tabLst>
            </a:pPr>
            <a:r>
              <a:rPr lang="en-US" dirty="0">
                <a:latin typeface="Open Sans" panose="020B0606030504020204" pitchFamily="34" charset="0"/>
                <a:ea typeface="Open Sans" panose="020B0606030504020204" pitchFamily="34" charset="0"/>
                <a:cs typeface="Open Sans" panose="020B0606030504020204" pitchFamily="34" charset="0"/>
              </a:rPr>
              <a:t>Unemployment</a:t>
            </a:r>
            <a:r>
              <a:rPr lang="en-US" spc="-35"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rates</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8">
            <a:extLst>
              <a:ext uri="{FF2B5EF4-FFF2-40B4-BE49-F238E27FC236}">
                <a16:creationId xmlns:a16="http://schemas.microsoft.com/office/drawing/2014/main" id="{D8D45667-E0BE-4977-93F3-58A08B56CBF9}"/>
              </a:ext>
            </a:extLst>
          </p:cNvPr>
          <p:cNvSpPr/>
          <p:nvPr/>
        </p:nvSpPr>
        <p:spPr>
          <a:xfrm>
            <a:off x="5326721" y="1669219"/>
            <a:ext cx="6300215" cy="423672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04133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BE471-779F-4689-AB48-91BCED3BD495}"/>
              </a:ext>
            </a:extLst>
          </p:cNvPr>
          <p:cNvSpPr>
            <a:spLocks noGrp="1"/>
          </p:cNvSpPr>
          <p:nvPr>
            <p:ph type="title"/>
          </p:nvPr>
        </p:nvSpPr>
        <p:spPr/>
        <p:txBody>
          <a:bodyPr/>
          <a:lstStyle/>
          <a:p>
            <a:r>
              <a:rPr lang="en-US" spc="-70" dirty="0"/>
              <a:t>Travel </a:t>
            </a:r>
            <a:r>
              <a:rPr lang="en-US" spc="-5" dirty="0"/>
              <a:t>and</a:t>
            </a:r>
            <a:r>
              <a:rPr lang="en-US" spc="-55" dirty="0"/>
              <a:t> </a:t>
            </a:r>
            <a:r>
              <a:rPr lang="en-US" spc="-75" dirty="0"/>
              <a:t>Tourism</a:t>
            </a:r>
            <a:endParaRPr lang="en-US" dirty="0"/>
          </a:p>
        </p:txBody>
      </p:sp>
      <p:sp>
        <p:nvSpPr>
          <p:cNvPr id="3" name="Content Placeholder 2">
            <a:extLst>
              <a:ext uri="{FF2B5EF4-FFF2-40B4-BE49-F238E27FC236}">
                <a16:creationId xmlns:a16="http://schemas.microsoft.com/office/drawing/2014/main" id="{481CC9AC-0068-4567-BFD1-31545D33C5F2}"/>
              </a:ext>
            </a:extLst>
          </p:cNvPr>
          <p:cNvSpPr>
            <a:spLocks noGrp="1"/>
          </p:cNvSpPr>
          <p:nvPr>
            <p:ph sz="half" idx="1"/>
          </p:nvPr>
        </p:nvSpPr>
        <p:spPr>
          <a:xfrm>
            <a:off x="740664" y="1420420"/>
            <a:ext cx="6014699" cy="4734318"/>
          </a:xfrm>
        </p:spPr>
        <p:txBody>
          <a:bodyPr/>
          <a:lstStyle/>
          <a:p>
            <a:pPr marL="469900" indent="-457200">
              <a:spcBef>
                <a:spcPts val="815"/>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The </a:t>
            </a:r>
            <a:r>
              <a:rPr lang="en-US" spc="-30" dirty="0">
                <a:latin typeface="Open Sans" panose="020B0606030504020204" pitchFamily="34" charset="0"/>
                <a:ea typeface="Open Sans" panose="020B0606030504020204" pitchFamily="34" charset="0"/>
                <a:cs typeface="Open Sans" panose="020B0606030504020204" pitchFamily="34" charset="0"/>
              </a:rPr>
              <a:t>world’s </a:t>
            </a:r>
            <a:r>
              <a:rPr lang="en-US" spc="-5" dirty="0">
                <a:latin typeface="Open Sans" panose="020B0606030504020204" pitchFamily="34" charset="0"/>
                <a:ea typeface="Open Sans" panose="020B0606030504020204" pitchFamily="34" charset="0"/>
                <a:cs typeface="Open Sans" panose="020B0606030504020204" pitchFamily="34" charset="0"/>
              </a:rPr>
              <a:t>largest</a:t>
            </a:r>
            <a:r>
              <a:rPr lang="en-US" spc="25"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industry</a:t>
            </a:r>
          </a:p>
          <a:p>
            <a:pPr marL="469900" indent="-457200">
              <a:spcBef>
                <a:spcPts val="720"/>
              </a:spcBef>
              <a:buClr>
                <a:schemeClr val="accent1"/>
              </a:buClr>
              <a:buFont typeface="Open Sans" panose="020B0606030504020204" pitchFamily="34" charset="0"/>
              <a:buChar char="&gt;"/>
              <a:tabLst>
                <a:tab pos="241300" algn="l"/>
              </a:tabLst>
            </a:pPr>
            <a:r>
              <a:rPr lang="en-US" spc="-5" dirty="0">
                <a:latin typeface="Open Sans" panose="020B0606030504020204" pitchFamily="34" charset="0"/>
                <a:ea typeface="Open Sans" panose="020B0606030504020204" pitchFamily="34" charset="0"/>
                <a:cs typeface="Open Sans" panose="020B0606030504020204" pitchFamily="34" charset="0"/>
              </a:rPr>
              <a:t>Rapidly</a:t>
            </a:r>
            <a:r>
              <a:rPr lang="en-US" spc="-20"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growing</a:t>
            </a:r>
          </a:p>
          <a:p>
            <a:pPr marL="469900" marR="5080" indent="-457200">
              <a:lnSpc>
                <a:spcPct val="90000"/>
              </a:lnSpc>
              <a:spcBef>
                <a:spcPts val="985"/>
              </a:spcBef>
              <a:buClr>
                <a:schemeClr val="accent1"/>
              </a:buClr>
              <a:buFont typeface="Open Sans" panose="020B0606030504020204" pitchFamily="34" charset="0"/>
              <a:buChar char="&gt;"/>
              <a:tabLst>
                <a:tab pos="241300" algn="l"/>
              </a:tabLst>
            </a:pPr>
            <a:r>
              <a:rPr lang="en-US" spc="-5" dirty="0">
                <a:latin typeface="Open Sans" panose="020B0606030504020204" pitchFamily="34" charset="0"/>
                <a:ea typeface="Open Sans" panose="020B0606030504020204" pitchFamily="34" charset="0"/>
                <a:cs typeface="Open Sans" panose="020B0606030504020204" pitchFamily="34" charset="0"/>
              </a:rPr>
              <a:t>Has </a:t>
            </a:r>
            <a:r>
              <a:rPr lang="en-US" dirty="0">
                <a:latin typeface="Open Sans" panose="020B0606030504020204" pitchFamily="34" charset="0"/>
                <a:ea typeface="Open Sans" panose="020B0606030504020204" pitchFamily="34" charset="0"/>
                <a:cs typeface="Open Sans" panose="020B0606030504020204" pitchFamily="34" charset="0"/>
              </a:rPr>
              <a:t>a major impact on national </a:t>
            </a:r>
            <a:r>
              <a:rPr lang="en-US" spc="5" dirty="0">
                <a:latin typeface="Open Sans" panose="020B0606030504020204" pitchFamily="34" charset="0"/>
                <a:ea typeface="Open Sans" panose="020B0606030504020204" pitchFamily="34" charset="0"/>
                <a:cs typeface="Open Sans" panose="020B0606030504020204" pitchFamily="34" charset="0"/>
              </a:rPr>
              <a:t>economies </a:t>
            </a:r>
            <a:r>
              <a:rPr lang="en-US" dirty="0">
                <a:latin typeface="Open Sans" panose="020B0606030504020204" pitchFamily="34" charset="0"/>
                <a:ea typeface="Open Sans" panose="020B0606030504020204" pitchFamily="34" charset="0"/>
                <a:cs typeface="Open Sans" panose="020B0606030504020204" pitchFamily="34" charset="0"/>
              </a:rPr>
              <a:t>around</a:t>
            </a:r>
            <a:r>
              <a:rPr lang="en-US" spc="-195"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the </a:t>
            </a:r>
            <a:r>
              <a:rPr lang="en-US" spc="-5" dirty="0">
                <a:latin typeface="Open Sans" panose="020B0606030504020204" pitchFamily="34" charset="0"/>
                <a:ea typeface="Open Sans" panose="020B0606030504020204" pitchFamily="34" charset="0"/>
                <a:cs typeface="Open Sans" panose="020B0606030504020204" pitchFamily="34" charset="0"/>
              </a:rPr>
              <a:t>world</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7">
            <a:extLst>
              <a:ext uri="{FF2B5EF4-FFF2-40B4-BE49-F238E27FC236}">
                <a16:creationId xmlns:a16="http://schemas.microsoft.com/office/drawing/2014/main" id="{E41E9E76-346D-42E0-ACDD-A8DBC56A6467}"/>
              </a:ext>
            </a:extLst>
          </p:cNvPr>
          <p:cNvSpPr/>
          <p:nvPr/>
        </p:nvSpPr>
        <p:spPr>
          <a:xfrm>
            <a:off x="6308426" y="1711891"/>
            <a:ext cx="4974335" cy="415137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2836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395E-1B9E-4AA8-804A-EC375D520DC3}"/>
              </a:ext>
            </a:extLst>
          </p:cNvPr>
          <p:cNvSpPr>
            <a:spLocks noGrp="1"/>
          </p:cNvSpPr>
          <p:nvPr>
            <p:ph type="title"/>
          </p:nvPr>
        </p:nvSpPr>
        <p:spPr>
          <a:xfrm>
            <a:off x="731333" y="649805"/>
            <a:ext cx="10059452" cy="876300"/>
          </a:xfrm>
        </p:spPr>
        <p:txBody>
          <a:bodyPr/>
          <a:lstStyle/>
          <a:p>
            <a:r>
              <a:rPr lang="en-US" dirty="0"/>
              <a:t>Economics of Travel and Tourism, Recession, Expansion</a:t>
            </a:r>
          </a:p>
        </p:txBody>
      </p:sp>
      <p:sp>
        <p:nvSpPr>
          <p:cNvPr id="4" name="object 8">
            <a:extLst>
              <a:ext uri="{FF2B5EF4-FFF2-40B4-BE49-F238E27FC236}">
                <a16:creationId xmlns:a16="http://schemas.microsoft.com/office/drawing/2014/main" id="{0AA072B4-6515-4EE3-AE76-51CE3925FAE1}"/>
              </a:ext>
            </a:extLst>
          </p:cNvPr>
          <p:cNvSpPr/>
          <p:nvPr/>
        </p:nvSpPr>
        <p:spPr>
          <a:xfrm>
            <a:off x="3011424" y="1866122"/>
            <a:ext cx="6169152" cy="41148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2386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764C1-1558-4673-A709-82053F13DD4D}"/>
              </a:ext>
            </a:extLst>
          </p:cNvPr>
          <p:cNvSpPr>
            <a:spLocks noGrp="1"/>
          </p:cNvSpPr>
          <p:nvPr>
            <p:ph type="title"/>
          </p:nvPr>
        </p:nvSpPr>
        <p:spPr/>
        <p:txBody>
          <a:bodyPr/>
          <a:lstStyle/>
          <a:p>
            <a:r>
              <a:rPr lang="en-US" spc="-10" dirty="0"/>
              <a:t>Economics of </a:t>
            </a:r>
            <a:r>
              <a:rPr lang="en-US" spc="-70" dirty="0"/>
              <a:t>Travel </a:t>
            </a:r>
            <a:r>
              <a:rPr lang="en-US" spc="-5" dirty="0"/>
              <a:t>and</a:t>
            </a:r>
            <a:r>
              <a:rPr lang="en-US" spc="-35" dirty="0"/>
              <a:t> </a:t>
            </a:r>
            <a:r>
              <a:rPr lang="en-US" spc="-75" dirty="0"/>
              <a:t>Tourism</a:t>
            </a:r>
            <a:endParaRPr lang="en-US" dirty="0"/>
          </a:p>
        </p:txBody>
      </p:sp>
      <p:sp>
        <p:nvSpPr>
          <p:cNvPr id="4" name="object 6">
            <a:extLst>
              <a:ext uri="{FF2B5EF4-FFF2-40B4-BE49-F238E27FC236}">
                <a16:creationId xmlns:a16="http://schemas.microsoft.com/office/drawing/2014/main" id="{4A6C5C5D-1756-4D78-B72C-1A780AB5E964}"/>
              </a:ext>
            </a:extLst>
          </p:cNvPr>
          <p:cNvSpPr/>
          <p:nvPr/>
        </p:nvSpPr>
        <p:spPr>
          <a:xfrm>
            <a:off x="2653283" y="3998976"/>
            <a:ext cx="6577330" cy="758190"/>
          </a:xfrm>
          <a:custGeom>
            <a:avLst/>
            <a:gdLst/>
            <a:ahLst/>
            <a:cxnLst/>
            <a:rect l="l" t="t" r="r" b="b"/>
            <a:pathLst>
              <a:path w="6577330" h="758189">
                <a:moveTo>
                  <a:pt x="6560820" y="0"/>
                </a:moveTo>
                <a:lnTo>
                  <a:pt x="0" y="574040"/>
                </a:lnTo>
                <a:lnTo>
                  <a:pt x="16129" y="757682"/>
                </a:lnTo>
                <a:lnTo>
                  <a:pt x="6576822" y="183769"/>
                </a:lnTo>
                <a:lnTo>
                  <a:pt x="6560820" y="0"/>
                </a:lnTo>
                <a:close/>
              </a:path>
            </a:pathLst>
          </a:custGeom>
          <a:solidFill>
            <a:srgbClr val="D0E2D4"/>
          </a:solidFill>
        </p:spPr>
        <p:txBody>
          <a:bodyPr wrap="square" lIns="0" tIns="0" rIns="0" bIns="0" rtlCol="0"/>
          <a:lstStyle/>
          <a:p>
            <a:endParaRPr/>
          </a:p>
        </p:txBody>
      </p:sp>
      <p:sp>
        <p:nvSpPr>
          <p:cNvPr id="5" name="object 7">
            <a:extLst>
              <a:ext uri="{FF2B5EF4-FFF2-40B4-BE49-F238E27FC236}">
                <a16:creationId xmlns:a16="http://schemas.microsoft.com/office/drawing/2014/main" id="{19CB2E00-ACA9-404B-BA2D-A965C86E4A62}"/>
              </a:ext>
            </a:extLst>
          </p:cNvPr>
          <p:cNvSpPr/>
          <p:nvPr/>
        </p:nvSpPr>
        <p:spPr>
          <a:xfrm>
            <a:off x="2653283" y="3998976"/>
            <a:ext cx="6577330" cy="758190"/>
          </a:xfrm>
          <a:custGeom>
            <a:avLst/>
            <a:gdLst/>
            <a:ahLst/>
            <a:cxnLst/>
            <a:rect l="l" t="t" r="r" b="b"/>
            <a:pathLst>
              <a:path w="6577330" h="758189">
                <a:moveTo>
                  <a:pt x="0" y="574040"/>
                </a:moveTo>
                <a:lnTo>
                  <a:pt x="6560820" y="0"/>
                </a:lnTo>
                <a:lnTo>
                  <a:pt x="6576822" y="183769"/>
                </a:lnTo>
                <a:lnTo>
                  <a:pt x="16129" y="757682"/>
                </a:lnTo>
                <a:lnTo>
                  <a:pt x="0" y="574040"/>
                </a:lnTo>
                <a:close/>
              </a:path>
            </a:pathLst>
          </a:custGeom>
          <a:ln w="12700">
            <a:solidFill>
              <a:srgbClr val="FFFFFF"/>
            </a:solidFill>
          </a:ln>
        </p:spPr>
        <p:txBody>
          <a:bodyPr wrap="square" lIns="0" tIns="0" rIns="0" bIns="0" rtlCol="0"/>
          <a:lstStyle/>
          <a:p>
            <a:endParaRPr/>
          </a:p>
        </p:txBody>
      </p:sp>
      <p:sp>
        <p:nvSpPr>
          <p:cNvPr id="6" name="object 12">
            <a:extLst>
              <a:ext uri="{FF2B5EF4-FFF2-40B4-BE49-F238E27FC236}">
                <a16:creationId xmlns:a16="http://schemas.microsoft.com/office/drawing/2014/main" id="{F57D35BD-0048-459B-AC81-A09B89FD3086}"/>
              </a:ext>
            </a:extLst>
          </p:cNvPr>
          <p:cNvSpPr txBox="1"/>
          <p:nvPr/>
        </p:nvSpPr>
        <p:spPr>
          <a:xfrm>
            <a:off x="2478151" y="2435786"/>
            <a:ext cx="7060566" cy="3735638"/>
          </a:xfrm>
          <a:prstGeom prst="rect">
            <a:avLst/>
          </a:prstGeom>
        </p:spPr>
        <p:txBody>
          <a:bodyPr vert="horz" wrap="square" lIns="0" tIns="146050" rIns="0" bIns="0" rtlCol="0">
            <a:spAutoFit/>
          </a:bodyPr>
          <a:lstStyle/>
          <a:p>
            <a:pPr marL="4249420">
              <a:lnSpc>
                <a:spcPct val="100000"/>
              </a:lnSpc>
              <a:spcBef>
                <a:spcPts val="1150"/>
              </a:spcBef>
            </a:pPr>
            <a:r>
              <a:rPr sz="2900" spc="-5" dirty="0">
                <a:latin typeface="Open Sans" panose="020B0606030504020204" pitchFamily="34" charset="0"/>
                <a:ea typeface="Open Sans" panose="020B0606030504020204" pitchFamily="34" charset="0"/>
                <a:cs typeface="Open Sans" panose="020B0606030504020204" pitchFamily="34" charset="0"/>
              </a:rPr>
              <a:t>Good</a:t>
            </a:r>
            <a:r>
              <a:rPr sz="2900" spc="-55" dirty="0">
                <a:latin typeface="Open Sans" panose="020B0606030504020204" pitchFamily="34" charset="0"/>
                <a:ea typeface="Open Sans" panose="020B0606030504020204" pitchFamily="34" charset="0"/>
                <a:cs typeface="Open Sans" panose="020B0606030504020204" pitchFamily="34" charset="0"/>
              </a:rPr>
              <a:t> </a:t>
            </a:r>
            <a:r>
              <a:rPr sz="2900" dirty="0">
                <a:latin typeface="Open Sans" panose="020B0606030504020204" pitchFamily="34" charset="0"/>
                <a:ea typeface="Open Sans" panose="020B0606030504020204" pitchFamily="34" charset="0"/>
                <a:cs typeface="Open Sans" panose="020B0606030504020204" pitchFamily="34" charset="0"/>
              </a:rPr>
              <a:t>Economy</a:t>
            </a:r>
          </a:p>
          <a:p>
            <a:pPr marL="4491355" indent="-342900">
              <a:lnSpc>
                <a:spcPct val="100000"/>
              </a:lnSpc>
              <a:spcBef>
                <a:spcPts val="840"/>
              </a:spcBef>
              <a:buClr>
                <a:schemeClr val="accent1"/>
              </a:buClr>
              <a:buFont typeface="Open Sans" panose="020B0606030504020204" pitchFamily="34" charset="0"/>
              <a:buChar char="&gt;"/>
              <a:tabLst>
                <a:tab pos="4377690" algn="l"/>
              </a:tabLst>
            </a:pPr>
            <a:r>
              <a:rPr sz="2300" spc="-5" dirty="0">
                <a:latin typeface="Open Sans" panose="020B0606030504020204" pitchFamily="34" charset="0"/>
                <a:ea typeface="Open Sans" panose="020B0606030504020204" pitchFamily="34" charset="0"/>
                <a:cs typeface="Open Sans" panose="020B0606030504020204" pitchFamily="34" charset="0"/>
              </a:rPr>
              <a:t>Businesses do</a:t>
            </a:r>
            <a:r>
              <a:rPr sz="2300" spc="-35" dirty="0">
                <a:latin typeface="Open Sans" panose="020B0606030504020204" pitchFamily="34" charset="0"/>
                <a:ea typeface="Open Sans" panose="020B0606030504020204" pitchFamily="34" charset="0"/>
                <a:cs typeface="Open Sans" panose="020B0606030504020204" pitchFamily="34" charset="0"/>
              </a:rPr>
              <a:t> </a:t>
            </a:r>
            <a:r>
              <a:rPr sz="2300" spc="-10" dirty="0">
                <a:latin typeface="Open Sans" panose="020B0606030504020204" pitchFamily="34" charset="0"/>
                <a:ea typeface="Open Sans" panose="020B0606030504020204" pitchFamily="34" charset="0"/>
                <a:cs typeface="Open Sans" panose="020B0606030504020204" pitchFamily="34" charset="0"/>
              </a:rPr>
              <a:t>well</a:t>
            </a:r>
            <a:endParaRPr sz="2300" dirty="0">
              <a:latin typeface="Open Sans" panose="020B0606030504020204" pitchFamily="34" charset="0"/>
              <a:ea typeface="Open Sans" panose="020B0606030504020204" pitchFamily="34" charset="0"/>
              <a:cs typeface="Open Sans" panose="020B0606030504020204" pitchFamily="34" charset="0"/>
            </a:endParaRPr>
          </a:p>
          <a:p>
            <a:pPr marL="5046345" marR="559435" lvl="1" indent="-342900" algn="r">
              <a:lnSpc>
                <a:spcPct val="100000"/>
              </a:lnSpc>
              <a:spcBef>
                <a:spcPts val="50"/>
              </a:spcBef>
              <a:buClr>
                <a:schemeClr val="accent1"/>
              </a:buClr>
              <a:buFont typeface="Open Sans" panose="020B0606030504020204" pitchFamily="34" charset="0"/>
              <a:buChar char="&gt;"/>
              <a:tabLst>
                <a:tab pos="4932680" algn="l"/>
              </a:tabLst>
            </a:pPr>
            <a:r>
              <a:rPr sz="2300" spc="-15" dirty="0">
                <a:latin typeface="Open Sans" panose="020B0606030504020204" pitchFamily="34" charset="0"/>
                <a:ea typeface="Open Sans" panose="020B0606030504020204" pitchFamily="34" charset="0"/>
                <a:cs typeface="Open Sans" panose="020B0606030504020204" pitchFamily="34" charset="0"/>
              </a:rPr>
              <a:t>E</a:t>
            </a:r>
            <a:r>
              <a:rPr sz="2300" dirty="0">
                <a:latin typeface="Open Sans" panose="020B0606030504020204" pitchFamily="34" charset="0"/>
                <a:ea typeface="Open Sans" panose="020B0606030504020204" pitchFamily="34" charset="0"/>
                <a:cs typeface="Open Sans" panose="020B0606030504020204" pitchFamily="34" charset="0"/>
              </a:rPr>
              <a:t>x</a:t>
            </a:r>
            <a:r>
              <a:rPr sz="2300" spc="-15" dirty="0">
                <a:latin typeface="Open Sans" panose="020B0606030504020204" pitchFamily="34" charset="0"/>
                <a:ea typeface="Open Sans" panose="020B0606030504020204" pitchFamily="34" charset="0"/>
                <a:cs typeface="Open Sans" panose="020B0606030504020204" pitchFamily="34" charset="0"/>
              </a:rPr>
              <a:t>pan</a:t>
            </a:r>
            <a:r>
              <a:rPr sz="2300" dirty="0">
                <a:latin typeface="Open Sans" panose="020B0606030504020204" pitchFamily="34" charset="0"/>
                <a:ea typeface="Open Sans" panose="020B0606030504020204" pitchFamily="34" charset="0"/>
                <a:cs typeface="Open Sans" panose="020B0606030504020204" pitchFamily="34" charset="0"/>
              </a:rPr>
              <a:t>sion</a:t>
            </a:r>
          </a:p>
          <a:p>
            <a:pPr>
              <a:lnSpc>
                <a:spcPct val="100000"/>
              </a:lnSpc>
            </a:pPr>
            <a:endParaRPr sz="2700" dirty="0">
              <a:latin typeface="Times New Roman"/>
              <a:cs typeface="Times New Roman"/>
            </a:endParaRPr>
          </a:p>
          <a:p>
            <a:pPr>
              <a:lnSpc>
                <a:spcPct val="100000"/>
              </a:lnSpc>
            </a:pPr>
            <a:endParaRPr sz="2700" dirty="0">
              <a:latin typeface="Times New Roman"/>
              <a:cs typeface="Times New Roman"/>
            </a:endParaRPr>
          </a:p>
          <a:p>
            <a:pPr marL="295910">
              <a:lnSpc>
                <a:spcPct val="100000"/>
              </a:lnSpc>
              <a:spcBef>
                <a:spcPts val="1745"/>
              </a:spcBef>
            </a:pPr>
            <a:r>
              <a:rPr sz="2900" dirty="0">
                <a:latin typeface="Open Sans" panose="020B0606030504020204" pitchFamily="34" charset="0"/>
                <a:ea typeface="Open Sans" panose="020B0606030504020204" pitchFamily="34" charset="0"/>
                <a:cs typeface="Open Sans" panose="020B0606030504020204" pitchFamily="34" charset="0"/>
              </a:rPr>
              <a:t>Slow</a:t>
            </a:r>
            <a:r>
              <a:rPr sz="2900" spc="-10" dirty="0">
                <a:latin typeface="Open Sans" panose="020B0606030504020204" pitchFamily="34" charset="0"/>
                <a:ea typeface="Open Sans" panose="020B0606030504020204" pitchFamily="34" charset="0"/>
                <a:cs typeface="Open Sans" panose="020B0606030504020204" pitchFamily="34" charset="0"/>
              </a:rPr>
              <a:t> </a:t>
            </a:r>
            <a:r>
              <a:rPr sz="2900" dirty="0">
                <a:latin typeface="Open Sans" panose="020B0606030504020204" pitchFamily="34" charset="0"/>
                <a:ea typeface="Open Sans" panose="020B0606030504020204" pitchFamily="34" charset="0"/>
                <a:cs typeface="Open Sans" panose="020B0606030504020204" pitchFamily="34" charset="0"/>
              </a:rPr>
              <a:t>Economy</a:t>
            </a:r>
          </a:p>
          <a:p>
            <a:pPr marL="355600" indent="-342900">
              <a:lnSpc>
                <a:spcPct val="100000"/>
              </a:lnSpc>
              <a:spcBef>
                <a:spcPts val="840"/>
              </a:spcBef>
              <a:buClr>
                <a:schemeClr val="accent1"/>
              </a:buClr>
              <a:buFont typeface="Open Sans" panose="020B0606030504020204" pitchFamily="34" charset="0"/>
              <a:buChar char="&gt;"/>
              <a:tabLst>
                <a:tab pos="241300" algn="l"/>
              </a:tabLst>
            </a:pPr>
            <a:r>
              <a:rPr sz="2300" spc="-5" dirty="0">
                <a:latin typeface="Open Sans" panose="020B0606030504020204" pitchFamily="34" charset="0"/>
                <a:ea typeface="Open Sans" panose="020B0606030504020204" pitchFamily="34" charset="0"/>
                <a:cs typeface="Open Sans" panose="020B0606030504020204" pitchFamily="34" charset="0"/>
              </a:rPr>
              <a:t>Businesses do</a:t>
            </a:r>
            <a:r>
              <a:rPr sz="2300" spc="-25" dirty="0">
                <a:latin typeface="Open Sans" panose="020B0606030504020204" pitchFamily="34" charset="0"/>
                <a:ea typeface="Open Sans" panose="020B0606030504020204" pitchFamily="34" charset="0"/>
                <a:cs typeface="Open Sans" panose="020B0606030504020204" pitchFamily="34" charset="0"/>
              </a:rPr>
              <a:t> </a:t>
            </a:r>
            <a:r>
              <a:rPr sz="2300" dirty="0">
                <a:latin typeface="Open Sans" panose="020B0606030504020204" pitchFamily="34" charset="0"/>
                <a:ea typeface="Open Sans" panose="020B0606030504020204" pitchFamily="34" charset="0"/>
                <a:cs typeface="Open Sans" panose="020B0606030504020204" pitchFamily="34" charset="0"/>
              </a:rPr>
              <a:t>poorly</a:t>
            </a:r>
          </a:p>
          <a:p>
            <a:pPr marL="1062990" lvl="1" indent="-342900">
              <a:lnSpc>
                <a:spcPct val="100000"/>
              </a:lnSpc>
              <a:spcBef>
                <a:spcPts val="50"/>
              </a:spcBef>
              <a:buClr>
                <a:schemeClr val="accent1"/>
              </a:buClr>
              <a:buFont typeface="Open Sans" panose="020B0606030504020204" pitchFamily="34" charset="0"/>
              <a:buChar char="&gt;"/>
              <a:tabLst>
                <a:tab pos="948690" algn="l"/>
              </a:tabLst>
            </a:pPr>
            <a:r>
              <a:rPr sz="2300" spc="-10" dirty="0">
                <a:latin typeface="Open Sans" panose="020B0606030504020204" pitchFamily="34" charset="0"/>
                <a:ea typeface="Open Sans" panose="020B0606030504020204" pitchFamily="34" charset="0"/>
                <a:cs typeface="Open Sans" panose="020B0606030504020204" pitchFamily="34" charset="0"/>
              </a:rPr>
              <a:t>Recession</a:t>
            </a:r>
            <a:endParaRPr sz="23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10">
            <a:extLst>
              <a:ext uri="{FF2B5EF4-FFF2-40B4-BE49-F238E27FC236}">
                <a16:creationId xmlns:a16="http://schemas.microsoft.com/office/drawing/2014/main" id="{DD994F84-0ED1-4AC4-9E51-1A15DB8DBFF9}"/>
              </a:ext>
            </a:extLst>
          </p:cNvPr>
          <p:cNvSpPr/>
          <p:nvPr/>
        </p:nvSpPr>
        <p:spPr>
          <a:xfrm>
            <a:off x="7086600" y="4684395"/>
            <a:ext cx="3154680" cy="1564005"/>
          </a:xfrm>
          <a:custGeom>
            <a:avLst/>
            <a:gdLst/>
            <a:ahLst/>
            <a:cxnLst/>
            <a:rect l="l" t="t" r="r" b="b"/>
            <a:pathLst>
              <a:path w="3154679" h="1564004">
                <a:moveTo>
                  <a:pt x="2366009" y="781812"/>
                </a:moveTo>
                <a:lnTo>
                  <a:pt x="788670" y="781812"/>
                </a:lnTo>
                <a:lnTo>
                  <a:pt x="788670" y="1563624"/>
                </a:lnTo>
                <a:lnTo>
                  <a:pt x="2366009" y="1563624"/>
                </a:lnTo>
                <a:lnTo>
                  <a:pt x="2366009" y="781812"/>
                </a:lnTo>
                <a:close/>
              </a:path>
              <a:path w="3154679" h="1564004">
                <a:moveTo>
                  <a:pt x="1577340" y="0"/>
                </a:moveTo>
                <a:lnTo>
                  <a:pt x="0" y="781812"/>
                </a:lnTo>
                <a:lnTo>
                  <a:pt x="3154679" y="781812"/>
                </a:lnTo>
                <a:lnTo>
                  <a:pt x="1577340" y="0"/>
                </a:lnTo>
                <a:close/>
              </a:path>
            </a:pathLst>
          </a:custGeom>
          <a:solidFill>
            <a:srgbClr val="00AF50"/>
          </a:solidFill>
        </p:spPr>
        <p:txBody>
          <a:bodyPr wrap="square" lIns="0" tIns="0" rIns="0" bIns="0" rtlCol="0"/>
          <a:lstStyle/>
          <a:p>
            <a:endParaRPr/>
          </a:p>
        </p:txBody>
      </p:sp>
      <p:sp>
        <p:nvSpPr>
          <p:cNvPr id="8" name="object 8">
            <a:extLst>
              <a:ext uri="{FF2B5EF4-FFF2-40B4-BE49-F238E27FC236}">
                <a16:creationId xmlns:a16="http://schemas.microsoft.com/office/drawing/2014/main" id="{801088DF-9524-463A-9AD6-4EF87880075C}"/>
              </a:ext>
            </a:extLst>
          </p:cNvPr>
          <p:cNvSpPr/>
          <p:nvPr/>
        </p:nvSpPr>
        <p:spPr>
          <a:xfrm>
            <a:off x="2150707" y="2438146"/>
            <a:ext cx="3154680" cy="1560830"/>
          </a:xfrm>
          <a:custGeom>
            <a:avLst/>
            <a:gdLst/>
            <a:ahLst/>
            <a:cxnLst/>
            <a:rect l="l" t="t" r="r" b="b"/>
            <a:pathLst>
              <a:path w="3154679" h="1560829">
                <a:moveTo>
                  <a:pt x="3154679" y="780288"/>
                </a:moveTo>
                <a:lnTo>
                  <a:pt x="0" y="780288"/>
                </a:lnTo>
                <a:lnTo>
                  <a:pt x="1577339" y="1560576"/>
                </a:lnTo>
                <a:lnTo>
                  <a:pt x="3154679" y="780288"/>
                </a:lnTo>
                <a:close/>
              </a:path>
              <a:path w="3154679" h="1560829">
                <a:moveTo>
                  <a:pt x="2366010" y="0"/>
                </a:moveTo>
                <a:lnTo>
                  <a:pt x="788669" y="0"/>
                </a:lnTo>
                <a:lnTo>
                  <a:pt x="788669" y="780288"/>
                </a:lnTo>
                <a:lnTo>
                  <a:pt x="2366010" y="780288"/>
                </a:lnTo>
                <a:lnTo>
                  <a:pt x="2366010" y="0"/>
                </a:lnTo>
                <a:close/>
              </a:path>
            </a:pathLst>
          </a:custGeom>
          <a:solidFill>
            <a:srgbClr val="FF0000"/>
          </a:solidFill>
        </p:spPr>
        <p:txBody>
          <a:bodyPr wrap="square" lIns="0" tIns="0" rIns="0" bIns="0" rtlCol="0"/>
          <a:lstStyle/>
          <a:p>
            <a:endParaRPr/>
          </a:p>
        </p:txBody>
      </p:sp>
    </p:spTree>
    <p:extLst>
      <p:ext uri="{BB962C8B-B14F-4D97-AF65-F5344CB8AC3E}">
        <p14:creationId xmlns:p14="http://schemas.microsoft.com/office/powerpoint/2010/main" val="2588303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642BB-CADE-45DD-9A86-D980D59388F3}"/>
              </a:ext>
            </a:extLst>
          </p:cNvPr>
          <p:cNvSpPr>
            <a:spLocks noGrp="1"/>
          </p:cNvSpPr>
          <p:nvPr>
            <p:ph type="title"/>
          </p:nvPr>
        </p:nvSpPr>
        <p:spPr/>
        <p:txBody>
          <a:bodyPr/>
          <a:lstStyle/>
          <a:p>
            <a:r>
              <a:rPr lang="en-US" spc="-155" dirty="0"/>
              <a:t>R</a:t>
            </a:r>
            <a:r>
              <a:rPr lang="en-US" spc="-5" dirty="0"/>
              <a:t>eces</a:t>
            </a:r>
            <a:r>
              <a:rPr lang="en-US" spc="5" dirty="0"/>
              <a:t>s</a:t>
            </a:r>
            <a:r>
              <a:rPr lang="en-US" spc="-5" dirty="0"/>
              <a:t>ion</a:t>
            </a:r>
            <a:endParaRPr lang="en-US" dirty="0"/>
          </a:p>
        </p:txBody>
      </p:sp>
      <p:sp>
        <p:nvSpPr>
          <p:cNvPr id="3" name="Content Placeholder 2">
            <a:extLst>
              <a:ext uri="{FF2B5EF4-FFF2-40B4-BE49-F238E27FC236}">
                <a16:creationId xmlns:a16="http://schemas.microsoft.com/office/drawing/2014/main" id="{C8E7AE30-F95A-49EF-AD34-9B99D066AA8A}"/>
              </a:ext>
            </a:extLst>
          </p:cNvPr>
          <p:cNvSpPr>
            <a:spLocks noGrp="1"/>
          </p:cNvSpPr>
          <p:nvPr>
            <p:ph sz="half" idx="1"/>
          </p:nvPr>
        </p:nvSpPr>
        <p:spPr/>
        <p:txBody>
          <a:bodyPr/>
          <a:lstStyle/>
          <a:p>
            <a:pPr marL="469900" marR="5080" indent="-457200">
              <a:lnSpc>
                <a:spcPts val="2590"/>
              </a:lnSpc>
              <a:spcBef>
                <a:spcPts val="425"/>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Economy </a:t>
            </a:r>
            <a:r>
              <a:rPr lang="en-US" spc="-10" dirty="0">
                <a:latin typeface="Open Sans" panose="020B0606030504020204" pitchFamily="34" charset="0"/>
                <a:ea typeface="Open Sans" panose="020B0606030504020204" pitchFamily="34" charset="0"/>
                <a:cs typeface="Open Sans" panose="020B0606030504020204" pitchFamily="34" charset="0"/>
              </a:rPr>
              <a:t>slows </a:t>
            </a:r>
            <a:r>
              <a:rPr lang="en-US" spc="-5" dirty="0">
                <a:latin typeface="Open Sans" panose="020B0606030504020204" pitchFamily="34" charset="0"/>
                <a:ea typeface="Open Sans" panose="020B0606030504020204" pitchFamily="34" charset="0"/>
                <a:cs typeface="Open Sans" panose="020B0606030504020204" pitchFamily="34" charset="0"/>
              </a:rPr>
              <a:t>down </a:t>
            </a:r>
            <a:r>
              <a:rPr lang="en-US" dirty="0">
                <a:latin typeface="Open Sans" panose="020B0606030504020204" pitchFamily="34" charset="0"/>
                <a:ea typeface="Open Sans" panose="020B0606030504020204" pitchFamily="34" charset="0"/>
                <a:cs typeface="Open Sans" panose="020B0606030504020204" pitchFamily="34" charset="0"/>
              </a:rPr>
              <a:t>and does  poorly</a:t>
            </a:r>
          </a:p>
          <a:p>
            <a:pPr marL="469900" indent="-457200">
              <a:spcBef>
                <a:spcPts val="690"/>
              </a:spcBef>
              <a:buClr>
                <a:schemeClr val="accent1"/>
              </a:buClr>
              <a:buFont typeface="Open Sans" panose="020B0606030504020204" pitchFamily="34" charset="0"/>
              <a:buChar char="&gt;"/>
              <a:tabLst>
                <a:tab pos="241300" algn="l"/>
              </a:tabLst>
            </a:pPr>
            <a:r>
              <a:rPr lang="en-US" spc="-20" dirty="0">
                <a:latin typeface="Open Sans" panose="020B0606030504020204" pitchFamily="34" charset="0"/>
                <a:ea typeface="Open Sans" panose="020B0606030504020204" pitchFamily="34" charset="0"/>
                <a:cs typeface="Open Sans" panose="020B0606030504020204" pitchFamily="34" charset="0"/>
              </a:rPr>
              <a:t>People </a:t>
            </a:r>
            <a:r>
              <a:rPr lang="en-US" spc="-10" dirty="0">
                <a:latin typeface="Open Sans" panose="020B0606030504020204" pitchFamily="34" charset="0"/>
                <a:ea typeface="Open Sans" panose="020B0606030504020204" pitchFamily="34" charset="0"/>
                <a:cs typeface="Open Sans" panose="020B0606030504020204" pitchFamily="34" charset="0"/>
              </a:rPr>
              <a:t>lose</a:t>
            </a:r>
            <a:r>
              <a:rPr lang="en-US" spc="40"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jobs</a:t>
            </a:r>
          </a:p>
          <a:p>
            <a:pPr marL="469900" indent="-457200">
              <a:spcBef>
                <a:spcPts val="695"/>
              </a:spcBef>
              <a:buClr>
                <a:schemeClr val="accent1"/>
              </a:buClr>
              <a:buFont typeface="Open Sans" panose="020B0606030504020204" pitchFamily="34" charset="0"/>
              <a:buChar char="&gt;"/>
              <a:tabLst>
                <a:tab pos="241300" algn="l"/>
              </a:tabLst>
            </a:pPr>
            <a:r>
              <a:rPr lang="en-US" spc="-20" dirty="0">
                <a:latin typeface="Open Sans" panose="020B0606030504020204" pitchFamily="34" charset="0"/>
                <a:ea typeface="Open Sans" panose="020B0606030504020204" pitchFamily="34" charset="0"/>
                <a:cs typeface="Open Sans" panose="020B0606030504020204" pitchFamily="34" charset="0"/>
              </a:rPr>
              <a:t>People </a:t>
            </a:r>
            <a:r>
              <a:rPr lang="en-US" dirty="0">
                <a:latin typeface="Open Sans" panose="020B0606030504020204" pitchFamily="34" charset="0"/>
                <a:ea typeface="Open Sans" panose="020B0606030504020204" pitchFamily="34" charset="0"/>
                <a:cs typeface="Open Sans" panose="020B0606030504020204" pitchFamily="34" charset="0"/>
              </a:rPr>
              <a:t>have </a:t>
            </a:r>
            <a:r>
              <a:rPr lang="en-US" spc="-10" dirty="0">
                <a:latin typeface="Open Sans" panose="020B0606030504020204" pitchFamily="34" charset="0"/>
                <a:ea typeface="Open Sans" panose="020B0606030504020204" pitchFamily="34" charset="0"/>
                <a:cs typeface="Open Sans" panose="020B0606030504020204" pitchFamily="34" charset="0"/>
              </a:rPr>
              <a:t>less </a:t>
            </a:r>
            <a:r>
              <a:rPr lang="en-US" dirty="0">
                <a:latin typeface="Open Sans" panose="020B0606030504020204" pitchFamily="34" charset="0"/>
                <a:ea typeface="Open Sans" panose="020B0606030504020204" pitchFamily="34" charset="0"/>
                <a:cs typeface="Open Sans" panose="020B0606030504020204" pitchFamily="34" charset="0"/>
              </a:rPr>
              <a:t>money</a:t>
            </a:r>
            <a:r>
              <a:rPr lang="en-US" spc="-20"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for:</a:t>
            </a:r>
          </a:p>
          <a:p>
            <a:pPr marL="927100" lvl="1" indent="-457200">
              <a:spcBef>
                <a:spcPts val="280"/>
              </a:spcBef>
              <a:buClr>
                <a:schemeClr val="accent2"/>
              </a:buClr>
              <a:buFont typeface="Open Sans" panose="020B0606030504020204" pitchFamily="34" charset="0"/>
              <a:buChar char="&gt;"/>
              <a:tabLst>
                <a:tab pos="697865" algn="l"/>
                <a:tab pos="698500" algn="l"/>
              </a:tabLst>
            </a:pPr>
            <a:r>
              <a:rPr lang="en-US" spc="-10" dirty="0">
                <a:latin typeface="Open Sans" panose="020B0606030504020204" pitchFamily="34" charset="0"/>
                <a:ea typeface="Open Sans" panose="020B0606030504020204" pitchFamily="34" charset="0"/>
                <a:cs typeface="Open Sans" panose="020B0606030504020204" pitchFamily="34" charset="0"/>
              </a:rPr>
              <a:t>Eating </a:t>
            </a:r>
            <a:r>
              <a:rPr lang="en-US" spc="-5" dirty="0">
                <a:latin typeface="Open Sans" panose="020B0606030504020204" pitchFamily="34" charset="0"/>
                <a:ea typeface="Open Sans" panose="020B0606030504020204" pitchFamily="34" charset="0"/>
                <a:cs typeface="Open Sans" panose="020B0606030504020204" pitchFamily="34" charset="0"/>
              </a:rPr>
              <a:t>at</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pc="-10" dirty="0">
                <a:latin typeface="Open Sans" panose="020B0606030504020204" pitchFamily="34" charset="0"/>
                <a:ea typeface="Open Sans" panose="020B0606030504020204" pitchFamily="34" charset="0"/>
                <a:cs typeface="Open Sans" panose="020B0606030504020204" pitchFamily="34" charset="0"/>
              </a:rPr>
              <a:t>restaurants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lvl="1" indent="-457200">
              <a:spcBef>
                <a:spcPts val="265"/>
              </a:spcBef>
              <a:buClr>
                <a:schemeClr val="accent2"/>
              </a:buClr>
              <a:buFont typeface="Open Sans" panose="020B0606030504020204" pitchFamily="34" charset="0"/>
              <a:buChar char="&gt;"/>
              <a:tabLst>
                <a:tab pos="697865" algn="l"/>
                <a:tab pos="698500" algn="l"/>
              </a:tabLst>
            </a:pPr>
            <a:r>
              <a:rPr lang="en-US" spc="-15" dirty="0">
                <a:latin typeface="Open Sans" panose="020B0606030504020204" pitchFamily="34" charset="0"/>
                <a:ea typeface="Open Sans" panose="020B0606030504020204" pitchFamily="34" charset="0"/>
                <a:cs typeface="Open Sans" panose="020B0606030504020204" pitchFamily="34" charset="0"/>
              </a:rPr>
              <a:t>Recreation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lvl="1" indent="-457200">
              <a:spcBef>
                <a:spcPts val="265"/>
              </a:spcBef>
              <a:buClr>
                <a:schemeClr val="accent2"/>
              </a:buClr>
              <a:buFont typeface="Open Sans" panose="020B0606030504020204" pitchFamily="34" charset="0"/>
              <a:buChar char="&gt;"/>
              <a:tabLst>
                <a:tab pos="697865" algn="l"/>
                <a:tab pos="698500" algn="l"/>
              </a:tabLst>
            </a:pPr>
            <a:r>
              <a:rPr lang="en-US" spc="-45" dirty="0">
                <a:latin typeface="Open Sans" panose="020B0606030504020204" pitchFamily="34" charset="0"/>
                <a:ea typeface="Open Sans" panose="020B0606030504020204" pitchFamily="34" charset="0"/>
                <a:cs typeface="Open Sans" panose="020B0606030504020204" pitchFamily="34" charset="0"/>
              </a:rPr>
              <a:t>Travel</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8">
            <a:extLst>
              <a:ext uri="{FF2B5EF4-FFF2-40B4-BE49-F238E27FC236}">
                <a16:creationId xmlns:a16="http://schemas.microsoft.com/office/drawing/2014/main" id="{6332ABE1-3F1E-41B1-AD85-232949FEE4CD}"/>
              </a:ext>
            </a:extLst>
          </p:cNvPr>
          <p:cNvSpPr/>
          <p:nvPr/>
        </p:nvSpPr>
        <p:spPr>
          <a:xfrm>
            <a:off x="5702808" y="2228088"/>
            <a:ext cx="5928360" cy="39532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1720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52424-B73B-432B-81EF-90BC8FFBD96C}"/>
              </a:ext>
            </a:extLst>
          </p:cNvPr>
          <p:cNvSpPr>
            <a:spLocks noGrp="1"/>
          </p:cNvSpPr>
          <p:nvPr>
            <p:ph type="title"/>
          </p:nvPr>
        </p:nvSpPr>
        <p:spPr/>
        <p:txBody>
          <a:bodyPr/>
          <a:lstStyle/>
          <a:p>
            <a:r>
              <a:rPr lang="en-US" spc="-5" dirty="0"/>
              <a:t>Expansion</a:t>
            </a:r>
            <a:endParaRPr lang="en-US" dirty="0"/>
          </a:p>
        </p:txBody>
      </p:sp>
      <p:sp>
        <p:nvSpPr>
          <p:cNvPr id="3" name="Content Placeholder 2">
            <a:extLst>
              <a:ext uri="{FF2B5EF4-FFF2-40B4-BE49-F238E27FC236}">
                <a16:creationId xmlns:a16="http://schemas.microsoft.com/office/drawing/2014/main" id="{1D224995-C0AB-47FB-91AE-BA92A6F0B492}"/>
              </a:ext>
            </a:extLst>
          </p:cNvPr>
          <p:cNvSpPr>
            <a:spLocks noGrp="1"/>
          </p:cNvSpPr>
          <p:nvPr>
            <p:ph sz="half" idx="1"/>
          </p:nvPr>
        </p:nvSpPr>
        <p:spPr>
          <a:xfrm>
            <a:off x="740664" y="1420420"/>
            <a:ext cx="5137622" cy="4734318"/>
          </a:xfrm>
        </p:spPr>
        <p:txBody>
          <a:bodyPr/>
          <a:lstStyle/>
          <a:p>
            <a:pPr marL="469900" indent="-457200">
              <a:spcBef>
                <a:spcPts val="815"/>
              </a:spcBef>
              <a:buClr>
                <a:schemeClr val="accent1"/>
              </a:buClr>
              <a:buFont typeface="Open Sans" panose="020B0606030504020204" pitchFamily="34" charset="0"/>
              <a:buChar char="&gt;"/>
              <a:tabLst>
                <a:tab pos="241300" algn="l"/>
              </a:tabLst>
            </a:pPr>
            <a:r>
              <a:rPr lang="en-US" dirty="0">
                <a:latin typeface="Open Sans" panose="020B0606030504020204" pitchFamily="34" charset="0"/>
                <a:ea typeface="Open Sans" panose="020B0606030504020204" pitchFamily="34" charset="0"/>
                <a:cs typeface="Open Sans" panose="020B0606030504020204" pitchFamily="34" charset="0"/>
              </a:rPr>
              <a:t>Economy grows and does</a:t>
            </a:r>
            <a:r>
              <a:rPr lang="en-US" spc="-120" dirty="0">
                <a:latin typeface="Open Sans" panose="020B0606030504020204" pitchFamily="34" charset="0"/>
                <a:ea typeface="Open Sans" panose="020B0606030504020204" pitchFamily="34" charset="0"/>
                <a:cs typeface="Open Sans" panose="020B0606030504020204" pitchFamily="34" charset="0"/>
              </a:rPr>
              <a:t> </a:t>
            </a:r>
            <a:r>
              <a:rPr lang="en-US" spc="-10" dirty="0">
                <a:latin typeface="Open Sans" panose="020B0606030504020204" pitchFamily="34" charset="0"/>
                <a:ea typeface="Open Sans" panose="020B0606030504020204" pitchFamily="34" charset="0"/>
                <a:cs typeface="Open Sans" panose="020B0606030504020204" pitchFamily="34" charset="0"/>
              </a:rPr>
              <a:t>well</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lnSpc>
                <a:spcPts val="2735"/>
              </a:lnSpc>
              <a:spcBef>
                <a:spcPts val="720"/>
              </a:spcBef>
              <a:buClr>
                <a:schemeClr val="accent1"/>
              </a:buClr>
              <a:buFont typeface="Open Sans" panose="020B0606030504020204" pitchFamily="34" charset="0"/>
              <a:buChar char="&gt;"/>
              <a:tabLst>
                <a:tab pos="241300" algn="l"/>
              </a:tabLst>
            </a:pPr>
            <a:r>
              <a:rPr lang="en-US" spc="-20" dirty="0">
                <a:latin typeface="Open Sans" panose="020B0606030504020204" pitchFamily="34" charset="0"/>
                <a:ea typeface="Open Sans" panose="020B0606030504020204" pitchFamily="34" charset="0"/>
                <a:cs typeface="Open Sans" panose="020B0606030504020204" pitchFamily="34" charset="0"/>
              </a:rPr>
              <a:t>People </a:t>
            </a:r>
            <a:r>
              <a:rPr lang="en-US" dirty="0">
                <a:latin typeface="Open Sans" panose="020B0606030504020204" pitchFamily="34" charset="0"/>
                <a:ea typeface="Open Sans" panose="020B0606030504020204" pitchFamily="34" charset="0"/>
                <a:cs typeface="Open Sans" panose="020B0606030504020204" pitchFamily="34" charset="0"/>
              </a:rPr>
              <a:t>have </a:t>
            </a:r>
            <a:r>
              <a:rPr lang="en-US" spc="-5" dirty="0">
                <a:latin typeface="Open Sans" panose="020B0606030504020204" pitchFamily="34" charset="0"/>
                <a:ea typeface="Open Sans" panose="020B0606030504020204" pitchFamily="34" charset="0"/>
                <a:cs typeface="Open Sans" panose="020B0606030504020204" pitchFamily="34" charset="0"/>
              </a:rPr>
              <a:t>more </a:t>
            </a:r>
            <a:r>
              <a:rPr lang="en-US" dirty="0">
                <a:latin typeface="Open Sans" panose="020B0606030504020204" pitchFamily="34" charset="0"/>
                <a:ea typeface="Open Sans" panose="020B0606030504020204" pitchFamily="34" charset="0"/>
                <a:cs typeface="Open Sans" panose="020B0606030504020204" pitchFamily="34" charset="0"/>
              </a:rPr>
              <a:t>money</a:t>
            </a:r>
            <a:r>
              <a:rPr lang="en-US" spc="-55"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to</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spend</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469900" indent="-457200">
              <a:spcBef>
                <a:spcPts val="695"/>
              </a:spcBef>
              <a:buClr>
                <a:schemeClr val="accent1"/>
              </a:buClr>
              <a:buFont typeface="Open Sans" panose="020B0606030504020204" pitchFamily="34" charset="0"/>
              <a:buChar char="&gt;"/>
              <a:tabLst>
                <a:tab pos="241300" algn="l"/>
              </a:tabLst>
            </a:pPr>
            <a:r>
              <a:rPr lang="en-US" spc="-20" dirty="0">
                <a:latin typeface="Open Sans" panose="020B0606030504020204" pitchFamily="34" charset="0"/>
                <a:ea typeface="Open Sans" panose="020B0606030504020204" pitchFamily="34" charset="0"/>
                <a:cs typeface="Open Sans" panose="020B0606030504020204" pitchFamily="34" charset="0"/>
              </a:rPr>
              <a:t>People </a:t>
            </a:r>
            <a:r>
              <a:rPr lang="en-US" spc="-5" dirty="0">
                <a:latin typeface="Open Sans" panose="020B0606030504020204" pitchFamily="34" charset="0"/>
                <a:ea typeface="Open Sans" panose="020B0606030504020204" pitchFamily="34" charset="0"/>
                <a:cs typeface="Open Sans" panose="020B0606030504020204" pitchFamily="34" charset="0"/>
              </a:rPr>
              <a:t>spend</a:t>
            </a:r>
            <a:r>
              <a:rPr lang="en-US" spc="-10"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on:</a:t>
            </a:r>
          </a:p>
          <a:p>
            <a:pPr marL="927100" lvl="1" indent="-457200">
              <a:spcBef>
                <a:spcPts val="284"/>
              </a:spcBef>
              <a:buClr>
                <a:schemeClr val="accent2"/>
              </a:buClr>
              <a:buFont typeface="Open Sans" panose="020B0606030504020204" pitchFamily="34" charset="0"/>
              <a:buChar char="&gt;"/>
              <a:tabLst>
                <a:tab pos="697865" algn="l"/>
                <a:tab pos="698500" algn="l"/>
              </a:tabLst>
            </a:pPr>
            <a:r>
              <a:rPr lang="en-US" spc="-10" dirty="0">
                <a:latin typeface="Open Sans" panose="020B0606030504020204" pitchFamily="34" charset="0"/>
                <a:ea typeface="Open Sans" panose="020B0606030504020204" pitchFamily="34" charset="0"/>
                <a:cs typeface="Open Sans" panose="020B0606030504020204" pitchFamily="34" charset="0"/>
              </a:rPr>
              <a:t>Eating </a:t>
            </a:r>
            <a:r>
              <a:rPr lang="en-US" spc="-5" dirty="0">
                <a:latin typeface="Open Sans" panose="020B0606030504020204" pitchFamily="34" charset="0"/>
                <a:ea typeface="Open Sans" panose="020B0606030504020204" pitchFamily="34" charset="0"/>
                <a:cs typeface="Open Sans" panose="020B0606030504020204" pitchFamily="34" charset="0"/>
              </a:rPr>
              <a:t>at</a:t>
            </a:r>
            <a:r>
              <a:rPr lang="en-US" dirty="0">
                <a:latin typeface="Open Sans" panose="020B0606030504020204" pitchFamily="34" charset="0"/>
                <a:ea typeface="Open Sans" panose="020B0606030504020204" pitchFamily="34" charset="0"/>
                <a:cs typeface="Open Sans" panose="020B0606030504020204" pitchFamily="34" charset="0"/>
              </a:rPr>
              <a:t> </a:t>
            </a:r>
            <a:r>
              <a:rPr lang="en-US" spc="-10" dirty="0">
                <a:latin typeface="Open Sans" panose="020B0606030504020204" pitchFamily="34" charset="0"/>
                <a:ea typeface="Open Sans" panose="020B0606030504020204" pitchFamily="34" charset="0"/>
                <a:cs typeface="Open Sans" panose="020B0606030504020204" pitchFamily="34" charset="0"/>
              </a:rPr>
              <a:t>restaurants</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lvl="1" indent="-457200">
              <a:spcBef>
                <a:spcPts val="260"/>
              </a:spcBef>
              <a:buClr>
                <a:schemeClr val="accent2"/>
              </a:buClr>
              <a:buFont typeface="Open Sans" panose="020B0606030504020204" pitchFamily="34" charset="0"/>
              <a:buChar char="&gt;"/>
              <a:tabLst>
                <a:tab pos="697865" algn="l"/>
                <a:tab pos="698500" algn="l"/>
              </a:tabLst>
            </a:pPr>
            <a:r>
              <a:rPr lang="en-US" spc="-15" dirty="0">
                <a:latin typeface="Open Sans" panose="020B0606030504020204" pitchFamily="34" charset="0"/>
                <a:ea typeface="Open Sans" panose="020B0606030504020204" pitchFamily="34" charset="0"/>
                <a:cs typeface="Open Sans" panose="020B0606030504020204" pitchFamily="34" charset="0"/>
              </a:rPr>
              <a:t>Recreation</a:t>
            </a:r>
            <a:endParaRPr lang="en-US" dirty="0">
              <a:latin typeface="Open Sans" panose="020B0606030504020204" pitchFamily="34" charset="0"/>
              <a:ea typeface="Open Sans" panose="020B0606030504020204" pitchFamily="34" charset="0"/>
              <a:cs typeface="Open Sans" panose="020B0606030504020204" pitchFamily="34" charset="0"/>
            </a:endParaRPr>
          </a:p>
          <a:p>
            <a:pPr marL="927100" lvl="1" indent="-457200">
              <a:spcBef>
                <a:spcPts val="270"/>
              </a:spcBef>
              <a:buClr>
                <a:schemeClr val="accent2"/>
              </a:buClr>
              <a:buFont typeface="Open Sans" panose="020B0606030504020204" pitchFamily="34" charset="0"/>
              <a:buChar char="&gt;"/>
              <a:tabLst>
                <a:tab pos="697865" algn="l"/>
                <a:tab pos="698500" algn="l"/>
              </a:tabLst>
            </a:pPr>
            <a:r>
              <a:rPr lang="en-US" spc="-45" dirty="0">
                <a:latin typeface="Open Sans" panose="020B0606030504020204" pitchFamily="34" charset="0"/>
                <a:ea typeface="Open Sans" panose="020B0606030504020204" pitchFamily="34" charset="0"/>
                <a:cs typeface="Open Sans" panose="020B0606030504020204" pitchFamily="34" charset="0"/>
              </a:rPr>
              <a:t>Travel</a:t>
            </a: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object 8">
            <a:extLst>
              <a:ext uri="{FF2B5EF4-FFF2-40B4-BE49-F238E27FC236}">
                <a16:creationId xmlns:a16="http://schemas.microsoft.com/office/drawing/2014/main" id="{B06C507B-24A8-456F-841B-4D5B7CFDB271}"/>
              </a:ext>
            </a:extLst>
          </p:cNvPr>
          <p:cNvSpPr/>
          <p:nvPr/>
        </p:nvSpPr>
        <p:spPr>
          <a:xfrm>
            <a:off x="5676060" y="1969834"/>
            <a:ext cx="6108192" cy="418490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6073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65FBA-0F24-4FF6-8EB8-0ACC8778FBA2}"/>
              </a:ext>
            </a:extLst>
          </p:cNvPr>
          <p:cNvSpPr>
            <a:spLocks noGrp="1"/>
          </p:cNvSpPr>
          <p:nvPr>
            <p:ph type="title"/>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Travel</a:t>
            </a:r>
            <a:r>
              <a:rPr lang="en-US" spc="-15" dirty="0">
                <a:latin typeface="Open Sans" panose="020B0606030504020204" pitchFamily="34" charset="0"/>
                <a:ea typeface="Open Sans" panose="020B0606030504020204" pitchFamily="34" charset="0"/>
                <a:cs typeface="Open Sans" panose="020B0606030504020204" pitchFamily="34" charset="0"/>
              </a:rPr>
              <a:t> </a:t>
            </a:r>
            <a:r>
              <a:rPr lang="en-US" spc="-5" dirty="0">
                <a:latin typeface="Open Sans" panose="020B0606030504020204" pitchFamily="34" charset="0"/>
                <a:ea typeface="Open Sans" panose="020B0606030504020204" pitchFamily="34" charset="0"/>
                <a:cs typeface="Open Sans" panose="020B0606030504020204" pitchFamily="34" charset="0"/>
              </a:rPr>
              <a:t>Decisions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object 8">
            <a:extLst>
              <a:ext uri="{FF2B5EF4-FFF2-40B4-BE49-F238E27FC236}">
                <a16:creationId xmlns:a16="http://schemas.microsoft.com/office/drawing/2014/main" id="{A5175C05-97B0-4457-928F-3B4286C837D5}"/>
              </a:ext>
            </a:extLst>
          </p:cNvPr>
          <p:cNvSpPr/>
          <p:nvPr/>
        </p:nvSpPr>
        <p:spPr>
          <a:xfrm>
            <a:off x="2914261" y="1707502"/>
            <a:ext cx="6363478" cy="418011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3593198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purl.org/dc/elements/1.1/"/>
    <ds:schemaRef ds:uri="http://www.w3.org/XML/1998/namespace"/>
    <ds:schemaRef ds:uri="http://schemas.microsoft.com/office/2006/metadata/properties"/>
    <ds:schemaRef ds:uri="http://purl.org/dc/dcmitype/"/>
    <ds:schemaRef ds:uri="http://schemas.microsoft.com/office/2006/documentManagement/types"/>
    <ds:schemaRef ds:uri="http://purl.org/dc/terms/"/>
    <ds:schemaRef ds:uri="http://schemas.microsoft.com/sharepoint/v3"/>
    <ds:schemaRef ds:uri="http://schemas.microsoft.com/office/infopath/2007/PartnerControls"/>
    <ds:schemaRef ds:uri="http://schemas.openxmlformats.org/package/2006/metadata/core-properties"/>
    <ds:schemaRef ds:uri="05d88611-e516-4d1a-b12e-39107e78b3d0"/>
    <ds:schemaRef ds:uri="56ea17bb-c96d-4826-b465-01eec0dd23d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50</TotalTime>
  <Words>340</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.AppleSystemUIFont</vt:lpstr>
      <vt:lpstr>Arial</vt:lpstr>
      <vt:lpstr>Calibri</vt:lpstr>
      <vt:lpstr>Open Sans</vt:lpstr>
      <vt:lpstr>Open Sans SemiBold</vt:lpstr>
      <vt:lpstr>Times New Roman</vt:lpstr>
      <vt:lpstr>Trebuchet MS</vt:lpstr>
      <vt:lpstr>2_Office Theme</vt:lpstr>
      <vt:lpstr>3_Office Theme</vt:lpstr>
      <vt:lpstr>State of the Economy and Travel Decisions</vt:lpstr>
      <vt:lpstr>PowerPoint Presentation</vt:lpstr>
      <vt:lpstr>State of the Economy</vt:lpstr>
      <vt:lpstr>Travel and Tourism</vt:lpstr>
      <vt:lpstr>Economics of Travel and Tourism, Recession, Expansion</vt:lpstr>
      <vt:lpstr>Economics of Travel and Tourism</vt:lpstr>
      <vt:lpstr>Recession</vt:lpstr>
      <vt:lpstr>Expansion</vt:lpstr>
      <vt:lpstr>Travel Decisions</vt:lpstr>
      <vt:lpstr>Travel Decisions</vt:lpstr>
      <vt:lpstr>What makes the world go round?</vt:lpstr>
      <vt:lpstr>Let’s Review!</vt:lpstr>
      <vt:lpstr>PowerPoint Presentation</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6</cp:revision>
  <cp:lastPrinted>2017-07-07T16:17:37Z</cp:lastPrinted>
  <dcterms:created xsi:type="dcterms:W3CDTF">2017-07-11T23:58:30Z</dcterms:created>
  <dcterms:modified xsi:type="dcterms:W3CDTF">2018-01-12T21:13:19Z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