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0"/>
  </p:notesMasterIdLst>
  <p:handoutMasterIdLst>
    <p:handoutMasterId r:id="rId21"/>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79474" autoAdjust="0"/>
  </p:normalViewPr>
  <p:slideViewPr>
    <p:cSldViewPr snapToGrid="0">
      <p:cViewPr varScale="1">
        <p:scale>
          <a:sx n="68" d="100"/>
          <a:sy n="68" d="100"/>
        </p:scale>
        <p:origin x="1286" y="6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11/20/2017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11/20/2017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Leisure time is the time you</a:t>
            </a:r>
            <a:r>
              <a:rPr lang="en-US" baseline="0" dirty="0"/>
              <a:t> have free from work and other duties.</a:t>
            </a:r>
          </a:p>
          <a:p>
            <a:endParaRPr lang="en-US" baseline="0" dirty="0"/>
          </a:p>
          <a:p>
            <a:r>
              <a:rPr lang="en-US" baseline="0" dirty="0"/>
              <a:t>This time can include:</a:t>
            </a:r>
          </a:p>
          <a:p>
            <a:pPr marL="171450" indent="-171450">
              <a:buFont typeface="Arial" panose="020B0604020202020204" pitchFamily="34" charset="0"/>
              <a:buChar char="•"/>
            </a:pPr>
            <a:r>
              <a:rPr lang="en-US" baseline="0" dirty="0"/>
              <a:t>Hobbies</a:t>
            </a:r>
          </a:p>
          <a:p>
            <a:pPr marL="628650" lvl="1" indent="-171450">
              <a:buFont typeface="Arial" panose="020B0604020202020204" pitchFamily="34" charset="0"/>
              <a:buChar char="•"/>
            </a:pPr>
            <a:r>
              <a:rPr lang="en-US" baseline="0" dirty="0"/>
              <a:t>building</a:t>
            </a:r>
          </a:p>
          <a:p>
            <a:pPr marL="628650" lvl="1" indent="-171450">
              <a:buFont typeface="Arial" panose="020B0604020202020204" pitchFamily="34" charset="0"/>
              <a:buChar char="•"/>
            </a:pPr>
            <a:r>
              <a:rPr lang="en-US" baseline="0" dirty="0"/>
              <a:t>crafting</a:t>
            </a:r>
          </a:p>
          <a:p>
            <a:pPr marL="628650" lvl="1" indent="-171450">
              <a:buFont typeface="Arial" panose="020B0604020202020204" pitchFamily="34" charset="0"/>
              <a:buChar char="•"/>
            </a:pPr>
            <a:r>
              <a:rPr lang="en-US" baseline="0" dirty="0"/>
              <a:t>drawing</a:t>
            </a:r>
          </a:p>
          <a:p>
            <a:pPr marL="628650" lvl="1" indent="-171450">
              <a:buFont typeface="Arial" panose="020B0604020202020204" pitchFamily="34" charset="0"/>
              <a:buChar char="•"/>
            </a:pPr>
            <a:r>
              <a:rPr lang="en-US" baseline="0" dirty="0"/>
              <a:t>reading</a:t>
            </a:r>
          </a:p>
          <a:p>
            <a:pPr marL="171450" indent="-171450">
              <a:buFont typeface="Arial" panose="020B0604020202020204" pitchFamily="34" charset="0"/>
              <a:buChar char="•"/>
            </a:pPr>
            <a:r>
              <a:rPr lang="en-US" baseline="0" dirty="0"/>
              <a:t>Vacations</a:t>
            </a:r>
          </a:p>
          <a:p>
            <a:pPr marL="628650" lvl="1" indent="-171450">
              <a:buFont typeface="Arial" panose="020B0604020202020204" pitchFamily="34" charset="0"/>
              <a:buChar char="•"/>
            </a:pPr>
            <a:r>
              <a:rPr lang="en-US" baseline="0" dirty="0"/>
              <a:t>visiting family in other cities</a:t>
            </a:r>
          </a:p>
          <a:p>
            <a:pPr marL="628650" lvl="1" indent="-171450">
              <a:buFont typeface="Arial" panose="020B0604020202020204" pitchFamily="34" charset="0"/>
              <a:buChar char="•"/>
            </a:pPr>
            <a:r>
              <a:rPr lang="en-US" baseline="0" dirty="0"/>
              <a:t>visiting amusement parks</a:t>
            </a:r>
          </a:p>
          <a:p>
            <a:pPr marL="171450" indent="-171450">
              <a:buFont typeface="Arial" panose="020B0604020202020204" pitchFamily="34" charset="0"/>
              <a:buChar char="•"/>
            </a:pPr>
            <a:r>
              <a:rPr lang="en-US" baseline="0" dirty="0"/>
              <a:t>Community activities</a:t>
            </a:r>
          </a:p>
          <a:p>
            <a:pPr marL="628650" lvl="1" indent="-171450">
              <a:buFont typeface="Arial" panose="020B0604020202020204" pitchFamily="34" charset="0"/>
              <a:buChar char="•"/>
            </a:pPr>
            <a:r>
              <a:rPr lang="en-US" baseline="0" dirty="0"/>
              <a:t>participating in festivals, concerts or other local activities</a:t>
            </a:r>
          </a:p>
          <a:p>
            <a:pPr marL="171450" indent="-171450">
              <a:buFont typeface="Arial" panose="020B0604020202020204" pitchFamily="34" charset="0"/>
              <a:buChar char="•"/>
            </a:pPr>
            <a:r>
              <a:rPr lang="en-US" baseline="0" dirty="0"/>
              <a:t>Reflection</a:t>
            </a:r>
          </a:p>
          <a:p>
            <a:pPr marL="628650" lvl="1" indent="-171450">
              <a:buFont typeface="Arial" panose="020B0604020202020204" pitchFamily="34" charset="0"/>
              <a:buChar char="•"/>
            </a:pPr>
            <a:r>
              <a:rPr lang="en-US" baseline="0" dirty="0"/>
              <a:t>taking time for yourself by yourself</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What is your favorite leisure activity?</a:t>
            </a:r>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505371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Travel shows on television have boosted careers</a:t>
            </a:r>
            <a:r>
              <a:rPr lang="en-US" baseline="0" dirty="0"/>
              <a:t> for many tour guides and travel destinations. </a:t>
            </a:r>
          </a:p>
          <a:p>
            <a:endParaRPr lang="en-US" baseline="0" dirty="0"/>
          </a:p>
          <a:p>
            <a:r>
              <a:rPr lang="en-US" baseline="0" dirty="0"/>
              <a:t>But there are advantages and disadvantages to working in the hospitality and tourism industry.</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775347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There are many advantages to working in the hospitality and tourism industry.  Listed above are a few.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Can you think of any others?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533704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Careers in the hospitality</a:t>
            </a:r>
            <a:r>
              <a:rPr lang="en-US" baseline="0" dirty="0"/>
              <a:t> and tourism</a:t>
            </a:r>
            <a:r>
              <a:rPr lang="en-US" dirty="0"/>
              <a:t> industry can</a:t>
            </a:r>
            <a:r>
              <a:rPr lang="en-US" baseline="0" dirty="0"/>
              <a:t> be</a:t>
            </a:r>
            <a:r>
              <a:rPr lang="en-US" dirty="0"/>
              <a:t> stressful and physically demanding.</a:t>
            </a:r>
            <a:r>
              <a:rPr lang="en-US" baseline="0" dirty="0"/>
              <a:t> </a:t>
            </a:r>
          </a:p>
          <a:p>
            <a:endParaRPr lang="en-US" baseline="0" dirty="0"/>
          </a:p>
          <a:p>
            <a:r>
              <a:rPr lang="en-US" baseline="0" dirty="0"/>
              <a:t>The hours are long and may include nights, weekends, and holidays.</a:t>
            </a:r>
          </a:p>
          <a:p>
            <a:endParaRPr lang="en-US" baseline="0" dirty="0"/>
          </a:p>
          <a:p>
            <a:r>
              <a:rPr lang="en-US" baseline="0" dirty="0"/>
              <a:t>Can you name any other disadvantages to a career in the hospitality and tourism industry?</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4433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Adult – We have to grow up!</a:t>
            </a:r>
          </a:p>
          <a:p>
            <a:pPr marL="171450" indent="-171450">
              <a:buFont typeface="Arial" panose="020B0604020202020204" pitchFamily="34" charset="0"/>
              <a:buChar char="•"/>
            </a:pPr>
            <a:r>
              <a:rPr lang="en-US" dirty="0"/>
              <a:t>Employee – This</a:t>
            </a:r>
            <a:r>
              <a:rPr lang="en-US" baseline="0" dirty="0"/>
              <a:t> role will require that you be at work on time and perform your job well</a:t>
            </a:r>
            <a:endParaRPr lang="en-US" dirty="0"/>
          </a:p>
          <a:p>
            <a:pPr marL="171450" indent="-171450">
              <a:buFont typeface="Arial" panose="020B0604020202020204" pitchFamily="34" charset="0"/>
              <a:buChar char="•"/>
            </a:pPr>
            <a:r>
              <a:rPr lang="en-US" dirty="0"/>
              <a:t>Citizen – This role will</a:t>
            </a:r>
            <a:r>
              <a:rPr lang="en-US" baseline="0" dirty="0"/>
              <a:t> require you to be informed about current events and vote</a:t>
            </a:r>
            <a:endParaRPr lang="en-US" dirty="0"/>
          </a:p>
          <a:p>
            <a:pPr marL="171450" indent="-171450">
              <a:buFont typeface="Arial" panose="020B0604020202020204" pitchFamily="34" charset="0"/>
              <a:buChar char="•"/>
            </a:pPr>
            <a:r>
              <a:rPr lang="en-US" dirty="0"/>
              <a:t>Spouse</a:t>
            </a:r>
            <a:r>
              <a:rPr lang="en-US" baseline="0" dirty="0"/>
              <a:t> and p</a:t>
            </a:r>
            <a:r>
              <a:rPr lang="en-US" dirty="0"/>
              <a:t>arent  - These roles add</a:t>
            </a:r>
            <a:r>
              <a:rPr lang="en-US" baseline="0" dirty="0"/>
              <a:t> responsibility for relating to and taking care of others</a:t>
            </a:r>
            <a:endParaRPr lang="en-US" dirty="0"/>
          </a:p>
          <a:p>
            <a:pPr marL="171450" indent="-171450">
              <a:buFont typeface="Arial" panose="020B0604020202020204" pitchFamily="34" charset="0"/>
              <a:buChar char="•"/>
            </a:pPr>
            <a:r>
              <a:rPr lang="en-US" dirty="0"/>
              <a:t>Community</a:t>
            </a:r>
            <a:r>
              <a:rPr lang="en-US" baseline="0" dirty="0"/>
              <a:t> member and neighbor – These roles may include responsibilities of organizing and participating in community activities</a:t>
            </a:r>
          </a:p>
          <a:p>
            <a:pPr marL="171450" indent="-171450">
              <a:buFont typeface="Arial" panose="020B0604020202020204" pitchFamily="34" charset="0"/>
              <a:buChar char="•"/>
            </a:pPr>
            <a:r>
              <a:rPr lang="en-US" baseline="0" dirty="0"/>
              <a:t>Other – These roles may include being a member of an athletic club, music group or other special interest groups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566376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functions of families</a:t>
            </a:r>
            <a:r>
              <a:rPr lang="en-US" baseline="0" dirty="0"/>
              <a:t> are:</a:t>
            </a:r>
            <a:endParaRPr lang="en-US" dirty="0"/>
          </a:p>
          <a:p>
            <a:pPr marL="171450" indent="-171450">
              <a:buFont typeface="Arial" panose="020B0604020202020204" pitchFamily="34" charset="0"/>
              <a:buChar char="•"/>
            </a:pPr>
            <a:r>
              <a:rPr lang="en-US" dirty="0"/>
              <a:t>meeting the basic needs of family members</a:t>
            </a:r>
            <a:r>
              <a:rPr lang="en-US" baseline="0" dirty="0"/>
              <a:t> </a:t>
            </a:r>
            <a:r>
              <a:rPr lang="en-US" dirty="0"/>
              <a:t>such as food, shelter, clothing and education</a:t>
            </a:r>
          </a:p>
          <a:p>
            <a:pPr marL="171450" indent="-171450">
              <a:buFont typeface="Arial" panose="020B0604020202020204" pitchFamily="34" charset="0"/>
              <a:buChar char="•"/>
            </a:pPr>
            <a:r>
              <a:rPr lang="en-US" dirty="0"/>
              <a:t>giving emotional control such</a:t>
            </a:r>
            <a:r>
              <a:rPr lang="en-US" baseline="0" dirty="0"/>
              <a:t> as he</a:t>
            </a:r>
            <a:r>
              <a:rPr lang="en-US" dirty="0"/>
              <a:t>lping each</a:t>
            </a:r>
            <a:r>
              <a:rPr lang="en-US" baseline="0" dirty="0"/>
              <a:t> other during difficult times</a:t>
            </a:r>
            <a:endParaRPr lang="en-US" dirty="0"/>
          </a:p>
          <a:p>
            <a:pPr marL="171450" indent="-171450">
              <a:buFont typeface="Arial" panose="020B0604020202020204" pitchFamily="34" charset="0"/>
              <a:buChar char="•"/>
            </a:pPr>
            <a:r>
              <a:rPr lang="en-US" dirty="0"/>
              <a:t>teaching values such as right from wrong and</a:t>
            </a:r>
            <a:r>
              <a:rPr lang="en-US" baseline="0" dirty="0"/>
              <a:t> what is most important in life</a:t>
            </a:r>
            <a:endParaRPr lang="en-US" dirty="0"/>
          </a:p>
          <a:p>
            <a:pPr marL="171450" indent="-171450">
              <a:buFont typeface="Arial" panose="020B0604020202020204" pitchFamily="34" charset="0"/>
              <a:buChar char="•"/>
            </a:pPr>
            <a:r>
              <a:rPr lang="en-US" dirty="0"/>
              <a:t>passing on culture and traditions such as teaching children how</a:t>
            </a:r>
            <a:r>
              <a:rPr lang="en-US" baseline="0" dirty="0"/>
              <a:t> to get along with other people and about their family heritage</a:t>
            </a:r>
            <a:endParaRPr lang="en-US" dirty="0"/>
          </a:p>
          <a:p>
            <a:endParaRPr lang="en-US" dirty="0"/>
          </a:p>
          <a:p>
            <a:r>
              <a:rPr lang="en-US" dirty="0"/>
              <a:t>Who</a:t>
            </a:r>
            <a:r>
              <a:rPr lang="en-US" baseline="0" dirty="0"/>
              <a:t> are your family members</a:t>
            </a:r>
            <a:r>
              <a:rPr lang="en-US" dirty="0"/>
              <a: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97393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Click on hyperlink to view</a:t>
            </a:r>
            <a:r>
              <a:rPr lang="en-US" b="0" baseline="0" dirty="0"/>
              <a:t> video:</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Families Struggling</a:t>
            </a:r>
            <a:r>
              <a:rPr lang="en-US" b="1" baseline="0" dirty="0"/>
              <a:t> for Work-Life Balance</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A new study released from the Pew Research Center found 37% of mothers say they want to work fulltime, due, in large part, to the recession and financial insecurity.</a:t>
            </a:r>
          </a:p>
          <a:p>
            <a:r>
              <a:rPr lang="en-US" dirty="0"/>
              <a:t>http://www.nbcnews.com/video/nightly-news/51186744/#51186744</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16338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Take advantage of these tips to make time work</a:t>
            </a:r>
            <a:r>
              <a:rPr lang="en-US" baseline="0" dirty="0"/>
              <a:t> for you.</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749767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Understanding when we perform our best and what affects our energy can</a:t>
            </a:r>
            <a:r>
              <a:rPr lang="en-US" baseline="0" dirty="0"/>
              <a:t> help us with our work.</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888187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7.JP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www.nbcnews.com/video/nightly-news/51186744/#51186744"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www.nbcnews.com/video/nightly-news/51186744/#51186744"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497355" y="1204881"/>
            <a:ext cx="7462935" cy="3413772"/>
          </a:xfrm>
        </p:spPr>
        <p:txBody>
          <a:bodyPr>
            <a:normAutofit/>
          </a:bodyPr>
          <a:lstStyle/>
          <a:p>
            <a:r>
              <a:rPr lang="en-US" sz="6000" dirty="0"/>
              <a:t>The Balancing Act</a:t>
            </a:r>
            <a:br>
              <a:rPr lang="en-US" sz="6000" dirty="0"/>
            </a:br>
            <a:br>
              <a:rPr lang="en-US" sz="6000" dirty="0"/>
            </a:br>
            <a:r>
              <a:rPr lang="en-US" sz="4000" dirty="0"/>
              <a:t>Managing a Career and Family</a:t>
            </a:r>
            <a:endParaRPr lang="en-US" sz="6000" dirty="0"/>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1FF33-FEAB-4016-972D-A1C821CC752F}"/>
              </a:ext>
            </a:extLst>
          </p:cNvPr>
          <p:cNvSpPr>
            <a:spLocks noGrp="1"/>
          </p:cNvSpPr>
          <p:nvPr>
            <p:ph type="title"/>
          </p:nvPr>
        </p:nvSpPr>
        <p:spPr/>
        <p:txBody>
          <a:bodyPr/>
          <a:lstStyle/>
          <a:p>
            <a:r>
              <a:rPr lang="en-US" dirty="0"/>
              <a:t>Time Saving Techniques</a:t>
            </a:r>
          </a:p>
        </p:txBody>
      </p:sp>
      <p:sp>
        <p:nvSpPr>
          <p:cNvPr id="3" name="Content Placeholder 2">
            <a:extLst>
              <a:ext uri="{FF2B5EF4-FFF2-40B4-BE49-F238E27FC236}">
                <a16:creationId xmlns:a16="http://schemas.microsoft.com/office/drawing/2014/main" id="{FE0EBB26-74A4-4682-A502-72559D4045B0}"/>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Prevent interruptions</a:t>
            </a:r>
          </a:p>
          <a:p>
            <a:pPr marL="457200" indent="-457200">
              <a:buClr>
                <a:schemeClr val="accent1"/>
              </a:buClr>
              <a:buFont typeface="Wingdings" panose="05000000000000000000" pitchFamily="2" charset="2"/>
              <a:buChar char="Ø"/>
            </a:pPr>
            <a:r>
              <a:rPr lang="en-US" sz="2800" dirty="0"/>
              <a:t>Set goals</a:t>
            </a:r>
          </a:p>
          <a:p>
            <a:pPr marL="457200" indent="-457200">
              <a:buClr>
                <a:schemeClr val="accent1"/>
              </a:buClr>
              <a:buFont typeface="Wingdings" panose="05000000000000000000" pitchFamily="2" charset="2"/>
              <a:buChar char="Ø"/>
            </a:pPr>
            <a:r>
              <a:rPr lang="en-US" sz="2800" dirty="0"/>
              <a:t>Stay organized</a:t>
            </a:r>
          </a:p>
          <a:p>
            <a:pPr marL="457200" indent="-457200">
              <a:buClr>
                <a:schemeClr val="accent1"/>
              </a:buClr>
              <a:buFont typeface="Wingdings" panose="05000000000000000000" pitchFamily="2" charset="2"/>
              <a:buChar char="Ø"/>
            </a:pPr>
            <a:r>
              <a:rPr lang="en-US" sz="2800" dirty="0"/>
              <a:t>Take a break</a:t>
            </a:r>
          </a:p>
          <a:p>
            <a:pPr marL="457200" indent="-457200">
              <a:buClr>
                <a:schemeClr val="accent1"/>
              </a:buClr>
              <a:buFont typeface="Wingdings" panose="05000000000000000000" pitchFamily="2" charset="2"/>
              <a:buChar char="Ø"/>
            </a:pPr>
            <a:r>
              <a:rPr lang="en-US" sz="2800" dirty="0"/>
              <a:t>Use a calendar</a:t>
            </a:r>
          </a:p>
          <a:p>
            <a:pPr marL="457200" indent="-457200">
              <a:buClr>
                <a:schemeClr val="accent1"/>
              </a:buClr>
              <a:buFont typeface="Wingdings" panose="05000000000000000000" pitchFamily="2" charset="2"/>
              <a:buChar char="Ø"/>
            </a:pPr>
            <a:r>
              <a:rPr lang="en-US" sz="2800" dirty="0"/>
              <a:t>Use small amounts of time</a:t>
            </a:r>
          </a:p>
          <a:p>
            <a:endParaRPr lang="en-US" dirty="0"/>
          </a:p>
        </p:txBody>
      </p:sp>
      <p:sp>
        <p:nvSpPr>
          <p:cNvPr id="4" name="Content Placeholder 3">
            <a:extLst>
              <a:ext uri="{FF2B5EF4-FFF2-40B4-BE49-F238E27FC236}">
                <a16:creationId xmlns:a16="http://schemas.microsoft.com/office/drawing/2014/main" id="{CB814201-4948-4855-84AB-2DD07A6CCF9D}"/>
              </a:ext>
            </a:extLst>
          </p:cNvPr>
          <p:cNvSpPr>
            <a:spLocks noGrp="1"/>
          </p:cNvSpPr>
          <p:nvPr>
            <p:ph sz="half" idx="10"/>
          </p:nvPr>
        </p:nvSpPr>
        <p:spPr/>
        <p:txBody>
          <a:bodyPr/>
          <a:lstStyle/>
          <a:p>
            <a:pPr marL="457200" indent="-457200">
              <a:buClr>
                <a:schemeClr val="accent1"/>
              </a:buClr>
              <a:buFont typeface="Wingdings" panose="05000000000000000000" pitchFamily="2" charset="2"/>
              <a:buChar char="Ø"/>
            </a:pPr>
            <a:r>
              <a:rPr lang="en-US" sz="2800" dirty="0"/>
              <a:t>Avoid procrastination</a:t>
            </a:r>
          </a:p>
          <a:p>
            <a:pPr marL="457200" indent="-457200">
              <a:buClr>
                <a:schemeClr val="accent1"/>
              </a:buClr>
              <a:buFont typeface="Wingdings" panose="05000000000000000000" pitchFamily="2" charset="2"/>
              <a:buChar char="Ø"/>
            </a:pPr>
            <a:r>
              <a:rPr lang="en-US" sz="2800" dirty="0"/>
              <a:t>Avoid time wasters</a:t>
            </a:r>
          </a:p>
          <a:p>
            <a:pPr marL="457200" indent="-457200">
              <a:buClr>
                <a:schemeClr val="accent1"/>
              </a:buClr>
              <a:buFont typeface="Wingdings" panose="05000000000000000000" pitchFamily="2" charset="2"/>
              <a:buChar char="Ø"/>
            </a:pPr>
            <a:r>
              <a:rPr lang="en-US" sz="2800" dirty="0"/>
              <a:t>Be flexible</a:t>
            </a:r>
          </a:p>
          <a:p>
            <a:pPr marL="457200" indent="-457200">
              <a:buClr>
                <a:schemeClr val="accent1"/>
              </a:buClr>
              <a:buFont typeface="Wingdings" panose="05000000000000000000" pitchFamily="2" charset="2"/>
              <a:buChar char="Ø"/>
            </a:pPr>
            <a:r>
              <a:rPr lang="en-US" sz="2800" dirty="0"/>
              <a:t>Do it right the first time</a:t>
            </a:r>
          </a:p>
          <a:p>
            <a:pPr marL="457200" indent="-457200">
              <a:buClr>
                <a:schemeClr val="accent1"/>
              </a:buClr>
              <a:buFont typeface="Wingdings" panose="05000000000000000000" pitchFamily="2" charset="2"/>
              <a:buChar char="Ø"/>
            </a:pPr>
            <a:r>
              <a:rPr lang="en-US" sz="2800" dirty="0"/>
              <a:t>Make a To Do list</a:t>
            </a:r>
          </a:p>
          <a:p>
            <a:pPr marL="457200" indent="-457200">
              <a:buClr>
                <a:schemeClr val="accent1"/>
              </a:buClr>
              <a:buFont typeface="Wingdings" panose="05000000000000000000" pitchFamily="2" charset="2"/>
              <a:buChar char="Ø"/>
            </a:pPr>
            <a:r>
              <a:rPr lang="en-US" sz="2800" dirty="0"/>
              <a:t>Practice work simplification</a:t>
            </a:r>
          </a:p>
          <a:p>
            <a:endParaRPr lang="en-US" dirty="0"/>
          </a:p>
        </p:txBody>
      </p:sp>
    </p:spTree>
    <p:extLst>
      <p:ext uri="{BB962C8B-B14F-4D97-AF65-F5344CB8AC3E}">
        <p14:creationId xmlns:p14="http://schemas.microsoft.com/office/powerpoint/2010/main" val="3845385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74EC6-7874-4775-81CD-01A33F76C0CD}"/>
              </a:ext>
            </a:extLst>
          </p:cNvPr>
          <p:cNvSpPr>
            <a:spLocks noGrp="1"/>
          </p:cNvSpPr>
          <p:nvPr>
            <p:ph type="title"/>
          </p:nvPr>
        </p:nvSpPr>
        <p:spPr/>
        <p:txBody>
          <a:bodyPr/>
          <a:lstStyle/>
          <a:p>
            <a:r>
              <a:rPr lang="en-US" dirty="0"/>
              <a:t>Managing Your Energy</a:t>
            </a:r>
          </a:p>
        </p:txBody>
      </p:sp>
      <p:sp>
        <p:nvSpPr>
          <p:cNvPr id="3" name="Content Placeholder 2">
            <a:extLst>
              <a:ext uri="{FF2B5EF4-FFF2-40B4-BE49-F238E27FC236}">
                <a16:creationId xmlns:a16="http://schemas.microsoft.com/office/drawing/2014/main" id="{7B1EBE0B-FFBB-45E1-B09B-1319D57389FA}"/>
              </a:ext>
            </a:extLst>
          </p:cNvPr>
          <p:cNvSpPr>
            <a:spLocks noGrp="1"/>
          </p:cNvSpPr>
          <p:nvPr>
            <p:ph sz="half" idx="1"/>
          </p:nvPr>
        </p:nvSpPr>
        <p:spPr/>
        <p:txBody>
          <a:bodyPr/>
          <a:lstStyle/>
          <a:p>
            <a:pPr marL="514350" indent="-514350">
              <a:buClr>
                <a:schemeClr val="accent1"/>
              </a:buClr>
              <a:buFont typeface="Wingdings" panose="05000000000000000000" pitchFamily="2" charset="2"/>
              <a:buChar char="Ø"/>
            </a:pPr>
            <a:r>
              <a:rPr lang="en-US" sz="2799" dirty="0"/>
              <a:t>Amount changes daily</a:t>
            </a:r>
          </a:p>
          <a:p>
            <a:pPr marL="514350" indent="-514350">
              <a:buClr>
                <a:schemeClr val="accent1"/>
              </a:buClr>
              <a:buFont typeface="Wingdings" panose="05000000000000000000" pitchFamily="2" charset="2"/>
              <a:buChar char="Ø"/>
            </a:pPr>
            <a:r>
              <a:rPr lang="en-US" sz="2799" dirty="0"/>
              <a:t>Identify your peak period</a:t>
            </a:r>
          </a:p>
          <a:p>
            <a:pPr marL="514350" indent="-514350">
              <a:buClr>
                <a:schemeClr val="accent1"/>
              </a:buClr>
              <a:buFont typeface="Wingdings" panose="05000000000000000000" pitchFamily="2" charset="2"/>
              <a:buChar char="Ø"/>
            </a:pPr>
            <a:r>
              <a:rPr lang="en-US" sz="2799" dirty="0"/>
              <a:t>Levels vary with age</a:t>
            </a:r>
          </a:p>
          <a:p>
            <a:pPr marL="514350" indent="-514350">
              <a:buClr>
                <a:schemeClr val="accent1"/>
              </a:buClr>
              <a:buFont typeface="Wingdings" panose="05000000000000000000" pitchFamily="2" charset="2"/>
              <a:buChar char="Ø"/>
            </a:pPr>
            <a:r>
              <a:rPr lang="en-US" sz="2799" dirty="0"/>
              <a:t>Increase levels by:</a:t>
            </a:r>
          </a:p>
          <a:p>
            <a:pPr lvl="2">
              <a:buFont typeface="Wingdings" panose="05000000000000000000" pitchFamily="2" charset="2"/>
              <a:buChar char="Ø"/>
            </a:pPr>
            <a:r>
              <a:rPr lang="en-US" sz="2599" dirty="0"/>
              <a:t>Getting plenty of rest</a:t>
            </a:r>
          </a:p>
          <a:p>
            <a:pPr lvl="2">
              <a:buFont typeface="Wingdings" panose="05000000000000000000" pitchFamily="2" charset="2"/>
              <a:buChar char="Ø"/>
            </a:pPr>
            <a:r>
              <a:rPr lang="en-US" sz="2599" dirty="0"/>
              <a:t>Eating healthy food</a:t>
            </a:r>
          </a:p>
          <a:p>
            <a:pPr lvl="2">
              <a:buFont typeface="Wingdings" panose="05000000000000000000" pitchFamily="2" charset="2"/>
              <a:buChar char="Ø"/>
            </a:pPr>
            <a:r>
              <a:rPr lang="en-US" sz="2599" dirty="0"/>
              <a:t>Exercising regularly</a:t>
            </a:r>
          </a:p>
          <a:p>
            <a:endParaRPr lang="en-US" dirty="0"/>
          </a:p>
        </p:txBody>
      </p:sp>
      <p:pic>
        <p:nvPicPr>
          <p:cNvPr id="4" name="Picture 2">
            <a:extLst>
              <a:ext uri="{FF2B5EF4-FFF2-40B4-BE49-F238E27FC236}">
                <a16:creationId xmlns:a16="http://schemas.microsoft.com/office/drawing/2014/main" id="{6BE58EE2-46A7-449A-91BE-1F9B1AE325C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67900" y="960207"/>
            <a:ext cx="3832080" cy="5372076"/>
          </a:xfrm>
          <a:prstGeom prst="rect">
            <a:avLst/>
          </a:prstGeom>
          <a:noFill/>
          <a:ln w="9525">
            <a:noFill/>
            <a:miter lim="800000"/>
            <a:headEnd/>
            <a:tailEnd/>
          </a:ln>
          <a:effectLst/>
        </p:spPr>
      </p:pic>
    </p:spTree>
    <p:extLst>
      <p:ext uri="{BB962C8B-B14F-4D97-AF65-F5344CB8AC3E}">
        <p14:creationId xmlns:p14="http://schemas.microsoft.com/office/powerpoint/2010/main" val="679436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CF0CB-77F4-4187-911B-39994A4A682B}"/>
              </a:ext>
            </a:extLst>
          </p:cNvPr>
          <p:cNvSpPr>
            <a:spLocks noGrp="1"/>
          </p:cNvSpPr>
          <p:nvPr>
            <p:ph type="title"/>
          </p:nvPr>
        </p:nvSpPr>
        <p:spPr/>
        <p:txBody>
          <a:bodyPr/>
          <a:lstStyle/>
          <a:p>
            <a:r>
              <a:rPr lang="en-US" dirty="0"/>
              <a:t>Leisure Activities </a:t>
            </a:r>
          </a:p>
        </p:txBody>
      </p:sp>
      <p:sp>
        <p:nvSpPr>
          <p:cNvPr id="3" name="Content Placeholder 2">
            <a:extLst>
              <a:ext uri="{FF2B5EF4-FFF2-40B4-BE49-F238E27FC236}">
                <a16:creationId xmlns:a16="http://schemas.microsoft.com/office/drawing/2014/main" id="{852A334A-45DD-4403-B86F-7BD2F1490AFA}"/>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Hobbies</a:t>
            </a:r>
          </a:p>
          <a:p>
            <a:pPr marL="457200" indent="-457200">
              <a:buClr>
                <a:schemeClr val="accent1"/>
              </a:buClr>
              <a:buFont typeface="Wingdings" panose="05000000000000000000" pitchFamily="2" charset="2"/>
              <a:buChar char="Ø"/>
            </a:pPr>
            <a:r>
              <a:rPr lang="en-US" dirty="0"/>
              <a:t>Vacations</a:t>
            </a:r>
          </a:p>
          <a:p>
            <a:pPr marL="457200" indent="-457200">
              <a:buClr>
                <a:schemeClr val="accent1"/>
              </a:buClr>
              <a:buFont typeface="Wingdings" panose="05000000000000000000" pitchFamily="2" charset="2"/>
              <a:buChar char="Ø"/>
            </a:pPr>
            <a:r>
              <a:rPr lang="en-US" dirty="0"/>
              <a:t>Community activities</a:t>
            </a:r>
          </a:p>
          <a:p>
            <a:pPr marL="457200" indent="-457200">
              <a:buClr>
                <a:schemeClr val="accent1"/>
              </a:buClr>
              <a:buFont typeface="Wingdings" panose="05000000000000000000" pitchFamily="2" charset="2"/>
              <a:buChar char="Ø"/>
            </a:pPr>
            <a:r>
              <a:rPr lang="en-US" dirty="0"/>
              <a:t>Reflection</a:t>
            </a:r>
          </a:p>
          <a:p>
            <a:endParaRPr lang="en-US" dirty="0"/>
          </a:p>
        </p:txBody>
      </p:sp>
      <p:pic>
        <p:nvPicPr>
          <p:cNvPr id="4" name="Picture 3">
            <a:extLst>
              <a:ext uri="{FF2B5EF4-FFF2-40B4-BE49-F238E27FC236}">
                <a16:creationId xmlns:a16="http://schemas.microsoft.com/office/drawing/2014/main" id="{B2D942AE-AEF3-4C0B-9072-1039F995A1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10197">
            <a:off x="9329219" y="1055915"/>
            <a:ext cx="1811318" cy="2415090"/>
          </a:xfrm>
          <a:prstGeom prst="rect">
            <a:avLst/>
          </a:prstGeom>
        </p:spPr>
      </p:pic>
      <p:pic>
        <p:nvPicPr>
          <p:cNvPr id="5" name="Content Placeholder 4">
            <a:extLst>
              <a:ext uri="{FF2B5EF4-FFF2-40B4-BE49-F238E27FC236}">
                <a16:creationId xmlns:a16="http://schemas.microsoft.com/office/drawing/2014/main" id="{6C5D7089-6B07-41CB-996D-EA98B8B5BE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2528" y="1620044"/>
            <a:ext cx="2406051" cy="3617912"/>
          </a:xfrm>
          <a:prstGeom prst="rect">
            <a:avLst/>
          </a:prstGeom>
        </p:spPr>
      </p:pic>
      <p:pic>
        <p:nvPicPr>
          <p:cNvPr id="6" name="Picture 5">
            <a:extLst>
              <a:ext uri="{FF2B5EF4-FFF2-40B4-BE49-F238E27FC236}">
                <a16:creationId xmlns:a16="http://schemas.microsoft.com/office/drawing/2014/main" id="{E6B52973-6F2A-45FB-B558-3C5B779396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26883">
            <a:off x="4234411" y="3549866"/>
            <a:ext cx="1667256" cy="2519782"/>
          </a:xfrm>
          <a:prstGeom prst="rect">
            <a:avLst/>
          </a:prstGeom>
        </p:spPr>
      </p:pic>
    </p:spTree>
    <p:extLst>
      <p:ext uri="{BB962C8B-B14F-4D97-AF65-F5344CB8AC3E}">
        <p14:creationId xmlns:p14="http://schemas.microsoft.com/office/powerpoint/2010/main" val="451392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37F69-5462-4563-A423-36EAEF4701CC}"/>
              </a:ext>
            </a:extLst>
          </p:cNvPr>
          <p:cNvSpPr>
            <a:spLocks noGrp="1"/>
          </p:cNvSpPr>
          <p:nvPr>
            <p:ph type="title"/>
          </p:nvPr>
        </p:nvSpPr>
        <p:spPr/>
        <p:txBody>
          <a:bodyPr/>
          <a:lstStyle/>
          <a:p>
            <a:r>
              <a:rPr lang="en-US" dirty="0"/>
              <a:t>Questions?</a:t>
            </a:r>
          </a:p>
        </p:txBody>
      </p:sp>
      <p:pic>
        <p:nvPicPr>
          <p:cNvPr id="4" name="Picture 2">
            <a:extLst>
              <a:ext uri="{FF2B5EF4-FFF2-40B4-BE49-F238E27FC236}">
                <a16:creationId xmlns:a16="http://schemas.microsoft.com/office/drawing/2014/main" id="{834C0F96-C101-457D-BD2A-3C9D81B04AD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44881" y="1283509"/>
            <a:ext cx="3502237" cy="4610253"/>
          </a:xfrm>
          <a:prstGeom prst="rect">
            <a:avLst/>
          </a:prstGeom>
          <a:noFill/>
          <a:ln w="9525">
            <a:noFill/>
            <a:miter lim="800000"/>
            <a:headEnd/>
            <a:tailEnd/>
          </a:ln>
          <a:effectLst/>
        </p:spPr>
      </p:pic>
    </p:spTree>
    <p:extLst>
      <p:ext uri="{BB962C8B-B14F-4D97-AF65-F5344CB8AC3E}">
        <p14:creationId xmlns:p14="http://schemas.microsoft.com/office/powerpoint/2010/main" val="3720614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F7CD3-F0E8-4652-AB29-069EE46589CD}"/>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56FE1A7A-1C15-4110-866A-9911E04572C2}"/>
              </a:ext>
            </a:extLst>
          </p:cNvPr>
          <p:cNvSpPr>
            <a:spLocks noGrp="1"/>
          </p:cNvSpPr>
          <p:nvPr>
            <p:ph sz="half" idx="1"/>
          </p:nvPr>
        </p:nvSpPr>
        <p:spPr/>
        <p:txBody>
          <a:bodyPr/>
          <a:lstStyle/>
          <a:p>
            <a:pPr lvl="0">
              <a:lnSpc>
                <a:spcPct val="90000"/>
              </a:lnSpc>
              <a:buClr>
                <a:schemeClr val="accent1"/>
              </a:buClr>
            </a:pPr>
            <a:r>
              <a:rPr lang="en-US" sz="2400" dirty="0">
                <a:latin typeface="Corbel" panose="020B0503020204020204"/>
              </a:rPr>
              <a:t>Images:</a:t>
            </a:r>
          </a:p>
          <a:p>
            <a:pPr marL="342900" lvl="0" indent="-342900">
              <a:lnSpc>
                <a:spcPct val="90000"/>
              </a:lnSpc>
              <a:buClr>
                <a:schemeClr val="accent1"/>
              </a:buClr>
              <a:buFont typeface="Wingdings" panose="05000000000000000000" pitchFamily="2" charset="2"/>
              <a:buChar char="Ø"/>
            </a:pPr>
            <a:r>
              <a:rPr lang="en-US" sz="2400" dirty="0">
                <a:latin typeface="Corbel" panose="020B0503020204020204"/>
              </a:rPr>
              <a:t>Microsoft Office Clip Art: Used with permission from Microsoft.</a:t>
            </a:r>
          </a:p>
          <a:p>
            <a:pPr lvl="0">
              <a:lnSpc>
                <a:spcPct val="90000"/>
              </a:lnSpc>
              <a:buClr>
                <a:schemeClr val="accent1"/>
              </a:buClr>
            </a:pPr>
            <a:r>
              <a:rPr lang="en-US" sz="2400" dirty="0">
                <a:latin typeface="Corbel" panose="020B0503020204020204"/>
              </a:rPr>
              <a:t>Textbooks:</a:t>
            </a:r>
          </a:p>
          <a:p>
            <a:pPr marL="342900" lvl="0" indent="-342900">
              <a:lnSpc>
                <a:spcPct val="90000"/>
              </a:lnSpc>
              <a:buClr>
                <a:schemeClr val="accent1"/>
              </a:buClr>
              <a:buFont typeface="Wingdings" panose="05000000000000000000" pitchFamily="2" charset="2"/>
              <a:buChar char="Ø"/>
            </a:pPr>
            <a:r>
              <a:rPr lang="en-US" sz="2400" dirty="0">
                <a:latin typeface="Corbel" panose="020B0503020204020204"/>
              </a:rPr>
              <a:t>Kelly-Plate, J., &amp; Eubanks, E. (2004). </a:t>
            </a:r>
            <a:r>
              <a:rPr lang="en-US" sz="2400" i="1" dirty="0">
                <a:latin typeface="Corbel" panose="020B0503020204020204"/>
              </a:rPr>
              <a:t>Today’s teen</a:t>
            </a:r>
            <a:r>
              <a:rPr lang="en-US" sz="2400" dirty="0">
                <a:latin typeface="Corbel" panose="020B0503020204020204"/>
              </a:rPr>
              <a:t>. New York, NY: Glencoe/McGraw-Hill.</a:t>
            </a:r>
          </a:p>
          <a:p>
            <a:pPr marL="342900" lvl="0" indent="-342900">
              <a:lnSpc>
                <a:spcPct val="90000"/>
              </a:lnSpc>
              <a:buClr>
                <a:schemeClr val="accent1"/>
              </a:buClr>
              <a:buFont typeface="Wingdings" panose="05000000000000000000" pitchFamily="2" charset="2"/>
              <a:buChar char="Ø"/>
            </a:pPr>
            <a:r>
              <a:rPr lang="en-US" sz="2400" dirty="0" err="1">
                <a:latin typeface="Corbel" panose="020B0503020204020204"/>
              </a:rPr>
              <a:t>Reynalds</a:t>
            </a:r>
            <a:r>
              <a:rPr lang="en-US" sz="2400" dirty="0">
                <a:latin typeface="Corbel" panose="020B0503020204020204"/>
              </a:rPr>
              <a:t>, J.S. (2010). </a:t>
            </a:r>
            <a:r>
              <a:rPr lang="en-US" sz="2400" i="1" dirty="0">
                <a:latin typeface="Corbel" panose="020B0503020204020204"/>
              </a:rPr>
              <a:t>Hospitality services: Food &amp; lodging</a:t>
            </a:r>
            <a:r>
              <a:rPr lang="en-US" sz="2400" dirty="0">
                <a:latin typeface="Corbel" panose="020B0503020204020204"/>
              </a:rPr>
              <a:t>. Tinley Park, IL: </a:t>
            </a:r>
            <a:r>
              <a:rPr lang="en-US" sz="2400" dirty="0" err="1">
                <a:latin typeface="Corbel" panose="020B0503020204020204"/>
              </a:rPr>
              <a:t>Goodheart</a:t>
            </a:r>
            <a:r>
              <a:rPr lang="en-US" sz="2400" dirty="0">
                <a:latin typeface="Corbel" panose="020B0503020204020204"/>
              </a:rPr>
              <a:t>-Willcox Company.</a:t>
            </a:r>
          </a:p>
          <a:p>
            <a:pPr lvl="0">
              <a:lnSpc>
                <a:spcPct val="90000"/>
              </a:lnSpc>
              <a:buClr>
                <a:schemeClr val="accent1"/>
              </a:buClr>
            </a:pPr>
            <a:r>
              <a:rPr lang="en-US" sz="2400" dirty="0">
                <a:latin typeface="Corbel" panose="020B0503020204020204"/>
              </a:rPr>
              <a:t>Video(s): </a:t>
            </a:r>
          </a:p>
          <a:p>
            <a:pPr marL="342900" lvl="0" indent="-342900">
              <a:lnSpc>
                <a:spcPct val="90000"/>
              </a:lnSpc>
              <a:buClr>
                <a:schemeClr val="accent1"/>
              </a:buClr>
              <a:buFont typeface="Wingdings" panose="05000000000000000000" pitchFamily="2" charset="2"/>
              <a:buChar char="Ø"/>
            </a:pPr>
            <a:r>
              <a:rPr lang="en-US" sz="2400" dirty="0">
                <a:latin typeface="Corbel" panose="020B0503020204020204"/>
              </a:rPr>
              <a:t>Families Struggling for Work-Life Balance</a:t>
            </a:r>
          </a:p>
          <a:p>
            <a:pPr marL="393700" lvl="0">
              <a:lnSpc>
                <a:spcPct val="90000"/>
              </a:lnSpc>
              <a:buClr>
                <a:schemeClr val="accent1"/>
              </a:buClr>
            </a:pPr>
            <a:r>
              <a:rPr lang="en-US" sz="2400" dirty="0">
                <a:latin typeface="Corbel" panose="020B0503020204020204"/>
              </a:rPr>
              <a:t>A new study released from the Pew Research Center found 37% of mothers say they want to work fulltime, due, in large part, to the recession and financial insecurity.</a:t>
            </a:r>
          </a:p>
          <a:p>
            <a:pPr marL="393700" lvl="0">
              <a:lnSpc>
                <a:spcPct val="90000"/>
              </a:lnSpc>
              <a:buClr>
                <a:schemeClr val="accent1"/>
              </a:buClr>
            </a:pPr>
            <a:r>
              <a:rPr lang="en-US" sz="2400" dirty="0">
                <a:latin typeface="Corbel" panose="020B0503020204020204"/>
                <a:hlinkClick r:id="rId2"/>
              </a:rPr>
              <a:t>http://www.nbcnews.com/video/nightly-news/51186744/#51186744</a:t>
            </a:r>
            <a:endParaRPr lang="en-US" sz="2400" dirty="0">
              <a:latin typeface="Corbel" panose="020B0503020204020204"/>
            </a:endParaRPr>
          </a:p>
          <a:p>
            <a:endParaRPr lang="en-US" dirty="0"/>
          </a:p>
        </p:txBody>
      </p:sp>
    </p:spTree>
    <p:extLst>
      <p:ext uri="{BB962C8B-B14F-4D97-AF65-F5344CB8AC3E}">
        <p14:creationId xmlns:p14="http://schemas.microsoft.com/office/powerpoint/2010/main" val="609145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2E1EC-A628-440D-AEF0-F8B3153F9E95}"/>
              </a:ext>
            </a:extLst>
          </p:cNvPr>
          <p:cNvSpPr>
            <a:spLocks noGrp="1"/>
          </p:cNvSpPr>
          <p:nvPr>
            <p:ph type="title"/>
          </p:nvPr>
        </p:nvSpPr>
        <p:spPr/>
        <p:txBody>
          <a:bodyPr/>
          <a:lstStyle/>
          <a:p>
            <a:r>
              <a:rPr lang="en-US" dirty="0"/>
              <a:t>Working in Hospitality and Tourism</a:t>
            </a:r>
          </a:p>
        </p:txBody>
      </p:sp>
      <p:pic>
        <p:nvPicPr>
          <p:cNvPr id="4" name="Picture 3">
            <a:extLst>
              <a:ext uri="{FF2B5EF4-FFF2-40B4-BE49-F238E27FC236}">
                <a16:creationId xmlns:a16="http://schemas.microsoft.com/office/drawing/2014/main" id="{1B6168A7-DE46-4EAC-BC70-4A219F8A9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1813" y="1488677"/>
            <a:ext cx="3051863" cy="3880645"/>
          </a:xfrm>
          <a:prstGeom prst="rect">
            <a:avLst/>
          </a:prstGeom>
        </p:spPr>
      </p:pic>
      <p:pic>
        <p:nvPicPr>
          <p:cNvPr id="5" name="Picture 4">
            <a:extLst>
              <a:ext uri="{FF2B5EF4-FFF2-40B4-BE49-F238E27FC236}">
                <a16:creationId xmlns:a16="http://schemas.microsoft.com/office/drawing/2014/main" id="{D917A7B7-870D-4419-9A0D-9429F92B24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911122" y="1488678"/>
            <a:ext cx="3058401" cy="3880644"/>
          </a:xfrm>
          <a:prstGeom prst="rect">
            <a:avLst/>
          </a:prstGeom>
        </p:spPr>
      </p:pic>
    </p:spTree>
    <p:extLst>
      <p:ext uri="{BB962C8B-B14F-4D97-AF65-F5344CB8AC3E}">
        <p14:creationId xmlns:p14="http://schemas.microsoft.com/office/powerpoint/2010/main" val="3430943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473A3-7BBA-4B12-9970-A6A4FBBDAC6E}"/>
              </a:ext>
            </a:extLst>
          </p:cNvPr>
          <p:cNvSpPr>
            <a:spLocks noGrp="1"/>
          </p:cNvSpPr>
          <p:nvPr>
            <p:ph type="title"/>
          </p:nvPr>
        </p:nvSpPr>
        <p:spPr/>
        <p:txBody>
          <a:bodyPr/>
          <a:lstStyle/>
          <a:p>
            <a:r>
              <a:rPr lang="en-US" dirty="0"/>
              <a:t>Advantages</a:t>
            </a:r>
          </a:p>
        </p:txBody>
      </p:sp>
      <p:sp>
        <p:nvSpPr>
          <p:cNvPr id="3" name="Content Placeholder 2">
            <a:extLst>
              <a:ext uri="{FF2B5EF4-FFF2-40B4-BE49-F238E27FC236}">
                <a16:creationId xmlns:a16="http://schemas.microsoft.com/office/drawing/2014/main" id="{F723FE03-D83A-4105-A7D5-66A9B01E4288}"/>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Abundance of jobs</a:t>
            </a:r>
          </a:p>
          <a:p>
            <a:pPr marL="457200" indent="-457200">
              <a:buClr>
                <a:schemeClr val="accent1"/>
              </a:buClr>
              <a:buFont typeface="Wingdings" panose="05000000000000000000" pitchFamily="2" charset="2"/>
              <a:buChar char="Ø"/>
            </a:pPr>
            <a:r>
              <a:rPr lang="en-US" sz="2800" dirty="0"/>
              <a:t>Advancement opportunities</a:t>
            </a:r>
          </a:p>
          <a:p>
            <a:pPr marL="457200" indent="-457200">
              <a:buClr>
                <a:schemeClr val="accent1"/>
              </a:buClr>
              <a:buFont typeface="Wingdings" panose="05000000000000000000" pitchFamily="2" charset="2"/>
              <a:buChar char="Ø"/>
            </a:pPr>
            <a:r>
              <a:rPr lang="en-US" sz="2800" dirty="0"/>
              <a:t>Fast pace and variety</a:t>
            </a:r>
          </a:p>
          <a:p>
            <a:pPr marL="457200" indent="-457200">
              <a:buClr>
                <a:schemeClr val="accent1"/>
              </a:buClr>
              <a:buFont typeface="Wingdings" panose="05000000000000000000" pitchFamily="2" charset="2"/>
              <a:buChar char="Ø"/>
            </a:pPr>
            <a:r>
              <a:rPr lang="en-US" sz="2800" dirty="0"/>
              <a:t>Meeting people</a:t>
            </a:r>
          </a:p>
          <a:p>
            <a:pPr marL="457200" indent="-457200">
              <a:buClr>
                <a:schemeClr val="accent1"/>
              </a:buClr>
              <a:buFont typeface="Wingdings" panose="05000000000000000000" pitchFamily="2" charset="2"/>
              <a:buChar char="Ø"/>
            </a:pPr>
            <a:r>
              <a:rPr lang="en-US" sz="2800" dirty="0"/>
              <a:t>Pleasant workplace</a:t>
            </a:r>
          </a:p>
          <a:p>
            <a:pPr marL="457200" indent="-457200">
              <a:buClr>
                <a:schemeClr val="accent1"/>
              </a:buClr>
              <a:buFont typeface="Wingdings" panose="05000000000000000000" pitchFamily="2" charset="2"/>
              <a:buChar char="Ø"/>
            </a:pPr>
            <a:r>
              <a:rPr lang="en-US" sz="2800" dirty="0"/>
              <a:t>Travel </a:t>
            </a:r>
          </a:p>
          <a:p>
            <a:endParaRPr lang="en-US" dirty="0"/>
          </a:p>
        </p:txBody>
      </p:sp>
      <p:pic>
        <p:nvPicPr>
          <p:cNvPr id="4" name="Content Placeholder 7">
            <a:extLst>
              <a:ext uri="{FF2B5EF4-FFF2-40B4-BE49-F238E27FC236}">
                <a16:creationId xmlns:a16="http://schemas.microsoft.com/office/drawing/2014/main" id="{48973FE7-E141-4400-A18A-383A7D9C2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2825" y="1961809"/>
            <a:ext cx="5477310" cy="3651540"/>
          </a:xfrm>
          <a:prstGeom prst="rect">
            <a:avLst/>
          </a:prstGeom>
        </p:spPr>
      </p:pic>
    </p:spTree>
    <p:extLst>
      <p:ext uri="{BB962C8B-B14F-4D97-AF65-F5344CB8AC3E}">
        <p14:creationId xmlns:p14="http://schemas.microsoft.com/office/powerpoint/2010/main" val="3815672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54381-4F9D-4AFB-961F-AAF5B0ADB9BD}"/>
              </a:ext>
            </a:extLst>
          </p:cNvPr>
          <p:cNvSpPr>
            <a:spLocks noGrp="1"/>
          </p:cNvSpPr>
          <p:nvPr>
            <p:ph type="title"/>
          </p:nvPr>
        </p:nvSpPr>
        <p:spPr/>
        <p:txBody>
          <a:bodyPr/>
          <a:lstStyle/>
          <a:p>
            <a:r>
              <a:rPr lang="en-US" dirty="0"/>
              <a:t>Disadvantages</a:t>
            </a:r>
          </a:p>
        </p:txBody>
      </p:sp>
      <p:sp>
        <p:nvSpPr>
          <p:cNvPr id="3" name="Content Placeholder 2">
            <a:extLst>
              <a:ext uri="{FF2B5EF4-FFF2-40B4-BE49-F238E27FC236}">
                <a16:creationId xmlns:a16="http://schemas.microsoft.com/office/drawing/2014/main" id="{313085FC-30D0-4A95-93F1-DE57936493B9}"/>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Hours of work</a:t>
            </a:r>
          </a:p>
          <a:p>
            <a:pPr marL="457200" indent="-457200">
              <a:buClr>
                <a:schemeClr val="accent1"/>
              </a:buClr>
              <a:buFont typeface="Wingdings" panose="05000000000000000000" pitchFamily="2" charset="2"/>
              <a:buChar char="Ø"/>
            </a:pPr>
            <a:r>
              <a:rPr lang="en-US" sz="2800" dirty="0"/>
              <a:t>Relocation</a:t>
            </a:r>
          </a:p>
          <a:p>
            <a:pPr marL="457200" indent="-457200">
              <a:buClr>
                <a:schemeClr val="accent1"/>
              </a:buClr>
              <a:buFont typeface="Wingdings" panose="05000000000000000000" pitchFamily="2" charset="2"/>
              <a:buChar char="Ø"/>
            </a:pPr>
            <a:r>
              <a:rPr lang="en-US" sz="2800" dirty="0"/>
              <a:t>Stress </a:t>
            </a:r>
          </a:p>
          <a:p>
            <a:pPr marL="457200" indent="-457200">
              <a:buClr>
                <a:schemeClr val="accent1"/>
              </a:buClr>
              <a:buFont typeface="Wingdings" panose="05000000000000000000" pitchFamily="2" charset="2"/>
              <a:buChar char="Ø"/>
            </a:pPr>
            <a:r>
              <a:rPr lang="en-US" sz="2800" dirty="0"/>
              <a:t>Working conditions</a:t>
            </a:r>
          </a:p>
          <a:p>
            <a:endParaRPr lang="en-US" dirty="0"/>
          </a:p>
        </p:txBody>
      </p:sp>
      <p:pic>
        <p:nvPicPr>
          <p:cNvPr id="4" name="Content Placeholder 4">
            <a:extLst>
              <a:ext uri="{FF2B5EF4-FFF2-40B4-BE49-F238E27FC236}">
                <a16:creationId xmlns:a16="http://schemas.microsoft.com/office/drawing/2014/main" id="{79805D55-4C0E-46BC-A4C3-97DDADE06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044" y="936773"/>
            <a:ext cx="3472496" cy="5217965"/>
          </a:xfrm>
          <a:prstGeom prst="rect">
            <a:avLst/>
          </a:prstGeom>
        </p:spPr>
      </p:pic>
    </p:spTree>
    <p:extLst>
      <p:ext uri="{BB962C8B-B14F-4D97-AF65-F5344CB8AC3E}">
        <p14:creationId xmlns:p14="http://schemas.microsoft.com/office/powerpoint/2010/main" val="3863653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6686A-5C1C-4719-8DC9-9910150BB3E7}"/>
              </a:ext>
            </a:extLst>
          </p:cNvPr>
          <p:cNvSpPr>
            <a:spLocks noGrp="1"/>
          </p:cNvSpPr>
          <p:nvPr>
            <p:ph type="title"/>
          </p:nvPr>
        </p:nvSpPr>
        <p:spPr/>
        <p:txBody>
          <a:bodyPr/>
          <a:lstStyle/>
          <a:p>
            <a:r>
              <a:rPr lang="en-US" dirty="0"/>
              <a:t>Multiple Roles</a:t>
            </a:r>
          </a:p>
        </p:txBody>
      </p:sp>
      <p:sp>
        <p:nvSpPr>
          <p:cNvPr id="3" name="Content Placeholder 2">
            <a:extLst>
              <a:ext uri="{FF2B5EF4-FFF2-40B4-BE49-F238E27FC236}">
                <a16:creationId xmlns:a16="http://schemas.microsoft.com/office/drawing/2014/main" id="{74E04B89-1434-451D-A486-4F022BC493ED}"/>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Adult</a:t>
            </a:r>
          </a:p>
          <a:p>
            <a:pPr marL="457200" indent="-457200">
              <a:buClr>
                <a:schemeClr val="accent1"/>
              </a:buClr>
              <a:buFont typeface="Wingdings" panose="05000000000000000000" pitchFamily="2" charset="2"/>
              <a:buChar char="Ø"/>
            </a:pPr>
            <a:r>
              <a:rPr lang="en-US" dirty="0"/>
              <a:t>Employee</a:t>
            </a:r>
          </a:p>
          <a:p>
            <a:pPr marL="457200" indent="-457200">
              <a:buClr>
                <a:schemeClr val="accent1"/>
              </a:buClr>
              <a:buFont typeface="Wingdings" panose="05000000000000000000" pitchFamily="2" charset="2"/>
              <a:buChar char="Ø"/>
            </a:pPr>
            <a:r>
              <a:rPr lang="en-US" dirty="0"/>
              <a:t>Citizen</a:t>
            </a:r>
          </a:p>
          <a:p>
            <a:pPr marL="457200" indent="-457200">
              <a:buClr>
                <a:schemeClr val="accent1"/>
              </a:buClr>
              <a:buFont typeface="Wingdings" panose="05000000000000000000" pitchFamily="2" charset="2"/>
              <a:buChar char="Ø"/>
            </a:pPr>
            <a:r>
              <a:rPr lang="en-US" dirty="0"/>
              <a:t>Spouse</a:t>
            </a:r>
          </a:p>
          <a:p>
            <a:pPr marL="457200" indent="-457200">
              <a:buClr>
                <a:schemeClr val="accent1"/>
              </a:buClr>
              <a:buFont typeface="Wingdings" panose="05000000000000000000" pitchFamily="2" charset="2"/>
              <a:buChar char="Ø"/>
            </a:pPr>
            <a:r>
              <a:rPr lang="en-US" dirty="0"/>
              <a:t>Parent </a:t>
            </a:r>
          </a:p>
          <a:p>
            <a:pPr marL="457200" indent="-457200">
              <a:buClr>
                <a:schemeClr val="accent1"/>
              </a:buClr>
              <a:buFont typeface="Wingdings" panose="05000000000000000000" pitchFamily="2" charset="2"/>
              <a:buChar char="Ø"/>
            </a:pPr>
            <a:r>
              <a:rPr lang="en-US" dirty="0"/>
              <a:t>Community member</a:t>
            </a:r>
          </a:p>
          <a:p>
            <a:pPr marL="457200" indent="-457200">
              <a:buClr>
                <a:schemeClr val="accent1"/>
              </a:buClr>
              <a:buFont typeface="Wingdings" panose="05000000000000000000" pitchFamily="2" charset="2"/>
              <a:buChar char="Ø"/>
            </a:pPr>
            <a:r>
              <a:rPr lang="en-US" dirty="0"/>
              <a:t>Neighbor</a:t>
            </a:r>
          </a:p>
          <a:p>
            <a:pPr marL="457200" indent="-457200">
              <a:buClr>
                <a:schemeClr val="accent1"/>
              </a:buClr>
              <a:buFont typeface="Wingdings" panose="05000000000000000000" pitchFamily="2" charset="2"/>
              <a:buChar char="Ø"/>
            </a:pPr>
            <a:r>
              <a:rPr lang="en-US" dirty="0"/>
              <a:t>Other </a:t>
            </a:r>
          </a:p>
          <a:p>
            <a:endParaRPr lang="en-US" dirty="0"/>
          </a:p>
        </p:txBody>
      </p:sp>
      <p:pic>
        <p:nvPicPr>
          <p:cNvPr id="4" name="Content Placeholder 9">
            <a:extLst>
              <a:ext uri="{FF2B5EF4-FFF2-40B4-BE49-F238E27FC236}">
                <a16:creationId xmlns:a16="http://schemas.microsoft.com/office/drawing/2014/main" id="{9A059772-6DF3-49A5-B479-29FEE81326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6865" y="2609746"/>
            <a:ext cx="2869845" cy="3650084"/>
          </a:xfrm>
          <a:prstGeom prst="rect">
            <a:avLst/>
          </a:prstGeom>
        </p:spPr>
      </p:pic>
      <p:pic>
        <p:nvPicPr>
          <p:cNvPr id="5" name="Picture 4">
            <a:extLst>
              <a:ext uri="{FF2B5EF4-FFF2-40B4-BE49-F238E27FC236}">
                <a16:creationId xmlns:a16="http://schemas.microsoft.com/office/drawing/2014/main" id="{BA4C9212-F415-4403-BCD7-F03278CFCB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1005" y="1022228"/>
            <a:ext cx="2990467" cy="3413016"/>
          </a:xfrm>
          <a:prstGeom prst="rect">
            <a:avLst/>
          </a:prstGeom>
        </p:spPr>
      </p:pic>
    </p:spTree>
    <p:extLst>
      <p:ext uri="{BB962C8B-B14F-4D97-AF65-F5344CB8AC3E}">
        <p14:creationId xmlns:p14="http://schemas.microsoft.com/office/powerpoint/2010/main" val="2425716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D34EF-D394-4AF7-8A22-617E1A70D492}"/>
              </a:ext>
            </a:extLst>
          </p:cNvPr>
          <p:cNvSpPr>
            <a:spLocks noGrp="1"/>
          </p:cNvSpPr>
          <p:nvPr>
            <p:ph type="title"/>
          </p:nvPr>
        </p:nvSpPr>
        <p:spPr/>
        <p:txBody>
          <a:bodyPr/>
          <a:lstStyle/>
          <a:p>
            <a:r>
              <a:rPr lang="en-US" dirty="0"/>
              <a:t>Family</a:t>
            </a:r>
          </a:p>
        </p:txBody>
      </p:sp>
      <p:sp>
        <p:nvSpPr>
          <p:cNvPr id="3" name="Content Placeholder 2">
            <a:extLst>
              <a:ext uri="{FF2B5EF4-FFF2-40B4-BE49-F238E27FC236}">
                <a16:creationId xmlns:a16="http://schemas.microsoft.com/office/drawing/2014/main" id="{6ED0C0A9-FEBC-44EE-829F-0D80353BCF57}"/>
              </a:ext>
            </a:extLst>
          </p:cNvPr>
          <p:cNvSpPr>
            <a:spLocks noGrp="1"/>
          </p:cNvSpPr>
          <p:nvPr>
            <p:ph sz="half" idx="1"/>
          </p:nvPr>
        </p:nvSpPr>
        <p:spPr/>
        <p:txBody>
          <a:bodyPr/>
          <a:lstStyle/>
          <a:p>
            <a:r>
              <a:rPr lang="en-US" dirty="0"/>
              <a:t>May consist of:</a:t>
            </a:r>
          </a:p>
          <a:p>
            <a:pPr lvl="1">
              <a:buFont typeface="Wingdings" panose="05000000000000000000" pitchFamily="2" charset="2"/>
              <a:buChar char="Ø"/>
            </a:pPr>
            <a:r>
              <a:rPr lang="en-US" dirty="0"/>
              <a:t>Spouse</a:t>
            </a:r>
          </a:p>
          <a:p>
            <a:pPr lvl="1">
              <a:buFont typeface="Wingdings" panose="05000000000000000000" pitchFamily="2" charset="2"/>
              <a:buChar char="Ø"/>
            </a:pPr>
            <a:r>
              <a:rPr lang="en-US" dirty="0"/>
              <a:t>Children</a:t>
            </a:r>
          </a:p>
          <a:p>
            <a:pPr lvl="1">
              <a:buFont typeface="Wingdings" panose="05000000000000000000" pitchFamily="2" charset="2"/>
              <a:buChar char="Ø"/>
            </a:pPr>
            <a:r>
              <a:rPr lang="en-US" dirty="0"/>
              <a:t>Grandparents</a:t>
            </a:r>
          </a:p>
          <a:p>
            <a:pPr lvl="1">
              <a:buFont typeface="Wingdings" panose="05000000000000000000" pitchFamily="2" charset="2"/>
              <a:buChar char="Ø"/>
            </a:pPr>
            <a:r>
              <a:rPr lang="en-US" dirty="0"/>
              <a:t>Brothers and sisters</a:t>
            </a:r>
          </a:p>
          <a:p>
            <a:pPr lvl="1">
              <a:buFont typeface="Wingdings" panose="05000000000000000000" pitchFamily="2" charset="2"/>
              <a:buChar char="Ø"/>
            </a:pPr>
            <a:r>
              <a:rPr lang="en-US" dirty="0"/>
              <a:t>Step-children</a:t>
            </a:r>
          </a:p>
          <a:p>
            <a:pPr lvl="1">
              <a:buFont typeface="Wingdings" panose="05000000000000000000" pitchFamily="2" charset="2"/>
              <a:buChar char="Ø"/>
            </a:pPr>
            <a:r>
              <a:rPr lang="en-US" dirty="0"/>
              <a:t>Other relatives</a:t>
            </a:r>
          </a:p>
          <a:p>
            <a:endParaRPr lang="en-US" dirty="0"/>
          </a:p>
        </p:txBody>
      </p:sp>
      <p:pic>
        <p:nvPicPr>
          <p:cNvPr id="4" name="Picture 3">
            <a:extLst>
              <a:ext uri="{FF2B5EF4-FFF2-40B4-BE49-F238E27FC236}">
                <a16:creationId xmlns:a16="http://schemas.microsoft.com/office/drawing/2014/main" id="{EA992213-3E5C-4466-B0F2-AABEB65467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0254" y="1216598"/>
            <a:ext cx="5531004" cy="4424803"/>
          </a:xfrm>
          <a:prstGeom prst="rect">
            <a:avLst/>
          </a:prstGeom>
        </p:spPr>
      </p:pic>
    </p:spTree>
    <p:extLst>
      <p:ext uri="{BB962C8B-B14F-4D97-AF65-F5344CB8AC3E}">
        <p14:creationId xmlns:p14="http://schemas.microsoft.com/office/powerpoint/2010/main" val="1760794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66B49-5698-45DB-A465-BFED3977C6EC}"/>
              </a:ext>
            </a:extLst>
          </p:cNvPr>
          <p:cNvSpPr>
            <a:spLocks noGrp="1"/>
          </p:cNvSpPr>
          <p:nvPr>
            <p:ph type="title"/>
          </p:nvPr>
        </p:nvSpPr>
        <p:spPr/>
        <p:txBody>
          <a:bodyPr/>
          <a:lstStyle/>
          <a:p>
            <a:r>
              <a:rPr lang="en-US" dirty="0">
                <a:hlinkClick r:id="rId3"/>
              </a:rPr>
              <a:t>Families Struggling for Work-Life Balance</a:t>
            </a:r>
            <a:br>
              <a:rPr lang="en-US" dirty="0"/>
            </a:br>
            <a:r>
              <a:rPr lang="en-US" sz="2000" dirty="0">
                <a:latin typeface="Arial" panose="020B0604020202020204" pitchFamily="34" charset="0"/>
                <a:cs typeface="Arial" panose="020B0604020202020204" pitchFamily="34" charset="0"/>
              </a:rPr>
              <a:t>(click on link)</a:t>
            </a:r>
            <a:endParaRPr lang="en-US" dirty="0"/>
          </a:p>
        </p:txBody>
      </p:sp>
      <p:pic>
        <p:nvPicPr>
          <p:cNvPr id="4" name="Picture 3">
            <a:extLst>
              <a:ext uri="{FF2B5EF4-FFF2-40B4-BE49-F238E27FC236}">
                <a16:creationId xmlns:a16="http://schemas.microsoft.com/office/drawing/2014/main" id="{7D31BD7E-5645-41A7-9838-89CE9A27C2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5083" y="1667933"/>
            <a:ext cx="6201834" cy="4134556"/>
          </a:xfrm>
          <a:prstGeom prst="rect">
            <a:avLst/>
          </a:prstGeom>
        </p:spPr>
      </p:pic>
    </p:spTree>
    <p:extLst>
      <p:ext uri="{BB962C8B-B14F-4D97-AF65-F5344CB8AC3E}">
        <p14:creationId xmlns:p14="http://schemas.microsoft.com/office/powerpoint/2010/main" val="491996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2DE78-7C0A-4E79-AACB-E74E04C944F2}"/>
              </a:ext>
            </a:extLst>
          </p:cNvPr>
          <p:cNvSpPr>
            <a:spLocks noGrp="1"/>
          </p:cNvSpPr>
          <p:nvPr>
            <p:ph type="title"/>
          </p:nvPr>
        </p:nvSpPr>
        <p:spPr/>
        <p:txBody>
          <a:bodyPr/>
          <a:lstStyle/>
          <a:p>
            <a:r>
              <a:rPr lang="en-US" dirty="0"/>
              <a:t>Time and Energy Management</a:t>
            </a:r>
          </a:p>
        </p:txBody>
      </p:sp>
      <p:pic>
        <p:nvPicPr>
          <p:cNvPr id="4" name="Picture 3">
            <a:extLst>
              <a:ext uri="{FF2B5EF4-FFF2-40B4-BE49-F238E27FC236}">
                <a16:creationId xmlns:a16="http://schemas.microsoft.com/office/drawing/2014/main" id="{4321C562-73EC-483E-802E-A75F1B7EB9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4147" y="1560688"/>
            <a:ext cx="3723706" cy="5133622"/>
          </a:xfrm>
          <a:prstGeom prst="rect">
            <a:avLst/>
          </a:prstGeom>
        </p:spPr>
      </p:pic>
    </p:spTree>
    <p:extLst>
      <p:ext uri="{BB962C8B-B14F-4D97-AF65-F5344CB8AC3E}">
        <p14:creationId xmlns:p14="http://schemas.microsoft.com/office/powerpoint/2010/main" val="2603085747"/>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1B5C7F-2497-4FAB-9E2E-E6A7EB669C3E}">
  <ds:schemaRefs>
    <ds:schemaRef ds:uri="http://www.w3.org/XML/1998/namespace"/>
    <ds:schemaRef ds:uri="http://purl.org/dc/dcmitype/"/>
    <ds:schemaRef ds:uri="http://purl.org/dc/elements/1.1/"/>
    <ds:schemaRef ds:uri="http://schemas.microsoft.com/office/2006/metadata/properties"/>
    <ds:schemaRef ds:uri="05d88611-e516-4d1a-b12e-39107e78b3d0"/>
    <ds:schemaRef ds:uri="56ea17bb-c96d-4826-b465-01eec0dd23dd"/>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55</TotalTime>
  <Words>694</Words>
  <Application>Microsoft Office PowerPoint</Application>
  <PresentationFormat>Widescreen</PresentationFormat>
  <Paragraphs>127</Paragraphs>
  <Slides>14</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.AppleSystemUIFont</vt:lpstr>
      <vt:lpstr>Arial</vt:lpstr>
      <vt:lpstr>Calibri</vt:lpstr>
      <vt:lpstr>Corbel</vt:lpstr>
      <vt:lpstr>Open Sans</vt:lpstr>
      <vt:lpstr>Open Sans SemiBold</vt:lpstr>
      <vt:lpstr>Wingdings</vt:lpstr>
      <vt:lpstr>2_Office Theme</vt:lpstr>
      <vt:lpstr>3_Office Theme</vt:lpstr>
      <vt:lpstr>The Balancing Act  Managing a Career and Family</vt:lpstr>
      <vt:lpstr>PowerPoint Presentation</vt:lpstr>
      <vt:lpstr>Working in Hospitality and Tourism</vt:lpstr>
      <vt:lpstr>Advantages</vt:lpstr>
      <vt:lpstr>Disadvantages</vt:lpstr>
      <vt:lpstr>Multiple Roles</vt:lpstr>
      <vt:lpstr>Family</vt:lpstr>
      <vt:lpstr>Families Struggling for Work-Life Balance (click on link)</vt:lpstr>
      <vt:lpstr>Time and Energy Management</vt:lpstr>
      <vt:lpstr>Time Saving Techniques</vt:lpstr>
      <vt:lpstr>Managing Your Energy</vt:lpstr>
      <vt:lpstr>Leisure Activities </vt:lpstr>
      <vt:lpstr>Questions?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6</cp:revision>
  <cp:lastPrinted>2017-07-07T16:17:37Z</cp:lastPrinted>
  <dcterms:created xsi:type="dcterms:W3CDTF">2017-07-11T23:58:30Z</dcterms:created>
  <dcterms:modified xsi:type="dcterms:W3CDTF">2017-11-20T19:40:51Z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