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7"/>
  </p:notesMasterIdLst>
  <p:handoutMasterIdLst>
    <p:handoutMasterId r:id="rId28"/>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54061" autoAdjust="0"/>
  </p:normalViewPr>
  <p:slideViewPr>
    <p:cSldViewPr snapToGrid="0">
      <p:cViewPr varScale="1">
        <p:scale>
          <a:sx n="36" d="100"/>
          <a:sy n="36" d="100"/>
        </p:scale>
        <p:origin x="1860" y="48"/>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06-Jan-18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06-Jan-18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Introduce topic and slide presentation.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87043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Distribute handout It Matters How You Say It! (see All Lessons Attachments tab) and allow students to practice using a different tone of voice and inflection when asking the question, “What do you want me to do?”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865221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Your personal qualities play an important role in how your non-verbal communication is perceived by your clients.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548312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4. Structure of conversation </a:t>
            </a:r>
          </a:p>
          <a:p>
            <a:r>
              <a:rPr lang="en-US" sz="1200" b="0" i="0" u="none" strike="noStrike" kern="1200" baseline="0" dirty="0">
                <a:solidFill>
                  <a:schemeClr val="tx1"/>
                </a:solidFill>
                <a:latin typeface="+mn-lt"/>
                <a:ea typeface="+mn-ea"/>
                <a:cs typeface="+mn-cs"/>
              </a:rPr>
              <a:t>A. Client communication: Direct the conversation. Do not gossip or complain. Do not talk about personal issues, politics or religion. Talk about beauty and fashion. Be a good listener. </a:t>
            </a:r>
          </a:p>
          <a:p>
            <a:r>
              <a:rPr lang="en-US" sz="1200" b="0" i="0" u="none" strike="noStrike" kern="1200" baseline="0" dirty="0">
                <a:solidFill>
                  <a:schemeClr val="tx1"/>
                </a:solidFill>
                <a:latin typeface="+mn-lt"/>
                <a:ea typeface="+mn-ea"/>
                <a:cs typeface="+mn-cs"/>
              </a:rPr>
              <a:t>B. In-salon communication with co-workers: Same as above applies.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448137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2. Telephone ethics </a:t>
            </a:r>
          </a:p>
          <a:p>
            <a:r>
              <a:rPr lang="en-US" sz="1200" b="0" i="0" u="none" strike="noStrike" kern="1200" baseline="0" dirty="0">
                <a:solidFill>
                  <a:schemeClr val="tx1"/>
                </a:solidFill>
                <a:latin typeface="+mn-lt"/>
                <a:ea typeface="+mn-ea"/>
                <a:cs typeface="+mn-cs"/>
              </a:rPr>
              <a:t>A. Greeting: The first thing that you say when you pick up the phone. </a:t>
            </a:r>
          </a:p>
          <a:p>
            <a:r>
              <a:rPr lang="en-US" sz="1200" b="0" i="0" u="none" strike="noStrike" kern="1200" baseline="0" dirty="0">
                <a:solidFill>
                  <a:schemeClr val="tx1"/>
                </a:solidFill>
                <a:latin typeface="+mn-lt"/>
                <a:ea typeface="+mn-ea"/>
                <a:cs typeface="+mn-cs"/>
              </a:rPr>
              <a:t>B. Introduction: Your name </a:t>
            </a:r>
          </a:p>
          <a:p>
            <a:r>
              <a:rPr lang="en-US" sz="1200" b="0" i="0" u="none" strike="noStrike" kern="1200" baseline="0" dirty="0">
                <a:solidFill>
                  <a:schemeClr val="tx1"/>
                </a:solidFill>
                <a:latin typeface="+mn-lt"/>
                <a:ea typeface="+mn-ea"/>
                <a:cs typeface="+mn-cs"/>
              </a:rPr>
              <a:t>C. Tone: Pleasant and happy. </a:t>
            </a:r>
          </a:p>
          <a:p>
            <a:r>
              <a:rPr lang="en-US" sz="1200" b="0" i="0" u="none" strike="noStrike" kern="1200" baseline="0" dirty="0">
                <a:solidFill>
                  <a:schemeClr val="tx1"/>
                </a:solidFill>
                <a:latin typeface="+mn-lt"/>
                <a:ea typeface="+mn-ea"/>
                <a:cs typeface="+mn-cs"/>
              </a:rPr>
              <a:t>D. Ask questions: Double check the information being requested by asking questions. Do not make assumptions. </a:t>
            </a:r>
          </a:p>
          <a:p>
            <a:r>
              <a:rPr lang="en-US" sz="1200" b="0" i="0" u="none" strike="noStrike" kern="1200" baseline="0" dirty="0">
                <a:solidFill>
                  <a:schemeClr val="tx1"/>
                </a:solidFill>
                <a:latin typeface="+mn-lt"/>
                <a:ea typeface="+mn-ea"/>
                <a:cs typeface="+mn-cs"/>
              </a:rPr>
              <a:t>E. Listen: Carefully to what the client is saying. </a:t>
            </a:r>
          </a:p>
          <a:p>
            <a:r>
              <a:rPr lang="en-US" sz="1200" b="0" i="0" u="none" strike="noStrike" kern="1200" baseline="0" dirty="0">
                <a:solidFill>
                  <a:schemeClr val="tx1"/>
                </a:solidFill>
                <a:latin typeface="+mn-lt"/>
                <a:ea typeface="+mn-ea"/>
                <a:cs typeface="+mn-cs"/>
              </a:rPr>
              <a:t>Discuss the script you want used when answering the cosmetology classroom telephone. </a:t>
            </a:r>
          </a:p>
          <a:p>
            <a:r>
              <a:rPr lang="en-US" sz="1200" b="0" i="0" u="none" strike="noStrike" kern="1200" baseline="0" dirty="0">
                <a:solidFill>
                  <a:schemeClr val="tx1"/>
                </a:solidFill>
                <a:latin typeface="+mn-lt"/>
                <a:ea typeface="+mn-ea"/>
                <a:cs typeface="+mn-cs"/>
              </a:rPr>
              <a:t>Have each student develop a basic script for a salon, record on their phone and play it back for the class to evaluate.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247841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412232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View and discuss. Have students provide additional examples.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2307904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Discuss the importance of communicating effectively with co-workers.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1842942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Have students provide examples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442646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View and discuss.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607722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View and discuss.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2064865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1904436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3883278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Discuss.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251382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024525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Effective Communication </a:t>
            </a:r>
          </a:p>
          <a:p>
            <a:r>
              <a:rPr lang="en-US" sz="1200" b="0" i="0" u="none" strike="noStrike" kern="1200" baseline="0" dirty="0">
                <a:solidFill>
                  <a:schemeClr val="tx1"/>
                </a:solidFill>
                <a:latin typeface="+mn-lt"/>
                <a:ea typeface="+mn-ea"/>
                <a:cs typeface="+mn-cs"/>
              </a:rPr>
              <a:t>A. Verbal communication </a:t>
            </a:r>
          </a:p>
          <a:p>
            <a:r>
              <a:rPr lang="en-US" sz="1200" b="0" i="0" u="none" strike="noStrike" kern="1200" baseline="0" dirty="0">
                <a:solidFill>
                  <a:schemeClr val="tx1"/>
                </a:solidFill>
                <a:latin typeface="+mn-lt"/>
                <a:ea typeface="+mn-ea"/>
                <a:cs typeface="+mn-cs"/>
              </a:rPr>
              <a:t>1. Power of what you say: Be sure to be knowledgeable about what you say to people. </a:t>
            </a:r>
          </a:p>
          <a:p>
            <a:r>
              <a:rPr lang="en-US" sz="1200" b="0" i="0" u="none" strike="noStrike" kern="1200" baseline="0" dirty="0">
                <a:solidFill>
                  <a:schemeClr val="tx1"/>
                </a:solidFill>
                <a:latin typeface="+mn-lt"/>
                <a:ea typeface="+mn-ea"/>
                <a:cs typeface="+mn-cs"/>
              </a:rPr>
              <a:t>2. Inflection: Change in pitch or tone of voice </a:t>
            </a:r>
          </a:p>
          <a:p>
            <a:r>
              <a:rPr lang="en-US" sz="1200" b="0" i="0" u="none" strike="noStrike" kern="1200" baseline="0" dirty="0">
                <a:solidFill>
                  <a:schemeClr val="tx1"/>
                </a:solidFill>
                <a:latin typeface="+mn-lt"/>
                <a:ea typeface="+mn-ea"/>
                <a:cs typeface="+mn-cs"/>
              </a:rPr>
              <a:t>3. Tone: Pleasant tone of voice communicates the idea that you want to express. </a:t>
            </a:r>
          </a:p>
          <a:p>
            <a:r>
              <a:rPr lang="en-US" sz="1200" b="0" i="0" u="none" strike="noStrike" kern="1200" baseline="0" dirty="0">
                <a:solidFill>
                  <a:schemeClr val="tx1"/>
                </a:solidFill>
                <a:latin typeface="+mn-lt"/>
                <a:ea typeface="+mn-ea"/>
                <a:cs typeface="+mn-cs"/>
              </a:rPr>
              <a:t>4. Grammar: Using the standard grammar will gain respect from your clients. Using slang will turn them off. </a:t>
            </a:r>
          </a:p>
          <a:p>
            <a:r>
              <a:rPr lang="en-US" sz="1200" b="0" i="0" u="none" strike="noStrike" kern="1200" baseline="0" dirty="0">
                <a:solidFill>
                  <a:schemeClr val="tx1"/>
                </a:solidFill>
                <a:latin typeface="+mn-lt"/>
                <a:ea typeface="+mn-ea"/>
                <a:cs typeface="+mn-cs"/>
              </a:rPr>
              <a:t>5. Conversational manners: Be sensitive, tactful, honest without offending your clients and co-workers. </a:t>
            </a:r>
          </a:p>
          <a:p>
            <a:r>
              <a:rPr lang="en-US" sz="1200" b="0" i="0" u="none" strike="noStrike" kern="1200" baseline="0" dirty="0">
                <a:solidFill>
                  <a:schemeClr val="tx1"/>
                </a:solidFill>
                <a:latin typeface="+mn-lt"/>
                <a:ea typeface="+mn-ea"/>
                <a:cs typeface="+mn-cs"/>
              </a:rPr>
              <a:t>B. Non-verbal communication </a:t>
            </a:r>
          </a:p>
          <a:p>
            <a:r>
              <a:rPr lang="en-US" sz="1200" b="0" i="0" u="none" strike="noStrike" kern="1200" baseline="0" dirty="0">
                <a:solidFill>
                  <a:schemeClr val="tx1"/>
                </a:solidFill>
                <a:latin typeface="+mn-lt"/>
                <a:ea typeface="+mn-ea"/>
                <a:cs typeface="+mn-cs"/>
              </a:rPr>
              <a:t>1. Gestures: Body language </a:t>
            </a:r>
          </a:p>
          <a:p>
            <a:r>
              <a:rPr lang="en-US" sz="1200" b="0" i="0" u="none" strike="noStrike" kern="1200" baseline="0" dirty="0">
                <a:solidFill>
                  <a:schemeClr val="tx1"/>
                </a:solidFill>
                <a:latin typeface="+mn-lt"/>
                <a:ea typeface="+mn-ea"/>
                <a:cs typeface="+mn-cs"/>
              </a:rPr>
              <a:t>2. Eye Contact: Looking at the person is acknowledgement that you are listening. Do not roll your eyes. </a:t>
            </a:r>
          </a:p>
          <a:p>
            <a:r>
              <a:rPr lang="en-US" sz="1200" b="0" i="0" u="none" strike="noStrike" kern="1200" baseline="0" dirty="0">
                <a:solidFill>
                  <a:schemeClr val="tx1"/>
                </a:solidFill>
                <a:latin typeface="+mn-lt"/>
                <a:ea typeface="+mn-ea"/>
                <a:cs typeface="+mn-cs"/>
              </a:rPr>
              <a:t>3. Appearance: Looking professional will get a client’s positive attention. </a:t>
            </a:r>
          </a:p>
          <a:p>
            <a:r>
              <a:rPr lang="en-US" sz="1200" b="0" i="0" u="none" strike="noStrike" kern="1200" baseline="0" dirty="0">
                <a:solidFill>
                  <a:schemeClr val="tx1"/>
                </a:solidFill>
                <a:latin typeface="+mn-lt"/>
                <a:ea typeface="+mn-ea"/>
                <a:cs typeface="+mn-cs"/>
              </a:rPr>
              <a:t>4. Facial expressions: Worth a thousand words. </a:t>
            </a:r>
          </a:p>
          <a:p>
            <a:r>
              <a:rPr lang="en-US" sz="1200" b="0" i="0" u="none" strike="noStrike" kern="1200" baseline="0" dirty="0">
                <a:solidFill>
                  <a:schemeClr val="tx1"/>
                </a:solidFill>
                <a:latin typeface="+mn-lt"/>
                <a:ea typeface="+mn-ea"/>
                <a:cs typeface="+mn-cs"/>
              </a:rPr>
              <a:t>5. Body language </a:t>
            </a:r>
          </a:p>
          <a:p>
            <a:r>
              <a:rPr lang="en-US" sz="1200" b="0" i="0" u="none" strike="noStrike" kern="1200" baseline="0" dirty="0">
                <a:solidFill>
                  <a:schemeClr val="tx1"/>
                </a:solidFill>
                <a:latin typeface="+mn-lt"/>
                <a:ea typeface="+mn-ea"/>
                <a:cs typeface="+mn-cs"/>
              </a:rPr>
              <a:t>1. Negative: Arms crossed, scowl on your face, not smiling. </a:t>
            </a:r>
          </a:p>
          <a:p>
            <a:r>
              <a:rPr lang="en-US" sz="1200" b="0" i="0" u="none" strike="noStrike" kern="1200" baseline="0" dirty="0">
                <a:solidFill>
                  <a:schemeClr val="tx1"/>
                </a:solidFill>
                <a:latin typeface="+mn-lt"/>
                <a:ea typeface="+mn-ea"/>
                <a:cs typeface="+mn-cs"/>
              </a:rPr>
              <a:t>2. Positive: Arms open, standing tall and confident, and smiling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497626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Practice verbal skills daily.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175960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Allow students to brainstorm examples of non-verbal communication. </a:t>
            </a:r>
          </a:p>
          <a:p>
            <a:r>
              <a:rPr lang="en-US" sz="1200" b="0" i="0" u="none" strike="noStrike" kern="1200" baseline="0" dirty="0">
                <a:solidFill>
                  <a:schemeClr val="tx1"/>
                </a:solidFill>
                <a:latin typeface="+mn-lt"/>
                <a:ea typeface="+mn-ea"/>
                <a:cs typeface="+mn-cs"/>
              </a:rPr>
              <a:t>Communication can also be written (letters/flyers/signs) or electronic (email). </a:t>
            </a:r>
          </a:p>
          <a:p>
            <a:r>
              <a:rPr lang="en-US" sz="1200" b="0" i="0" u="none" strike="noStrike" kern="1200" baseline="0" dirty="0">
                <a:solidFill>
                  <a:schemeClr val="tx1"/>
                </a:solidFill>
                <a:latin typeface="+mn-lt"/>
                <a:ea typeface="+mn-ea"/>
                <a:cs typeface="+mn-cs"/>
              </a:rPr>
              <a:t>Discuss the importance of correct grammar and spelling on salon flyers and signage. What does this say to potential clients? </a:t>
            </a:r>
          </a:p>
          <a:p>
            <a:r>
              <a:rPr lang="en-US" sz="1200" b="0" i="0" u="none" strike="noStrike" kern="1200" baseline="0" dirty="0">
                <a:solidFill>
                  <a:schemeClr val="tx1"/>
                </a:solidFill>
                <a:latin typeface="+mn-lt"/>
                <a:ea typeface="+mn-ea"/>
                <a:cs typeface="+mn-cs"/>
              </a:rPr>
              <a:t>Discuss email etiquette.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910408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3. Personality qualities </a:t>
            </a:r>
          </a:p>
          <a:p>
            <a:r>
              <a:rPr lang="en-US" sz="1200" b="0" i="0" u="none" strike="noStrike" kern="1200" baseline="0" dirty="0">
                <a:solidFill>
                  <a:schemeClr val="tx1"/>
                </a:solidFill>
                <a:latin typeface="+mn-lt"/>
                <a:ea typeface="+mn-ea"/>
                <a:cs typeface="+mn-cs"/>
              </a:rPr>
              <a:t>A. Attitude: Can affect others around you. Attitudes are learned, positive/negative. They can be changed for the better. </a:t>
            </a:r>
          </a:p>
          <a:p>
            <a:r>
              <a:rPr lang="en-US" sz="1200" b="0" i="0" u="none" strike="noStrike" kern="1200" baseline="0" dirty="0">
                <a:solidFill>
                  <a:schemeClr val="tx1"/>
                </a:solidFill>
                <a:latin typeface="+mn-lt"/>
                <a:ea typeface="+mn-ea"/>
                <a:cs typeface="+mn-cs"/>
              </a:rPr>
              <a:t>B. Manners: Good human relations, kind and considerate.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749938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pzLIKoxwKnY&amp;feature=youtu.b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Fs2Nj51t1wc&amp;feature=youtu.be"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JkwopwmimWk&amp;feature=youtu.be"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sz="6000" dirty="0"/>
              <a:t>The Importance of Effective Communication</a:t>
            </a:r>
          </a:p>
        </p:txBody>
      </p:sp>
      <p:sp>
        <p:nvSpPr>
          <p:cNvPr id="2" name="Rectangle 1">
            <a:extLst>
              <a:ext uri="{FF2B5EF4-FFF2-40B4-BE49-F238E27FC236}">
                <a16:creationId xmlns:a16="http://schemas.microsoft.com/office/drawing/2014/main" id="{B654558C-C78B-4825-B4BF-E889243D2228}"/>
              </a:ext>
            </a:extLst>
          </p:cNvPr>
          <p:cNvSpPr/>
          <p:nvPr/>
        </p:nvSpPr>
        <p:spPr>
          <a:xfrm>
            <a:off x="4626946" y="3890865"/>
            <a:ext cx="7462935" cy="769441"/>
          </a:xfrm>
          <a:prstGeom prst="rect">
            <a:avLst/>
          </a:prstGeom>
        </p:spPr>
        <p:txBody>
          <a:bodyPr wrap="square">
            <a:spAutoFit/>
          </a:bodyPr>
          <a:lstStyle/>
          <a:p>
            <a:r>
              <a:rPr lang="en-US" sz="4400" dirty="0">
                <a:solidFill>
                  <a:schemeClr val="accent2">
                    <a:lumMod val="60000"/>
                    <a:lumOff val="40000"/>
                  </a:schemeClr>
                </a:solidFill>
                <a:latin typeface="Open Sans"/>
              </a:rPr>
              <a:t>Introduction to Cosmetology </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It Matters How You Say It</a:t>
            </a:r>
          </a:p>
        </p:txBody>
      </p:sp>
    </p:spTree>
    <p:extLst>
      <p:ext uri="{BB962C8B-B14F-4D97-AF65-F5344CB8AC3E}">
        <p14:creationId xmlns:p14="http://schemas.microsoft.com/office/powerpoint/2010/main" val="3235199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Personal Qualities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Maintain professional appearance, personal hygiene and behavior</a:t>
            </a:r>
          </a:p>
          <a:p>
            <a:pPr lvl="1"/>
            <a:r>
              <a:rPr lang="en-US" dirty="0"/>
              <a:t>Demonstrate correct client care and professionalism at all times</a:t>
            </a:r>
          </a:p>
          <a:p>
            <a:pPr lvl="1"/>
            <a:r>
              <a:rPr lang="en-US" dirty="0"/>
              <a:t>Project professionalism, confidence and enthusiasm when providing information</a:t>
            </a:r>
          </a:p>
        </p:txBody>
      </p:sp>
    </p:spTree>
    <p:extLst>
      <p:ext uri="{BB962C8B-B14F-4D97-AF65-F5344CB8AC3E}">
        <p14:creationId xmlns:p14="http://schemas.microsoft.com/office/powerpoint/2010/main" val="436589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Structure of Conversation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Communication with clients</a:t>
            </a:r>
          </a:p>
          <a:p>
            <a:pPr lvl="1"/>
            <a:r>
              <a:rPr lang="en-US" dirty="0"/>
              <a:t>In salon communication with co-workers</a:t>
            </a:r>
          </a:p>
        </p:txBody>
      </p:sp>
    </p:spTree>
    <p:extLst>
      <p:ext uri="{BB962C8B-B14F-4D97-AF65-F5344CB8AC3E}">
        <p14:creationId xmlns:p14="http://schemas.microsoft.com/office/powerpoint/2010/main" val="3338778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Telephone Etiquette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Greeting</a:t>
            </a:r>
          </a:p>
          <a:p>
            <a:pPr lvl="1"/>
            <a:r>
              <a:rPr lang="en-US" dirty="0"/>
              <a:t>Introduction</a:t>
            </a:r>
          </a:p>
          <a:p>
            <a:pPr lvl="1"/>
            <a:r>
              <a:rPr lang="en-US" dirty="0"/>
              <a:t>Tone</a:t>
            </a:r>
          </a:p>
          <a:p>
            <a:pPr lvl="1"/>
            <a:r>
              <a:rPr lang="en-US" dirty="0"/>
              <a:t>Ask questions</a:t>
            </a:r>
          </a:p>
          <a:p>
            <a:pPr lvl="1"/>
            <a:r>
              <a:rPr lang="en-US" dirty="0"/>
              <a:t>Listen</a:t>
            </a:r>
          </a:p>
          <a:p>
            <a:pPr lvl="1"/>
            <a:r>
              <a:rPr lang="en-US" dirty="0"/>
              <a:t>Salon script</a:t>
            </a:r>
          </a:p>
        </p:txBody>
      </p:sp>
      <p:pic>
        <p:nvPicPr>
          <p:cNvPr id="4" name="Picture 3">
            <a:extLst>
              <a:ext uri="{FF2B5EF4-FFF2-40B4-BE49-F238E27FC236}">
                <a16:creationId xmlns:a16="http://schemas.microsoft.com/office/drawing/2014/main" id="{238F29FC-546D-40F4-9434-6AA0CB1F00B2}"/>
              </a:ext>
            </a:extLst>
          </p:cNvPr>
          <p:cNvPicPr>
            <a:picLocks noChangeAspect="1"/>
          </p:cNvPicPr>
          <p:nvPr/>
        </p:nvPicPr>
        <p:blipFill>
          <a:blip r:embed="rId3"/>
          <a:stretch>
            <a:fillRect/>
          </a:stretch>
        </p:blipFill>
        <p:spPr>
          <a:xfrm>
            <a:off x="7402320" y="1779000"/>
            <a:ext cx="2812800" cy="3300000"/>
          </a:xfrm>
          <a:prstGeom prst="rect">
            <a:avLst/>
          </a:prstGeom>
        </p:spPr>
      </p:pic>
    </p:spTree>
    <p:extLst>
      <p:ext uri="{BB962C8B-B14F-4D97-AF65-F5344CB8AC3E}">
        <p14:creationId xmlns:p14="http://schemas.microsoft.com/office/powerpoint/2010/main" val="1647407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Communication with Clients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Provide good customer service</a:t>
            </a:r>
          </a:p>
          <a:p>
            <a:pPr lvl="1"/>
            <a:r>
              <a:rPr lang="en-US" dirty="0"/>
              <a:t>Demonstrate respect to clients</a:t>
            </a:r>
          </a:p>
          <a:p>
            <a:pPr lvl="1"/>
            <a:r>
              <a:rPr lang="en-US" dirty="0"/>
              <a:t>Explaining treatment/service/product to the clients</a:t>
            </a:r>
          </a:p>
          <a:p>
            <a:pPr lvl="1"/>
            <a:r>
              <a:rPr lang="en-US" dirty="0"/>
              <a:t>Demonstrate good communication skills</a:t>
            </a:r>
          </a:p>
        </p:txBody>
      </p:sp>
    </p:spTree>
    <p:extLst>
      <p:ext uri="{BB962C8B-B14F-4D97-AF65-F5344CB8AC3E}">
        <p14:creationId xmlns:p14="http://schemas.microsoft.com/office/powerpoint/2010/main" val="3879784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5 tips for building better communication skills in the salon</a:t>
            </a:r>
            <a:br>
              <a:rPr lang="en-US" dirty="0"/>
            </a:br>
            <a:r>
              <a:rPr lang="en-US" dirty="0"/>
              <a:t>(Click on link)</a:t>
            </a:r>
          </a:p>
        </p:txBody>
      </p:sp>
    </p:spTree>
    <p:extLst>
      <p:ext uri="{BB962C8B-B14F-4D97-AF65-F5344CB8AC3E}">
        <p14:creationId xmlns:p14="http://schemas.microsoft.com/office/powerpoint/2010/main" val="3049020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In-Salon Communication with Co-Workers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Demonstrate respect to colleagues</a:t>
            </a:r>
          </a:p>
        </p:txBody>
      </p:sp>
      <p:pic>
        <p:nvPicPr>
          <p:cNvPr id="4" name="Picture 3">
            <a:extLst>
              <a:ext uri="{FF2B5EF4-FFF2-40B4-BE49-F238E27FC236}">
                <a16:creationId xmlns:a16="http://schemas.microsoft.com/office/drawing/2014/main" id="{0601EFB9-12C0-4B40-9402-FFAE4481C056}"/>
              </a:ext>
            </a:extLst>
          </p:cNvPr>
          <p:cNvPicPr>
            <a:picLocks noChangeAspect="1"/>
          </p:cNvPicPr>
          <p:nvPr/>
        </p:nvPicPr>
        <p:blipFill>
          <a:blip r:embed="rId3"/>
          <a:stretch>
            <a:fillRect/>
          </a:stretch>
        </p:blipFill>
        <p:spPr>
          <a:xfrm>
            <a:off x="4875393" y="2835592"/>
            <a:ext cx="2767467" cy="2498408"/>
          </a:xfrm>
          <a:prstGeom prst="rect">
            <a:avLst/>
          </a:prstGeom>
        </p:spPr>
      </p:pic>
    </p:spTree>
    <p:extLst>
      <p:ext uri="{BB962C8B-B14F-4D97-AF65-F5344CB8AC3E}">
        <p14:creationId xmlns:p14="http://schemas.microsoft.com/office/powerpoint/2010/main" val="1579285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Adapt methods of communication to suit different situations and client needs</a:t>
            </a:r>
          </a:p>
        </p:txBody>
      </p:sp>
    </p:spTree>
    <p:extLst>
      <p:ext uri="{BB962C8B-B14F-4D97-AF65-F5344CB8AC3E}">
        <p14:creationId xmlns:p14="http://schemas.microsoft.com/office/powerpoint/2010/main" val="331866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How to handle an angry client</a:t>
            </a:r>
            <a:br>
              <a:rPr lang="en-US" dirty="0"/>
            </a:br>
            <a:r>
              <a:rPr lang="en-US" dirty="0"/>
              <a:t>(Click on link)</a:t>
            </a:r>
          </a:p>
        </p:txBody>
      </p:sp>
    </p:spTree>
    <p:extLst>
      <p:ext uri="{BB962C8B-B14F-4D97-AF65-F5344CB8AC3E}">
        <p14:creationId xmlns:p14="http://schemas.microsoft.com/office/powerpoint/2010/main" val="2767088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Tips for client follow-up</a:t>
            </a:r>
            <a:br>
              <a:rPr lang="en-US" dirty="0"/>
            </a:br>
            <a:r>
              <a:rPr lang="en-US" dirty="0"/>
              <a:t>(Click on link)</a:t>
            </a:r>
          </a:p>
        </p:txBody>
      </p:sp>
    </p:spTree>
    <p:extLst>
      <p:ext uri="{BB962C8B-B14F-4D97-AF65-F5344CB8AC3E}">
        <p14:creationId xmlns:p14="http://schemas.microsoft.com/office/powerpoint/2010/main" val="146640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4" name="Picture 3">
            <a:extLst>
              <a:ext uri="{FF2B5EF4-FFF2-40B4-BE49-F238E27FC236}">
                <a16:creationId xmlns:a16="http://schemas.microsoft.com/office/drawing/2014/main" id="{9CC874E4-1C9B-406D-8033-7DBD8FF51131}"/>
              </a:ext>
            </a:extLst>
          </p:cNvPr>
          <p:cNvPicPr>
            <a:picLocks noChangeAspect="1"/>
          </p:cNvPicPr>
          <p:nvPr/>
        </p:nvPicPr>
        <p:blipFill>
          <a:blip r:embed="rId3"/>
          <a:stretch>
            <a:fillRect/>
          </a:stretch>
        </p:blipFill>
        <p:spPr>
          <a:xfrm>
            <a:off x="3349124" y="1366500"/>
            <a:ext cx="5493751" cy="4125000"/>
          </a:xfrm>
          <a:prstGeom prst="rect">
            <a:avLst/>
          </a:prstGeom>
        </p:spPr>
      </p:pic>
    </p:spTree>
    <p:extLst>
      <p:ext uri="{BB962C8B-B14F-4D97-AF65-F5344CB8AC3E}">
        <p14:creationId xmlns:p14="http://schemas.microsoft.com/office/powerpoint/2010/main" val="525723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Microsoft Office Clip Art: Used with permission from Microsoft.</a:t>
            </a:r>
          </a:p>
          <a:p>
            <a:pPr lvl="1"/>
            <a:r>
              <a:rPr lang="en-US" sz="2000" dirty="0"/>
              <a:t>Textbook:</a:t>
            </a:r>
          </a:p>
          <a:p>
            <a:pPr lvl="2"/>
            <a:r>
              <a:rPr lang="en-US" sz="2000" dirty="0"/>
              <a:t>Alpert, Arlene. Milady's Standard Cosmetology. Clifton Park, NY: Thomson Delmar Learning, 2008. Print.</a:t>
            </a:r>
          </a:p>
        </p:txBody>
      </p:sp>
    </p:spTree>
    <p:extLst>
      <p:ext uri="{BB962C8B-B14F-4D97-AF65-F5344CB8AC3E}">
        <p14:creationId xmlns:p14="http://schemas.microsoft.com/office/powerpoint/2010/main" val="996746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How do you think a client would feel if they were trying to talk to you and you were on your cell phone?</a:t>
            </a:r>
          </a:p>
        </p:txBody>
      </p:sp>
      <p:pic>
        <p:nvPicPr>
          <p:cNvPr id="4" name="Picture 3">
            <a:extLst>
              <a:ext uri="{FF2B5EF4-FFF2-40B4-BE49-F238E27FC236}">
                <a16:creationId xmlns:a16="http://schemas.microsoft.com/office/drawing/2014/main" id="{294B94F4-98D5-4B11-92E5-6F8D5B7AE70A}"/>
              </a:ext>
            </a:extLst>
          </p:cNvPr>
          <p:cNvPicPr>
            <a:picLocks noChangeAspect="1"/>
          </p:cNvPicPr>
          <p:nvPr/>
        </p:nvPicPr>
        <p:blipFill>
          <a:blip r:embed="rId3"/>
          <a:stretch>
            <a:fillRect/>
          </a:stretch>
        </p:blipFill>
        <p:spPr>
          <a:xfrm>
            <a:off x="4562157" y="3028315"/>
            <a:ext cx="2600325" cy="2609850"/>
          </a:xfrm>
          <a:prstGeom prst="rect">
            <a:avLst/>
          </a:prstGeom>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Instructional Objectives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Be able to communicate and behave in a professional manner when dealing with clients</a:t>
            </a:r>
          </a:p>
          <a:p>
            <a:pPr lvl="1"/>
            <a:r>
              <a:rPr lang="en-US" dirty="0"/>
              <a:t>Use effective communication techniques when dealing with clients</a:t>
            </a:r>
          </a:p>
        </p:txBody>
      </p:sp>
    </p:spTree>
    <p:extLst>
      <p:ext uri="{BB962C8B-B14F-4D97-AF65-F5344CB8AC3E}">
        <p14:creationId xmlns:p14="http://schemas.microsoft.com/office/powerpoint/2010/main" val="914159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Exchange of information by thoughts, opinions, or information by speech, writing or signs</a:t>
            </a:r>
          </a:p>
          <a:p>
            <a:pPr lvl="1"/>
            <a:r>
              <a:rPr lang="en-US" dirty="0"/>
              <a:t>Sometimes the message you send is not always the message that is received</a:t>
            </a:r>
          </a:p>
        </p:txBody>
      </p:sp>
    </p:spTree>
    <p:extLst>
      <p:ext uri="{BB962C8B-B14F-4D97-AF65-F5344CB8AC3E}">
        <p14:creationId xmlns:p14="http://schemas.microsoft.com/office/powerpoint/2010/main" val="1083716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Types of Effective Communication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Verbal</a:t>
            </a:r>
          </a:p>
          <a:p>
            <a:pPr lvl="1"/>
            <a:r>
              <a:rPr lang="en-US" dirty="0"/>
              <a:t>Non-verbal</a:t>
            </a:r>
          </a:p>
        </p:txBody>
      </p:sp>
    </p:spTree>
    <p:extLst>
      <p:ext uri="{BB962C8B-B14F-4D97-AF65-F5344CB8AC3E}">
        <p14:creationId xmlns:p14="http://schemas.microsoft.com/office/powerpoint/2010/main" val="406254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Verbal Communication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The use of sounds and language to communicate</a:t>
            </a:r>
          </a:p>
        </p:txBody>
      </p:sp>
      <p:pic>
        <p:nvPicPr>
          <p:cNvPr id="4" name="Picture 3">
            <a:extLst>
              <a:ext uri="{FF2B5EF4-FFF2-40B4-BE49-F238E27FC236}">
                <a16:creationId xmlns:a16="http://schemas.microsoft.com/office/drawing/2014/main" id="{766F3563-C668-4B5F-A99A-B380A01198C7}"/>
              </a:ext>
            </a:extLst>
          </p:cNvPr>
          <p:cNvPicPr>
            <a:picLocks noChangeAspect="1"/>
          </p:cNvPicPr>
          <p:nvPr/>
        </p:nvPicPr>
        <p:blipFill>
          <a:blip r:embed="rId3"/>
          <a:stretch>
            <a:fillRect/>
          </a:stretch>
        </p:blipFill>
        <p:spPr>
          <a:xfrm>
            <a:off x="4450080" y="2934784"/>
            <a:ext cx="3038480" cy="2027165"/>
          </a:xfrm>
          <a:prstGeom prst="rect">
            <a:avLst/>
          </a:prstGeom>
        </p:spPr>
      </p:pic>
    </p:spTree>
    <p:extLst>
      <p:ext uri="{BB962C8B-B14F-4D97-AF65-F5344CB8AC3E}">
        <p14:creationId xmlns:p14="http://schemas.microsoft.com/office/powerpoint/2010/main" val="3119063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Non- Verbal Communication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Communication that is not spoken, but interpreted through body language and facial expressions </a:t>
            </a:r>
          </a:p>
        </p:txBody>
      </p:sp>
      <p:pic>
        <p:nvPicPr>
          <p:cNvPr id="4" name="Picture 3">
            <a:extLst>
              <a:ext uri="{FF2B5EF4-FFF2-40B4-BE49-F238E27FC236}">
                <a16:creationId xmlns:a16="http://schemas.microsoft.com/office/drawing/2014/main" id="{EB623FF4-2112-44AF-9EB3-C35CFF31E934}"/>
              </a:ext>
            </a:extLst>
          </p:cNvPr>
          <p:cNvPicPr>
            <a:picLocks noChangeAspect="1"/>
          </p:cNvPicPr>
          <p:nvPr/>
        </p:nvPicPr>
        <p:blipFill>
          <a:blip r:embed="rId3"/>
          <a:stretch>
            <a:fillRect/>
          </a:stretch>
        </p:blipFill>
        <p:spPr>
          <a:xfrm>
            <a:off x="8177820" y="3868892"/>
            <a:ext cx="2653426" cy="1950566"/>
          </a:xfrm>
          <a:prstGeom prst="rect">
            <a:avLst/>
          </a:prstGeom>
        </p:spPr>
      </p:pic>
      <p:pic>
        <p:nvPicPr>
          <p:cNvPr id="6" name="Picture 5">
            <a:extLst>
              <a:ext uri="{FF2B5EF4-FFF2-40B4-BE49-F238E27FC236}">
                <a16:creationId xmlns:a16="http://schemas.microsoft.com/office/drawing/2014/main" id="{72582D1B-58AA-4388-9774-E62DE4CC16E6}"/>
              </a:ext>
            </a:extLst>
          </p:cNvPr>
          <p:cNvPicPr>
            <a:picLocks noChangeAspect="1"/>
          </p:cNvPicPr>
          <p:nvPr/>
        </p:nvPicPr>
        <p:blipFill>
          <a:blip r:embed="rId4"/>
          <a:stretch>
            <a:fillRect/>
          </a:stretch>
        </p:blipFill>
        <p:spPr>
          <a:xfrm>
            <a:off x="4671640" y="2565178"/>
            <a:ext cx="2197500" cy="3300000"/>
          </a:xfrm>
          <a:prstGeom prst="rect">
            <a:avLst/>
          </a:prstGeom>
        </p:spPr>
      </p:pic>
      <p:pic>
        <p:nvPicPr>
          <p:cNvPr id="7" name="Picture 6">
            <a:extLst>
              <a:ext uri="{FF2B5EF4-FFF2-40B4-BE49-F238E27FC236}">
                <a16:creationId xmlns:a16="http://schemas.microsoft.com/office/drawing/2014/main" id="{B34D9462-26DB-481E-B9FD-86BA8D90E041}"/>
              </a:ext>
            </a:extLst>
          </p:cNvPr>
          <p:cNvPicPr>
            <a:picLocks noChangeAspect="1"/>
          </p:cNvPicPr>
          <p:nvPr/>
        </p:nvPicPr>
        <p:blipFill>
          <a:blip r:embed="rId5"/>
          <a:stretch>
            <a:fillRect/>
          </a:stretch>
        </p:blipFill>
        <p:spPr>
          <a:xfrm>
            <a:off x="1408747" y="3835858"/>
            <a:ext cx="1954213" cy="1983600"/>
          </a:xfrm>
          <a:prstGeom prst="rect">
            <a:avLst/>
          </a:prstGeom>
        </p:spPr>
      </p:pic>
      <p:pic>
        <p:nvPicPr>
          <p:cNvPr id="8" name="Picture 7">
            <a:extLst>
              <a:ext uri="{FF2B5EF4-FFF2-40B4-BE49-F238E27FC236}">
                <a16:creationId xmlns:a16="http://schemas.microsoft.com/office/drawing/2014/main" id="{106DBD1E-0CD4-4CD9-B611-D36BA2605F0B}"/>
              </a:ext>
            </a:extLst>
          </p:cNvPr>
          <p:cNvPicPr>
            <a:picLocks noChangeAspect="1"/>
          </p:cNvPicPr>
          <p:nvPr/>
        </p:nvPicPr>
        <p:blipFill>
          <a:blip r:embed="rId6"/>
          <a:stretch>
            <a:fillRect/>
          </a:stretch>
        </p:blipFill>
        <p:spPr>
          <a:xfrm>
            <a:off x="1703865" y="2388673"/>
            <a:ext cx="1503597" cy="1480219"/>
          </a:xfrm>
          <a:prstGeom prst="rect">
            <a:avLst/>
          </a:prstGeom>
        </p:spPr>
      </p:pic>
      <p:pic>
        <p:nvPicPr>
          <p:cNvPr id="9" name="Picture 8">
            <a:extLst>
              <a:ext uri="{FF2B5EF4-FFF2-40B4-BE49-F238E27FC236}">
                <a16:creationId xmlns:a16="http://schemas.microsoft.com/office/drawing/2014/main" id="{3E92C879-BFEB-49C4-AB0B-97062D799E7B}"/>
              </a:ext>
            </a:extLst>
          </p:cNvPr>
          <p:cNvPicPr>
            <a:picLocks noChangeAspect="1"/>
          </p:cNvPicPr>
          <p:nvPr/>
        </p:nvPicPr>
        <p:blipFill>
          <a:blip r:embed="rId7"/>
          <a:stretch>
            <a:fillRect/>
          </a:stretch>
        </p:blipFill>
        <p:spPr>
          <a:xfrm>
            <a:off x="8293900" y="2236005"/>
            <a:ext cx="2421265" cy="1599853"/>
          </a:xfrm>
          <a:prstGeom prst="rect">
            <a:avLst/>
          </a:prstGeom>
        </p:spPr>
      </p:pic>
    </p:spTree>
    <p:extLst>
      <p:ext uri="{BB962C8B-B14F-4D97-AF65-F5344CB8AC3E}">
        <p14:creationId xmlns:p14="http://schemas.microsoft.com/office/powerpoint/2010/main" val="2282711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Attitude and Manners Matter</a:t>
            </a:r>
          </a:p>
        </p:txBody>
      </p:sp>
      <p:pic>
        <p:nvPicPr>
          <p:cNvPr id="4" name="Picture 3">
            <a:extLst>
              <a:ext uri="{FF2B5EF4-FFF2-40B4-BE49-F238E27FC236}">
                <a16:creationId xmlns:a16="http://schemas.microsoft.com/office/drawing/2014/main" id="{16C533BD-B030-445D-8752-7A5441B003D4}"/>
              </a:ext>
            </a:extLst>
          </p:cNvPr>
          <p:cNvPicPr>
            <a:picLocks noChangeAspect="1"/>
          </p:cNvPicPr>
          <p:nvPr/>
        </p:nvPicPr>
        <p:blipFill>
          <a:blip r:embed="rId3"/>
          <a:stretch>
            <a:fillRect/>
          </a:stretch>
        </p:blipFill>
        <p:spPr>
          <a:xfrm>
            <a:off x="4605337" y="2105025"/>
            <a:ext cx="2981325" cy="2647950"/>
          </a:xfrm>
          <a:prstGeom prst="rect">
            <a:avLst/>
          </a:prstGeom>
        </p:spPr>
      </p:pic>
    </p:spTree>
    <p:extLst>
      <p:ext uri="{BB962C8B-B14F-4D97-AF65-F5344CB8AC3E}">
        <p14:creationId xmlns:p14="http://schemas.microsoft.com/office/powerpoint/2010/main" val="2221546647"/>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57</TotalTime>
  <Words>844</Words>
  <Application>Microsoft Office PowerPoint</Application>
  <PresentationFormat>Widescreen</PresentationFormat>
  <Paragraphs>114</Paragraphs>
  <Slides>21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.AppleSystemUIFont</vt:lpstr>
      <vt:lpstr>Arial</vt:lpstr>
      <vt:lpstr>Calibri</vt:lpstr>
      <vt:lpstr>Open Sans</vt:lpstr>
      <vt:lpstr>Open Sans SemiBold</vt:lpstr>
      <vt:lpstr>2_Office Theme</vt:lpstr>
      <vt:lpstr>3_Office Theme</vt:lpstr>
      <vt:lpstr>The Importance of Effective Communication</vt:lpstr>
      <vt:lpstr>PowerPoint Presentation</vt:lpstr>
      <vt:lpstr>PowerPoint Presentation</vt:lpstr>
      <vt:lpstr>Instructional Objectives</vt:lpstr>
      <vt:lpstr>Communication</vt:lpstr>
      <vt:lpstr>Types of Effective Communication</vt:lpstr>
      <vt:lpstr>Verbal Communication</vt:lpstr>
      <vt:lpstr>Non- Verbal Communication</vt:lpstr>
      <vt:lpstr>Attitude and Manners Matter</vt:lpstr>
      <vt:lpstr>It Matters How You Say It</vt:lpstr>
      <vt:lpstr>Personal Qualities</vt:lpstr>
      <vt:lpstr>Structure of Conversation</vt:lpstr>
      <vt:lpstr>Telephone Etiquette</vt:lpstr>
      <vt:lpstr>Communication with Clients</vt:lpstr>
      <vt:lpstr>PowerPoint Presentation</vt:lpstr>
      <vt:lpstr>In-Salon Communication with Co-Workers</vt:lpstr>
      <vt:lpstr>PowerPoint Presentation</vt:lpstr>
      <vt:lpstr>PowerPoint Presentation</vt:lpstr>
      <vt:lpstr>PowerPoint Presentation</vt:lpstr>
      <vt:lpstr>Questions?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7</cp:revision>
  <cp:lastPrinted>2017-07-07T16:17:37Z</cp:lastPrinted>
  <dcterms:created xsi:type="dcterms:W3CDTF">2017-07-11T23:58:30Z</dcterms:created>
  <dcterms:modified xsi:type="dcterms:W3CDTF">2018-01-06T11:48:59Z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