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4"/>
  </p:notesMasterIdLst>
  <p:handoutMasterIdLst>
    <p:handoutMasterId r:id="rId15"/>
  </p:handoutMasterIdLst>
  <p:sldIdLst>
    <p:sldId id="322" r:id="rId6"/>
    <p:sldId id="319" r:id="rId7"/>
    <p:sldId id="323" r:id="rId8"/>
    <p:sldId id="324" r:id="rId9"/>
    <p:sldId id="325" r:id="rId10"/>
    <p:sldId id="326" r:id="rId11"/>
    <p:sldId id="328" r:id="rId12"/>
    <p:sldId id="327" r:id="rId1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66977" autoAdjust="0"/>
  </p:normalViewPr>
  <p:slideViewPr>
    <p:cSldViewPr snapToGrid="0">
      <p:cViewPr>
        <p:scale>
          <a:sx n="45" d="100"/>
          <a:sy n="45" d="100"/>
        </p:scale>
        <p:origin x="1516" y="48"/>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Bentley" userId="0cee5f03-a695-4a03-a07a-8c9ce1847e1e" providerId="ADAL" clId="{7ED1516F-7BFB-46BA-A0B9-242E42B9975B}"/>
    <pc:docChg chg="addSld modSld">
      <pc:chgData name="Caroline Bentley" userId="0cee5f03-a695-4a03-a07a-8c9ce1847e1e" providerId="ADAL" clId="{7ED1516F-7BFB-46BA-A0B9-242E42B9975B}" dt="2017-11-16T17:12:24.731" v="4" actId="14100"/>
      <pc:docMkLst>
        <pc:docMk/>
      </pc:docMkLst>
      <pc:sldChg chg="modSp add">
        <pc:chgData name="Caroline Bentley" userId="0cee5f03-a695-4a03-a07a-8c9ce1847e1e" providerId="ADAL" clId="{7ED1516F-7BFB-46BA-A0B9-242E42B9975B}" dt="2017-11-16T17:12:24.731" v="4" actId="14100"/>
        <pc:sldMkLst>
          <pc:docMk/>
          <pc:sldMk cId="2923985671" sldId="323"/>
        </pc:sldMkLst>
        <pc:spChg chg="mod">
          <ac:chgData name="Caroline Bentley" userId="0cee5f03-a695-4a03-a07a-8c9ce1847e1e" providerId="ADAL" clId="{7ED1516F-7BFB-46BA-A0B9-242E42B9975B}" dt="2017-11-16T17:12:24.731" v="4" actId="14100"/>
          <ac:spMkLst>
            <pc:docMk/>
            <pc:sldMk cId="2923985671" sldId="323"/>
            <ac:spMk id="3" creationId="{FDA232F6-5995-4EA9-82E9-6269FFB1F290}"/>
          </ac:spMkLst>
        </pc:spChg>
      </pc:sldChg>
    </pc:docChg>
  </pc:docChgLst>
  <pc:docChgLst>
    <pc:chgData name="Caroline Bentley" userId="0cee5f03-a695-4a03-a07a-8c9ce1847e1e" providerId="ADAL" clId="{D93B2387-2141-498B-B6EA-2E260FB3FD19}"/>
    <pc:docChg chg="modSld">
      <pc:chgData name="Caroline Bentley" userId="0cee5f03-a695-4a03-a07a-8c9ce1847e1e" providerId="ADAL" clId="{D93B2387-2141-498B-B6EA-2E260FB3FD19}" dt="2017-11-16T17:58:35.964" v="0"/>
      <pc:docMkLst>
        <pc:docMk/>
      </pc:docMkLst>
      <pc:sldChg chg="modSp">
        <pc:chgData name="Caroline Bentley" userId="0cee5f03-a695-4a03-a07a-8c9ce1847e1e" providerId="ADAL" clId="{D93B2387-2141-498B-B6EA-2E260FB3FD19}" dt="2017-11-16T17:58:35.964" v="0"/>
        <pc:sldMkLst>
          <pc:docMk/>
          <pc:sldMk cId="2923985671" sldId="323"/>
        </pc:sldMkLst>
        <pc:spChg chg="mod">
          <ac:chgData name="Caroline Bentley" userId="0cee5f03-a695-4a03-a07a-8c9ce1847e1e" providerId="ADAL" clId="{D93B2387-2141-498B-B6EA-2E260FB3FD19}" dt="2017-11-16T17:58:35.964" v="0"/>
          <ac:spMkLst>
            <pc:docMk/>
            <pc:sldMk cId="2923985671" sldId="323"/>
            <ac:spMk id="3" creationId="{FDA232F6-5995-4EA9-82E9-6269FFB1F2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23-Jan-18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23-Jan-18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not just important to prepare the food well, but present it in a pleasing and eye appealing manner</a:t>
            </a:r>
          </a:p>
        </p:txBody>
      </p:sp>
      <p:sp>
        <p:nvSpPr>
          <p:cNvPr id="4" name="Slide Number Placeholder 3"/>
          <p:cNvSpPr>
            <a:spLocks noGrp="1"/>
          </p:cNvSpPr>
          <p:nvPr>
            <p:ph type="sldNum" sz="quarter" idx="10"/>
          </p:nvPr>
        </p:nvSpPr>
        <p:spPr/>
        <p:txBody>
          <a:bodyPr/>
          <a:lstStyle/>
          <a:p>
            <a:fld id="{B36392A5-00F8-4B40-B46C-7CA31B660224}" type="slidenum">
              <a:rPr lang="en-US" smtClean="0"/>
              <a:t>1</a:t>
            </a:fld>
            <a:endParaRPr lang="en-US"/>
          </a:p>
        </p:txBody>
      </p:sp>
    </p:spTree>
    <p:extLst>
      <p:ext uri="{BB962C8B-B14F-4D97-AF65-F5344CB8AC3E}">
        <p14:creationId xmlns:p14="http://schemas.microsoft.com/office/powerpoint/2010/main" val="3839826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we sit down to eat, we eat with our eyes first. The way we plate and present the food is</a:t>
            </a:r>
          </a:p>
          <a:p>
            <a:r>
              <a:rPr lang="en-US" dirty="0"/>
              <a:t>as important as the taste of the food.</a:t>
            </a:r>
          </a:p>
          <a:p>
            <a:r>
              <a:rPr lang="en-US" dirty="0"/>
              <a:t>The way the food is cut and cooked affects how food is plated.</a:t>
            </a:r>
          </a:p>
          <a:p>
            <a:r>
              <a:rPr lang="en-US" dirty="0"/>
              <a:t>Before food is served, wipe the edges of the plate so they are clean.</a:t>
            </a:r>
          </a:p>
          <a:p>
            <a:r>
              <a:rPr lang="en-US" dirty="0"/>
              <a:t>A key to plating is artistic flare by creating eye appeal. This will lead to enhanced customer</a:t>
            </a:r>
          </a:p>
          <a:p>
            <a:r>
              <a:rPr lang="en-US" dirty="0"/>
              <a:t>satisfaction.</a:t>
            </a:r>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Colors, cooking, textures, shape, and flavors are all factors in plating your food.</a:t>
            </a:r>
          </a:p>
          <a:p>
            <a:r>
              <a:rPr lang="en-US" dirty="0"/>
              <a:t>• Make your plate eye catching by adding vibrant colors</a:t>
            </a:r>
          </a:p>
          <a:p>
            <a:r>
              <a:rPr lang="en-US" dirty="0"/>
              <a:t>• Cooking and plating with a mixture of textures can not only be pleasing to the eye but also to</a:t>
            </a:r>
          </a:p>
          <a:p>
            <a:r>
              <a:rPr lang="en-US" dirty="0"/>
              <a:t>the palate</a:t>
            </a:r>
          </a:p>
          <a:p>
            <a:r>
              <a:rPr lang="en-US" dirty="0"/>
              <a:t>• Various shapes on your plate add contrast and variety</a:t>
            </a:r>
          </a:p>
          <a:p>
            <a:r>
              <a:rPr lang="en-US" dirty="0"/>
              <a:t>• While flavors cannot be seen, it is important to take into account when plating because you</a:t>
            </a:r>
          </a:p>
          <a:p>
            <a:r>
              <a:rPr lang="en-US" dirty="0"/>
              <a:t>want excite all the senses</a:t>
            </a:r>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28000918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you are plating, remember KISS – Keep It Simple Silly!</a:t>
            </a:r>
          </a:p>
          <a:p>
            <a:r>
              <a:rPr lang="en-US" dirty="0"/>
              <a:t>Create your plating arrangement with an editing eye. What is really needed and what will</a:t>
            </a:r>
          </a:p>
          <a:p>
            <a:r>
              <a:rPr lang="en-US" dirty="0"/>
              <a:t>enhance the food you are presenting.</a:t>
            </a:r>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20456553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planning your dish, don’t forget to plan the garnish. Many chef’ reinforce using edible garnishes when plating food. Remember, the garnish needs to be calculated into your plate cost.</a:t>
            </a:r>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7449157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6725764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The Visual Appeal of Plating Food</a:t>
            </a:r>
          </a:p>
        </p:txBody>
      </p:sp>
    </p:spTree>
    <p:extLst>
      <p:ext uri="{BB962C8B-B14F-4D97-AF65-F5344CB8AC3E}">
        <p14:creationId xmlns:p14="http://schemas.microsoft.com/office/powerpoint/2010/main" val="668198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Essentials of Plating</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When plating:</a:t>
            </a:r>
          </a:p>
          <a:p>
            <a:pPr lvl="2"/>
            <a:r>
              <a:rPr lang="en-US" sz="2400" dirty="0"/>
              <a:t>Cut and cook food correctly</a:t>
            </a:r>
          </a:p>
          <a:p>
            <a:pPr lvl="2"/>
            <a:r>
              <a:rPr lang="en-US" sz="2400" dirty="0"/>
              <a:t>Be neat and clean</a:t>
            </a:r>
          </a:p>
          <a:p>
            <a:pPr lvl="2"/>
            <a:r>
              <a:rPr lang="en-US" sz="2400" dirty="0"/>
              <a:t>Edges should be clean and presentable</a:t>
            </a:r>
          </a:p>
          <a:p>
            <a:pPr lvl="2"/>
            <a:r>
              <a:rPr lang="en-US" sz="2400" dirty="0"/>
              <a:t>Use artistic flare</a:t>
            </a:r>
          </a:p>
          <a:p>
            <a:pPr lvl="1"/>
            <a:r>
              <a:rPr lang="en-US" dirty="0"/>
              <a:t>How to Plate a Cobb Salad</a:t>
            </a:r>
          </a:p>
          <a:p>
            <a:pPr lvl="2"/>
            <a:r>
              <a:rPr lang="en-US" sz="2400" dirty="0"/>
              <a:t>http://www.5min.com/Video/How-to-Plate-CobSalad-411061983</a:t>
            </a:r>
          </a:p>
          <a:p>
            <a:pPr lvl="1"/>
            <a:r>
              <a:rPr lang="en-US" dirty="0"/>
              <a:t>Leads to enhanced customer satisfaction</a:t>
            </a:r>
          </a:p>
        </p:txBody>
      </p:sp>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Balancing Your Plate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Eye- catching</a:t>
            </a:r>
          </a:p>
          <a:p>
            <a:pPr lvl="1"/>
            <a:r>
              <a:rPr lang="en-US" dirty="0"/>
              <a:t>Various shapes</a:t>
            </a:r>
          </a:p>
          <a:p>
            <a:pPr lvl="1"/>
            <a:r>
              <a:rPr lang="en-US" dirty="0"/>
              <a:t>Mixture of textures</a:t>
            </a:r>
          </a:p>
          <a:p>
            <a:pPr lvl="1"/>
            <a:r>
              <a:rPr lang="en-US" dirty="0"/>
              <a:t>Excite all the senses</a:t>
            </a:r>
          </a:p>
          <a:p>
            <a:pPr marL="0" lvl="1" indent="0">
              <a:buNone/>
            </a:pPr>
            <a:endParaRPr lang="en-US" dirty="0"/>
          </a:p>
          <a:p>
            <a:endParaRPr lang="en-US" dirty="0"/>
          </a:p>
        </p:txBody>
      </p:sp>
      <p:pic>
        <p:nvPicPr>
          <p:cNvPr id="4" name="Picture 3">
            <a:extLst>
              <a:ext uri="{FF2B5EF4-FFF2-40B4-BE49-F238E27FC236}">
                <a16:creationId xmlns:a16="http://schemas.microsoft.com/office/drawing/2014/main" id="{52DFA554-5072-4931-92B4-490DBC239147}"/>
              </a:ext>
            </a:extLst>
          </p:cNvPr>
          <p:cNvPicPr>
            <a:picLocks noChangeAspect="1"/>
          </p:cNvPicPr>
          <p:nvPr/>
        </p:nvPicPr>
        <p:blipFill rotWithShape="1">
          <a:blip r:embed="rId3"/>
          <a:srcRect l="2737" t="3690" r="67579" b="57739"/>
          <a:stretch/>
        </p:blipFill>
        <p:spPr>
          <a:xfrm>
            <a:off x="1071563" y="4332275"/>
            <a:ext cx="2114550" cy="1619655"/>
          </a:xfrm>
          <a:prstGeom prst="rect">
            <a:avLst/>
          </a:prstGeom>
        </p:spPr>
      </p:pic>
      <p:pic>
        <p:nvPicPr>
          <p:cNvPr id="5" name="Picture 4">
            <a:extLst>
              <a:ext uri="{FF2B5EF4-FFF2-40B4-BE49-F238E27FC236}">
                <a16:creationId xmlns:a16="http://schemas.microsoft.com/office/drawing/2014/main" id="{75485FAB-EC2E-4369-819C-19F484869D0D}"/>
              </a:ext>
            </a:extLst>
          </p:cNvPr>
          <p:cNvPicPr>
            <a:picLocks noChangeAspect="1"/>
          </p:cNvPicPr>
          <p:nvPr/>
        </p:nvPicPr>
        <p:blipFill rotWithShape="1">
          <a:blip r:embed="rId3"/>
          <a:srcRect l="49894" t="3571" r="16001" b="55714"/>
          <a:stretch/>
        </p:blipFill>
        <p:spPr>
          <a:xfrm>
            <a:off x="6320889" y="4332274"/>
            <a:ext cx="2297782" cy="1616957"/>
          </a:xfrm>
          <a:prstGeom prst="rect">
            <a:avLst/>
          </a:prstGeom>
        </p:spPr>
      </p:pic>
      <p:pic>
        <p:nvPicPr>
          <p:cNvPr id="6" name="Picture 5">
            <a:extLst>
              <a:ext uri="{FF2B5EF4-FFF2-40B4-BE49-F238E27FC236}">
                <a16:creationId xmlns:a16="http://schemas.microsoft.com/office/drawing/2014/main" id="{A27BCAF8-B386-448B-A7B0-13451B7D3116}"/>
              </a:ext>
            </a:extLst>
          </p:cNvPr>
          <p:cNvPicPr>
            <a:picLocks noChangeAspect="1"/>
          </p:cNvPicPr>
          <p:nvPr/>
        </p:nvPicPr>
        <p:blipFill rotWithShape="1">
          <a:blip r:embed="rId3"/>
          <a:srcRect l="20631" t="48215" r="53790" b="5714"/>
          <a:stretch/>
        </p:blipFill>
        <p:spPr>
          <a:xfrm>
            <a:off x="3992027" y="4332275"/>
            <a:ext cx="1522948" cy="1616958"/>
          </a:xfrm>
          <a:prstGeom prst="rect">
            <a:avLst/>
          </a:prstGeom>
        </p:spPr>
      </p:pic>
      <p:pic>
        <p:nvPicPr>
          <p:cNvPr id="7" name="Picture 6">
            <a:extLst>
              <a:ext uri="{FF2B5EF4-FFF2-40B4-BE49-F238E27FC236}">
                <a16:creationId xmlns:a16="http://schemas.microsoft.com/office/drawing/2014/main" id="{0AAC3D05-7D4B-4732-A156-47DB20D020DE}"/>
              </a:ext>
            </a:extLst>
          </p:cNvPr>
          <p:cNvPicPr>
            <a:picLocks noChangeAspect="1"/>
          </p:cNvPicPr>
          <p:nvPr/>
        </p:nvPicPr>
        <p:blipFill rotWithShape="1">
          <a:blip r:embed="rId3"/>
          <a:srcRect l="70948" t="48929" r="3368" b="5714"/>
          <a:stretch/>
        </p:blipFill>
        <p:spPr>
          <a:xfrm>
            <a:off x="9424585" y="4332273"/>
            <a:ext cx="1553295" cy="1616957"/>
          </a:xfrm>
          <a:prstGeom prst="rect">
            <a:avLst/>
          </a:prstGeom>
        </p:spPr>
      </p:pic>
    </p:spTree>
    <p:extLst>
      <p:ext uri="{BB962C8B-B14F-4D97-AF65-F5344CB8AC3E}">
        <p14:creationId xmlns:p14="http://schemas.microsoft.com/office/powerpoint/2010/main" val="3733479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A Beautiful Arrangement</a:t>
            </a:r>
          </a:p>
        </p:txBody>
      </p:sp>
      <p:pic>
        <p:nvPicPr>
          <p:cNvPr id="4" name="Picture 3">
            <a:extLst>
              <a:ext uri="{FF2B5EF4-FFF2-40B4-BE49-F238E27FC236}">
                <a16:creationId xmlns:a16="http://schemas.microsoft.com/office/drawing/2014/main" id="{BE4A0386-13BB-4D48-A1D1-C9BAACF9FBD2}"/>
              </a:ext>
            </a:extLst>
          </p:cNvPr>
          <p:cNvPicPr>
            <a:picLocks noChangeAspect="1"/>
          </p:cNvPicPr>
          <p:nvPr/>
        </p:nvPicPr>
        <p:blipFill>
          <a:blip r:embed="rId3"/>
          <a:stretch>
            <a:fillRect/>
          </a:stretch>
        </p:blipFill>
        <p:spPr>
          <a:xfrm>
            <a:off x="1665235" y="1351896"/>
            <a:ext cx="8861529" cy="5098895"/>
          </a:xfrm>
          <a:prstGeom prst="rect">
            <a:avLst/>
          </a:prstGeom>
        </p:spPr>
      </p:pic>
    </p:spTree>
    <p:extLst>
      <p:ext uri="{BB962C8B-B14F-4D97-AF65-F5344CB8AC3E}">
        <p14:creationId xmlns:p14="http://schemas.microsoft.com/office/powerpoint/2010/main" val="2311562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Garnishing</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Whether simple or elaborate, the finishing touch on your plate is important</a:t>
            </a:r>
          </a:p>
          <a:p>
            <a:pPr lvl="1"/>
            <a:r>
              <a:rPr lang="en-US" dirty="0"/>
              <a:t>While many Chefs stick to a sprinkle of herbs or chocolate curls, more intricate garnishes can be made from fruits and vegetables</a:t>
            </a:r>
          </a:p>
        </p:txBody>
      </p:sp>
      <p:pic>
        <p:nvPicPr>
          <p:cNvPr id="4" name="Picture 3">
            <a:extLst>
              <a:ext uri="{FF2B5EF4-FFF2-40B4-BE49-F238E27FC236}">
                <a16:creationId xmlns:a16="http://schemas.microsoft.com/office/drawing/2014/main" id="{7D3E066B-3265-4BAA-B010-953EDCF5E586}"/>
              </a:ext>
            </a:extLst>
          </p:cNvPr>
          <p:cNvPicPr>
            <a:picLocks noChangeAspect="1"/>
          </p:cNvPicPr>
          <p:nvPr/>
        </p:nvPicPr>
        <p:blipFill rotWithShape="1">
          <a:blip r:embed="rId3"/>
          <a:srcRect l="2516" t="1252" r="66333" b="57427"/>
          <a:stretch/>
        </p:blipFill>
        <p:spPr>
          <a:xfrm>
            <a:off x="1485900" y="3887205"/>
            <a:ext cx="2245481" cy="1642975"/>
          </a:xfrm>
          <a:prstGeom prst="rect">
            <a:avLst/>
          </a:prstGeom>
        </p:spPr>
      </p:pic>
      <p:pic>
        <p:nvPicPr>
          <p:cNvPr id="5" name="Picture 4">
            <a:extLst>
              <a:ext uri="{FF2B5EF4-FFF2-40B4-BE49-F238E27FC236}">
                <a16:creationId xmlns:a16="http://schemas.microsoft.com/office/drawing/2014/main" id="{2136AAC8-1484-482A-8C56-C79A10288161}"/>
              </a:ext>
            </a:extLst>
          </p:cNvPr>
          <p:cNvPicPr>
            <a:picLocks noChangeAspect="1"/>
          </p:cNvPicPr>
          <p:nvPr/>
        </p:nvPicPr>
        <p:blipFill rotWithShape="1">
          <a:blip r:embed="rId3"/>
          <a:srcRect l="66333" t="54981" r="4600" b="4896"/>
          <a:stretch/>
        </p:blipFill>
        <p:spPr>
          <a:xfrm>
            <a:off x="9617547" y="3887207"/>
            <a:ext cx="2036292" cy="1550373"/>
          </a:xfrm>
          <a:prstGeom prst="rect">
            <a:avLst/>
          </a:prstGeom>
        </p:spPr>
      </p:pic>
      <p:pic>
        <p:nvPicPr>
          <p:cNvPr id="6" name="Picture 5">
            <a:extLst>
              <a:ext uri="{FF2B5EF4-FFF2-40B4-BE49-F238E27FC236}">
                <a16:creationId xmlns:a16="http://schemas.microsoft.com/office/drawing/2014/main" id="{8583A1AF-824C-4A8B-ABE8-C178F50BD87D}"/>
              </a:ext>
            </a:extLst>
          </p:cNvPr>
          <p:cNvPicPr>
            <a:picLocks noChangeAspect="1"/>
          </p:cNvPicPr>
          <p:nvPr/>
        </p:nvPicPr>
        <p:blipFill rotWithShape="1">
          <a:blip r:embed="rId3"/>
          <a:srcRect l="2516" t="45451" r="66333" b="10604"/>
          <a:stretch/>
        </p:blipFill>
        <p:spPr>
          <a:xfrm>
            <a:off x="4431183" y="3887206"/>
            <a:ext cx="2036292" cy="1584503"/>
          </a:xfrm>
          <a:prstGeom prst="rect">
            <a:avLst/>
          </a:prstGeom>
        </p:spPr>
      </p:pic>
      <p:pic>
        <p:nvPicPr>
          <p:cNvPr id="7" name="Picture 6">
            <a:extLst>
              <a:ext uri="{FF2B5EF4-FFF2-40B4-BE49-F238E27FC236}">
                <a16:creationId xmlns:a16="http://schemas.microsoft.com/office/drawing/2014/main" id="{5764A224-3019-4854-87EB-1EB3FC05E486}"/>
              </a:ext>
            </a:extLst>
          </p:cNvPr>
          <p:cNvPicPr>
            <a:picLocks noChangeAspect="1"/>
          </p:cNvPicPr>
          <p:nvPr/>
        </p:nvPicPr>
        <p:blipFill rotWithShape="1">
          <a:blip r:embed="rId3"/>
          <a:srcRect l="66333" t="6958" r="2517" b="53285"/>
          <a:stretch/>
        </p:blipFill>
        <p:spPr>
          <a:xfrm>
            <a:off x="7019752" y="3896926"/>
            <a:ext cx="2188580" cy="1540654"/>
          </a:xfrm>
          <a:prstGeom prst="rect">
            <a:avLst/>
          </a:prstGeom>
        </p:spPr>
      </p:pic>
    </p:spTree>
    <p:extLst>
      <p:ext uri="{BB962C8B-B14F-4D97-AF65-F5344CB8AC3E}">
        <p14:creationId xmlns:p14="http://schemas.microsoft.com/office/powerpoint/2010/main" val="3241655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C7B5D-54B8-4E88-948E-983ED845A89A}"/>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3289137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Pictures:</a:t>
            </a:r>
          </a:p>
          <a:p>
            <a:pPr lvl="2"/>
            <a:r>
              <a:rPr lang="en-US" sz="2000" dirty="0"/>
              <a:t>Microsoft Office Online images</a:t>
            </a:r>
          </a:p>
          <a:p>
            <a:pPr lvl="2"/>
            <a:r>
              <a:rPr lang="en-US" sz="2000" dirty="0"/>
              <a:t>J. </a:t>
            </a:r>
            <a:r>
              <a:rPr lang="en-US" sz="2000" dirty="0" err="1"/>
              <a:t>Gorell</a:t>
            </a:r>
            <a:r>
              <a:rPr lang="en-US" sz="2000" dirty="0"/>
              <a:t>, FCS Teacher, Athens H.S. student competition plate for ProStart Invitational</a:t>
            </a:r>
          </a:p>
          <a:p>
            <a:pPr lvl="1"/>
            <a:r>
              <a:rPr lang="en-US" sz="2000" dirty="0"/>
              <a:t>Textbook:</a:t>
            </a:r>
          </a:p>
          <a:p>
            <a:pPr lvl="2"/>
            <a:r>
              <a:rPr lang="en-US" sz="2000" dirty="0"/>
              <a:t>Wayne </a:t>
            </a:r>
            <a:r>
              <a:rPr lang="en-US" sz="2000" dirty="0" err="1"/>
              <a:t>Gisslen</a:t>
            </a:r>
            <a:r>
              <a:rPr lang="en-US" sz="2000" dirty="0"/>
              <a:t>, Professional Cooking, Sixth Edition, Chapter 8, (John Wiley and Sons, 2007)</a:t>
            </a:r>
          </a:p>
          <a:p>
            <a:pPr lvl="2"/>
            <a:r>
              <a:rPr lang="en-US" sz="2000" dirty="0"/>
              <a:t>National Restaurant Foundation, Foundations of Restaurant Management, Level 2, (Pearson, Prentice Hall, 2011).</a:t>
            </a:r>
          </a:p>
          <a:p>
            <a:pPr lvl="1"/>
            <a:r>
              <a:rPr lang="en-US" sz="2000" dirty="0"/>
              <a:t>Websites:</a:t>
            </a:r>
          </a:p>
          <a:p>
            <a:pPr lvl="2"/>
            <a:r>
              <a:rPr lang="en-US" sz="2000" dirty="0"/>
              <a:t>Chef Curtis Stone on How to Plate a Cobb Salad</a:t>
            </a:r>
            <a:br>
              <a:rPr lang="en-US" sz="2000" dirty="0"/>
            </a:br>
            <a:r>
              <a:rPr lang="en-US" sz="2000" dirty="0"/>
              <a:t>http://www.5min.com/Video/How-to-Plate-Cob-Salad-411061983</a:t>
            </a:r>
          </a:p>
        </p:txBody>
      </p:sp>
    </p:spTree>
    <p:extLst>
      <p:ext uri="{BB962C8B-B14F-4D97-AF65-F5344CB8AC3E}">
        <p14:creationId xmlns:p14="http://schemas.microsoft.com/office/powerpoint/2010/main" val="3927765684"/>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05d88611-e516-4d1a-b12e-39107e78b3d0"/>
    <ds:schemaRef ds:uri="http://www.w3.org/XML/1998/namespace"/>
    <ds:schemaRef ds:uri="http://purl.org/dc/terms/"/>
    <ds:schemaRef ds:uri="56ea17bb-c96d-4826-b465-01eec0dd23dd"/>
    <ds:schemaRef ds:uri="http://purl.org/dc/elements/1.1/"/>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schemas.microsoft.com/sharepoint/v3"/>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50</TotalTime>
  <Words>454</Words>
  <Application>Microsoft Office PowerPoint</Application>
  <PresentationFormat>Widescreen</PresentationFormat>
  <Paragraphs>54</Paragraphs>
  <Slides>8</Slides>
  <Notes>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vt:i4>
      </vt:variant>
    </vt:vector>
  </HeadingPairs>
  <TitlesOfParts>
    <vt:vector size="15" baseType="lpstr">
      <vt:lpstr>.AppleSystemUIFont</vt:lpstr>
      <vt:lpstr>Arial</vt:lpstr>
      <vt:lpstr>Calibri</vt:lpstr>
      <vt:lpstr>Open Sans</vt:lpstr>
      <vt:lpstr>Open Sans SemiBold</vt:lpstr>
      <vt:lpstr>2_Office Theme</vt:lpstr>
      <vt:lpstr>3_Office Theme</vt:lpstr>
      <vt:lpstr>The Visual Appeal of Plating Food</vt:lpstr>
      <vt:lpstr>PowerPoint Presentation</vt:lpstr>
      <vt:lpstr>Essentials of Plating</vt:lpstr>
      <vt:lpstr>Balancing Your Plate</vt:lpstr>
      <vt:lpstr>A Beautiful Arrangement</vt:lpstr>
      <vt:lpstr>Garnishing</vt:lpstr>
      <vt:lpstr>Questions?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7</cp:revision>
  <cp:lastPrinted>2017-07-07T16:17:37Z</cp:lastPrinted>
  <dcterms:created xsi:type="dcterms:W3CDTF">2017-07-11T23:58:30Z</dcterms:created>
  <dcterms:modified xsi:type="dcterms:W3CDTF">2018-01-22T22:25:27Z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