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6"/>
  </p:notesMasterIdLst>
  <p:handoutMasterIdLst>
    <p:handoutMasterId r:id="rId37"/>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50" r:id="rId25"/>
    <p:sldId id="340" r:id="rId26"/>
    <p:sldId id="341" r:id="rId27"/>
    <p:sldId id="344" r:id="rId28"/>
    <p:sldId id="343" r:id="rId29"/>
    <p:sldId id="345" r:id="rId30"/>
    <p:sldId id="346" r:id="rId31"/>
    <p:sldId id="347" r:id="rId32"/>
    <p:sldId id="348" r:id="rId33"/>
    <p:sldId id="349" r:id="rId34"/>
    <p:sldId id="351"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7510" autoAdjust="0"/>
  </p:normalViewPr>
  <p:slideViewPr>
    <p:cSldViewPr snapToGrid="0">
      <p:cViewPr>
        <p:scale>
          <a:sx n="45" d="100"/>
          <a:sy n="45" d="100"/>
        </p:scale>
        <p:origin x="1516" y="5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23-Nov-17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23-Nov-17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lkoBQeWCGD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FLqc_9VxfC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You may opt to click on image to go directly to the website. Scroll down the page until you see this section.</a:t>
            </a:r>
          </a:p>
          <a:p>
            <a:endParaRPr lang="en-US" dirty="0"/>
          </a:p>
          <a:p>
            <a:r>
              <a:rPr lang="en-US" dirty="0"/>
              <a:t>Texas Education</a:t>
            </a:r>
            <a:r>
              <a:rPr lang="en-US" baseline="0" dirty="0"/>
              <a:t> Agency</a:t>
            </a:r>
          </a:p>
          <a:p>
            <a:r>
              <a:rPr lang="en-US" baseline="0" dirty="0"/>
              <a:t>State and federally required assessments </a:t>
            </a:r>
            <a:r>
              <a:rPr lang="en-US" dirty="0"/>
              <a:t>by grade and subject for the 2014–2015 school year.</a:t>
            </a:r>
          </a:p>
          <a:p>
            <a:r>
              <a:rPr lang="en-US" dirty="0"/>
              <a:t>http://tea.texas.gov/student.assessment/staar/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20300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STAAR Spanish is provided for English Language Learners (ELLs) in grades 3–5 who meet specific</a:t>
            </a:r>
            <a:r>
              <a:rPr lang="en-US" baseline="0" dirty="0"/>
              <a:t> </a:t>
            </a:r>
            <a:r>
              <a:rPr lang="en-US" dirty="0"/>
              <a:t>participation requirements for a Spanish-version assessment.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345144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STAAR Alternate was developed to meet the federal requirements mandated under </a:t>
            </a:r>
            <a:r>
              <a:rPr lang="en-US" sz="1200" b="0" i="0" kern="1200" dirty="0">
                <a:solidFill>
                  <a:schemeClr val="tx1"/>
                </a:solidFill>
                <a:effectLst/>
                <a:latin typeface="+mn-lt"/>
                <a:ea typeface="+mn-ea"/>
                <a:cs typeface="+mn-cs"/>
              </a:rPr>
              <a:t>Elementary and Secondary Education Act (ESEA).</a:t>
            </a:r>
            <a:r>
              <a:rPr lang="en-US" dirty="0"/>
              <a:t> STAAR Alternate is designed for the purpose of assessing students in grades 3–8 and high school who have significant cognitive disabilities and are served by special education.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433270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STAAR Modified is an alternate assessment based on modified academic achievement standards</a:t>
            </a:r>
            <a:r>
              <a:rPr lang="en-US" baseline="0" dirty="0"/>
              <a:t> </a:t>
            </a:r>
            <a:r>
              <a:rPr lang="en-US" dirty="0"/>
              <a:t>and is intended for a small number of students receiving special education services and meet</a:t>
            </a:r>
            <a:r>
              <a:rPr lang="en-US" baseline="0" dirty="0"/>
              <a:t> </a:t>
            </a:r>
            <a:r>
              <a:rPr lang="en-US" dirty="0"/>
              <a:t>specific participation requirements.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557104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STAAR L is a linguistically accommodated English version of the STAAR grades 3–8 mathematics,</a:t>
            </a:r>
            <a:r>
              <a:rPr lang="en-US" baseline="0" dirty="0"/>
              <a:t> </a:t>
            </a:r>
            <a:r>
              <a:rPr lang="en-US" dirty="0"/>
              <a:t>science and social studies assessments for ELLs who meet participation requirements for particular</a:t>
            </a:r>
            <a:r>
              <a:rPr lang="en-US" baseline="0" dirty="0"/>
              <a:t> </a:t>
            </a:r>
            <a:r>
              <a:rPr lang="en-US" dirty="0"/>
              <a:t>types of linguistic accommodations.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975557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TELPAS fulfills federal requirements for assessing the English language proficiency of ELLs in kindergarten through grade 12. TELPAS assesses second language development in the domains of listening, speaking, reading, and writing. Multiple-choice assessments are used to assess reading in grades 2–12. For the other grades and domains, holistically rated assessments based on ongoing classroom observations and written student work are used. TELPAS reports student performance in terms of four English language proficiency levels: beginning, intermediate, advanced and advanced high. The TELPAS results are used in several state and federal accountability and performance-based monitoring indicators.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597830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Assessments give the teacher the opportunity to gage students’ academic success</a:t>
            </a:r>
            <a:r>
              <a:rPr lang="en-US" baseline="0" dirty="0"/>
              <a:t> and to build on the knowledge base that they currently have.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723818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Data Helps Teachers</a:t>
            </a:r>
          </a:p>
          <a:p>
            <a:r>
              <a:rPr lang="en-US" dirty="0"/>
              <a:t>Follow a teacher and student through the school year to see how data helps teachers, parents, and others make sure students are meeting education goals. Teachers have access to more quality data than ever, on factors like student performance, attendance and more. When used along with pedagogy, content knowledge and professional judgment, these data can be used responsibly to improve outcomes for students.</a:t>
            </a:r>
          </a:p>
          <a:p>
            <a:r>
              <a:rPr lang="en-US" dirty="0"/>
              <a:t>https://youtu.be/cgrfiPvwDBw</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975797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 Distribute</a:t>
            </a:r>
            <a:r>
              <a:rPr lang="en-US" baseline="0" dirty="0"/>
              <a:t> copies of </a:t>
            </a:r>
            <a:r>
              <a:rPr lang="en-US" b="1" baseline="0" dirty="0"/>
              <a:t>Understanding Your Child’s Confidential Student Report (CSR) </a:t>
            </a:r>
            <a:r>
              <a:rPr lang="en-US" baseline="0" dirty="0"/>
              <a:t>to the students. They can refer to it as you are discussing the information on slides 19 and 20.</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9430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Review</a:t>
            </a:r>
            <a:r>
              <a:rPr lang="en-US" baseline="0" dirty="0"/>
              <a:t> the different components of the CSR.</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54200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Assessments allow the teacher to gather information about the student and the knowledge they</a:t>
            </a:r>
            <a:r>
              <a:rPr lang="en-US" baseline="0" dirty="0"/>
              <a:t> have attained during the unit of study, semester or school year. Assessments come in all shapes and sizes and are used as a tool for educators to determine if the student learning outcomes and goals were met. If not, then it is up to the teacher to reteach the information in a new format so that students grasp the concept.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track student data, first you must administer</a:t>
            </a:r>
            <a:r>
              <a:rPr lang="en-US" baseline="0" dirty="0"/>
              <a:t> an assessment, and then grade it. </a:t>
            </a:r>
          </a:p>
          <a:p>
            <a:pPr marL="171450" indent="-171450">
              <a:buFont typeface="Arial" panose="020B0604020202020204" pitchFamily="34" charset="0"/>
              <a:buChar char="•"/>
            </a:pPr>
            <a:r>
              <a:rPr lang="en-US" baseline="0" dirty="0"/>
              <a:t>Afterwards record the information in a data tracking form. There are many different types of data tracking forms to utilize. After you record the results, look over the data to determine whether or not the student(s) have mastered the goal or learning outcome you set for the student. </a:t>
            </a:r>
          </a:p>
          <a:p>
            <a:pPr marL="171450" indent="-171450">
              <a:buFont typeface="Arial" panose="020B0604020202020204" pitchFamily="34" charset="0"/>
              <a:buChar char="•"/>
            </a:pPr>
            <a:r>
              <a:rPr lang="en-US" baseline="0" dirty="0"/>
              <a:t>If the student has, you can move onto the next topic. If the student did not master the concept, then it is up to the teacher to reteach the concept in a new way to the student.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198639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Look over the results of the data collected and determine whether or not the students met the goals and learning outcomes expected. </a:t>
            </a:r>
            <a:r>
              <a:rPr lang="en-US" baseline="0" dirty="0"/>
              <a:t>If the student has, you can move onto the next topic. If the student did not master the concept, then it is up to the teacher to reteach the concept in a new way to the student.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820997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Taken</a:t>
            </a:r>
            <a:r>
              <a:rPr lang="en-US" baseline="0" dirty="0"/>
              <a:t> from School Improvement in Maryland at http://www.mdk12.org/data/progress/developing/m4w2/pr2/index.html.</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2310146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Analysis Summary Reports</a:t>
            </a:r>
          </a:p>
          <a:p>
            <a:r>
              <a:rPr lang="en-US" dirty="0"/>
              <a:t>Example shown: STAAR grade 4</a:t>
            </a:r>
          </a:p>
          <a:p>
            <a:r>
              <a:rPr lang="en-US" dirty="0"/>
              <a:t>This report shows the item number, the reporting category measured by the item, and the</a:t>
            </a:r>
            <a:r>
              <a:rPr lang="en-US" baseline="0" dirty="0"/>
              <a:t> </a:t>
            </a:r>
            <a:r>
              <a:rPr lang="en-US" dirty="0"/>
              <a:t>percentage of students selecting each possible answer choice for that test item. This</a:t>
            </a:r>
            <a:r>
              <a:rPr lang="en-US" baseline="0" dirty="0"/>
              <a:t> </a:t>
            </a:r>
            <a:r>
              <a:rPr lang="en-US" dirty="0"/>
              <a:t>summary report is provided for all students. Districts might find it helpful to use the Item</a:t>
            </a:r>
            <a:r>
              <a:rPr lang="en-US" baseline="0" dirty="0"/>
              <a:t> </a:t>
            </a:r>
            <a:r>
              <a:rPr lang="en-US" dirty="0"/>
              <a:t>Analysis Summary Report in conjunction with the 2014 released STAAR tests. For STAAR</a:t>
            </a:r>
            <a:r>
              <a:rPr lang="en-US" baseline="0" dirty="0"/>
              <a:t> </a:t>
            </a:r>
            <a:r>
              <a:rPr lang="en-US" dirty="0"/>
              <a:t>grades 3–5, English and Spanish results are reported separately.</a:t>
            </a:r>
          </a:p>
          <a:p>
            <a:endParaRPr lang="en-US" dirty="0"/>
          </a:p>
          <a:p>
            <a:r>
              <a:rPr lang="en-US" dirty="0"/>
              <a:t>Available:</a:t>
            </a:r>
          </a:p>
          <a:p>
            <a:pPr marL="171450" indent="-171450">
              <a:buFont typeface="Arial" panose="020B0604020202020204" pitchFamily="34" charset="0"/>
              <a:buChar char="•"/>
            </a:pPr>
            <a:r>
              <a:rPr lang="en-US" dirty="0"/>
              <a:t>STAAR</a:t>
            </a:r>
          </a:p>
          <a:p>
            <a:pPr marL="171450" indent="-171450">
              <a:buFont typeface="Arial" panose="020B0604020202020204" pitchFamily="34" charset="0"/>
              <a:buChar char="•"/>
            </a:pPr>
            <a:r>
              <a:rPr lang="en-US" dirty="0"/>
              <a:t>STAAR Spanish</a:t>
            </a:r>
          </a:p>
          <a:p>
            <a:pPr marL="171450" indent="-171450">
              <a:buFont typeface="Arial" panose="020B0604020202020204" pitchFamily="34" charset="0"/>
              <a:buChar char="•"/>
            </a:pPr>
            <a:r>
              <a:rPr lang="en-US" dirty="0"/>
              <a:t>STAAR Modified</a:t>
            </a:r>
          </a:p>
          <a:p>
            <a:pPr marL="171450" indent="-171450">
              <a:buFont typeface="Arial" panose="020B0604020202020204" pitchFamily="34" charset="0"/>
              <a:buChar char="•"/>
            </a:pPr>
            <a:endParaRPr lang="en-US" dirty="0"/>
          </a:p>
          <a:p>
            <a:r>
              <a:rPr lang="en-US" dirty="0"/>
              <a:t>A. Identification information</a:t>
            </a:r>
          </a:p>
          <a:p>
            <a:r>
              <a:rPr lang="en-US" dirty="0"/>
              <a:t>The top of the report contains identification information for the campus. The grade assessed,</a:t>
            </a:r>
            <a:r>
              <a:rPr lang="en-US" baseline="0" dirty="0"/>
              <a:t> </a:t>
            </a:r>
            <a:r>
              <a:rPr lang="en-US" dirty="0"/>
              <a:t>report date and assessment date are also indicated. The program logo in the upper-left corner</a:t>
            </a:r>
            <a:r>
              <a:rPr lang="en-US" baseline="0" dirty="0"/>
              <a:t> </a:t>
            </a:r>
            <a:r>
              <a:rPr lang="en-US" dirty="0"/>
              <a:t>of the summary report indicates the program.</a:t>
            </a:r>
          </a:p>
          <a:p>
            <a:endParaRPr lang="en-US" dirty="0"/>
          </a:p>
          <a:p>
            <a:r>
              <a:rPr lang="en-US" dirty="0"/>
              <a:t>B. Number of students tested</a:t>
            </a:r>
          </a:p>
          <a:p>
            <a:r>
              <a:rPr lang="en-US" dirty="0"/>
              <a:t>The number of students assessed is provided.</a:t>
            </a:r>
          </a:p>
          <a:p>
            <a:endParaRPr lang="en-US" dirty="0"/>
          </a:p>
          <a:p>
            <a:r>
              <a:rPr lang="en-US" dirty="0"/>
              <a:t>C. Item number</a:t>
            </a:r>
          </a:p>
          <a:p>
            <a:r>
              <a:rPr lang="en-US" dirty="0"/>
              <a:t>The item number corresponds to the item number on the test for that subject.</a:t>
            </a:r>
          </a:p>
          <a:p>
            <a:endParaRPr lang="en-US" dirty="0"/>
          </a:p>
          <a:p>
            <a:r>
              <a:rPr lang="en-US" dirty="0"/>
              <a:t>D. Reporting Category</a:t>
            </a:r>
          </a:p>
          <a:p>
            <a:r>
              <a:rPr lang="en-US" dirty="0"/>
              <a:t>The number of the reporting category measured by each test item is listed. An abbreviated</a:t>
            </a:r>
            <a:r>
              <a:rPr lang="en-US" baseline="0" dirty="0"/>
              <a:t> </a:t>
            </a:r>
            <a:r>
              <a:rPr lang="en-US" dirty="0"/>
              <a:t>listing of reporting categories can be found on the Summary Report. The complete wording of</a:t>
            </a:r>
            <a:r>
              <a:rPr lang="en-US" baseline="0" dirty="0"/>
              <a:t> </a:t>
            </a:r>
            <a:r>
              <a:rPr lang="en-US" dirty="0"/>
              <a:t>each reporting category for every assessment is found on TEA’s Student Assessment Division</a:t>
            </a:r>
            <a:r>
              <a:rPr lang="en-US" baseline="0" dirty="0"/>
              <a:t> </a:t>
            </a:r>
            <a:r>
              <a:rPr lang="en-US" dirty="0"/>
              <a:t>website.</a:t>
            </a:r>
          </a:p>
          <a:p>
            <a:endParaRPr lang="en-US" dirty="0"/>
          </a:p>
          <a:p>
            <a:r>
              <a:rPr lang="en-US" dirty="0"/>
              <a:t>E. Percent responding</a:t>
            </a:r>
          </a:p>
          <a:p>
            <a:r>
              <a:rPr lang="en-US" dirty="0"/>
              <a:t>The percentage of students responding to each answer choice is shown for each test item. The</a:t>
            </a:r>
            <a:r>
              <a:rPr lang="en-US" baseline="0" dirty="0"/>
              <a:t> </a:t>
            </a:r>
            <a:r>
              <a:rPr lang="en-US" dirty="0"/>
              <a:t>correct answer is indicated by an asterisk. To maintain student confidentiality, no data are</a:t>
            </a:r>
            <a:r>
              <a:rPr lang="en-US" baseline="0" dirty="0"/>
              <a:t> </a:t>
            </a:r>
            <a:r>
              <a:rPr lang="en-US" dirty="0"/>
              <a:t>reported if fewer than five students were assessed.</a:t>
            </a:r>
          </a:p>
          <a:p>
            <a:endParaRPr lang="en-US" dirty="0"/>
          </a:p>
          <a:p>
            <a:r>
              <a:rPr lang="en-US" dirty="0"/>
              <a:t>F. Percent not responding</a:t>
            </a:r>
          </a:p>
          <a:p>
            <a:r>
              <a:rPr lang="en-US" dirty="0"/>
              <a:t>The percentage of students who did not respond to this item is shown in the column with the</a:t>
            </a:r>
            <a:r>
              <a:rPr lang="en-US" baseline="0" dirty="0"/>
              <a:t> </a:t>
            </a:r>
            <a:r>
              <a:rPr lang="en-US" dirty="0"/>
              <a:t>double-asterisk heading. To maintain student confidentiality, no data are reported if fewer than</a:t>
            </a:r>
            <a:r>
              <a:rPr lang="en-US" baseline="0" dirty="0"/>
              <a:t> </a:t>
            </a:r>
            <a:r>
              <a:rPr lang="en-US" dirty="0"/>
              <a:t>five students were assessed.</a:t>
            </a:r>
          </a:p>
          <a:p>
            <a:endParaRPr lang="en-US" dirty="0"/>
          </a:p>
          <a:p>
            <a:r>
              <a:rPr lang="en-US" dirty="0"/>
              <a:t>G. Process number</a:t>
            </a:r>
          </a:p>
          <a:p>
            <a:r>
              <a:rPr lang="en-US" dirty="0"/>
              <a:t>The process number found in the bottom-right corner of the report is a unique number, per</a:t>
            </a:r>
            <a:r>
              <a:rPr lang="en-US" baseline="0" dirty="0"/>
              <a:t> </a:t>
            </a:r>
            <a:r>
              <a:rPr lang="en-US" dirty="0"/>
              <a:t>administration, that is assigned to the report by the testing contractor. Refer to this number if</a:t>
            </a:r>
            <a:r>
              <a:rPr lang="en-US" baseline="0" dirty="0"/>
              <a:t> </a:t>
            </a:r>
            <a:r>
              <a:rPr lang="en-US" dirty="0"/>
              <a:t>questions arise about the</a:t>
            </a:r>
            <a:r>
              <a:rPr lang="en-US" baseline="0" dirty="0"/>
              <a:t> </a:t>
            </a:r>
            <a:r>
              <a:rPr lang="en-US" dirty="0"/>
              <a:t>report.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114911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for a short discussion on how teachers</a:t>
            </a:r>
            <a:r>
              <a:rPr lang="en-US" baseline="0" dirty="0"/>
              <a:t> use student data in the classroom.</a:t>
            </a:r>
          </a:p>
          <a:p>
            <a:endParaRPr lang="en-US" baseline="0" dirty="0"/>
          </a:p>
          <a:p>
            <a:r>
              <a:rPr lang="en-US" baseline="0" dirty="0"/>
              <a:t>Then, click the link above. </a:t>
            </a:r>
          </a:p>
          <a:p>
            <a:endParaRPr lang="en-US" baseline="0" dirty="0"/>
          </a:p>
          <a:p>
            <a:pPr fontAlgn="base"/>
            <a:r>
              <a:rPr lang="en-US" sz="1200" b="0" i="0" kern="1200" dirty="0">
                <a:solidFill>
                  <a:schemeClr val="tx1"/>
                </a:solidFill>
                <a:effectLst/>
                <a:latin typeface="+mn-lt"/>
                <a:ea typeface="+mn-ea"/>
                <a:cs typeface="+mn-cs"/>
              </a:rPr>
              <a:t>How does teacher use of student assessment data change student outcomes?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NATD asked educational professionals the following question “How does teacher use of student assessment data change student outcomes?”</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https://www.youtube.com/watch?v=lkoBQeWCGDc</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2722880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link above to</a:t>
            </a:r>
            <a:r>
              <a:rPr lang="en-US" baseline="0" dirty="0"/>
              <a:t> view the TED Talk.</a:t>
            </a:r>
          </a:p>
          <a:p>
            <a:endParaRPr lang="en-US" baseline="0" dirty="0"/>
          </a:p>
          <a:p>
            <a:r>
              <a:rPr lang="en-US" baseline="0" dirty="0"/>
              <a:t>What are educators responsibilities in using student data? Allow time for class discussion.</a:t>
            </a:r>
            <a:endParaRPr lang="en-US" dirty="0"/>
          </a:p>
          <a:p>
            <a:endParaRPr lang="en-US" dirty="0"/>
          </a:p>
          <a:p>
            <a:r>
              <a:rPr lang="en-US" dirty="0" err="1"/>
              <a:t>TEDxCincy</a:t>
            </a:r>
            <a:r>
              <a:rPr lang="en-US" dirty="0"/>
              <a:t> – Jeff Edmondson – The Key to Educational Improvement: Data and How We Use It </a:t>
            </a:r>
            <a:br>
              <a:rPr lang="en-US" dirty="0"/>
            </a:br>
            <a:r>
              <a:rPr lang="en-US" dirty="0"/>
              <a:t>Jeff Edmondson suggests that student data matters, and it matters how educators utilize it in the classroom.</a:t>
            </a:r>
            <a:br>
              <a:rPr lang="en-US" dirty="0"/>
            </a:br>
            <a:r>
              <a:rPr lang="en-US" dirty="0">
                <a:hlinkClick r:id="rId3"/>
              </a:rPr>
              <a:t>https://www.youtube.com/watch?v=FLqc_9VxfCE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797756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2458933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2138007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1246661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27165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time for student discussion.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dirty="0"/>
              <a:t>Process of data use – Performance-Driven Education in the Classroom</a:t>
            </a:r>
          </a:p>
          <a:p>
            <a:pPr marL="0" indent="0">
              <a:buFont typeface="Arial" panose="020B0604020202020204" pitchFamily="34" charset="0"/>
              <a:buNone/>
            </a:pPr>
            <a:r>
              <a:rPr lang="en-US" dirty="0"/>
              <a:t>The Michael and Susan Dell Foundation explain the benefits of performance driven education in the classroom.</a:t>
            </a:r>
          </a:p>
          <a:p>
            <a:pPr marL="0" indent="0">
              <a:buFont typeface="Arial" panose="020B0604020202020204" pitchFamily="34" charset="0"/>
              <a:buNone/>
            </a:pPr>
            <a:r>
              <a:rPr lang="en-US" dirty="0"/>
              <a:t>https://youtu.be/FYEymwPm8gw</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Teacher note: More information on this topic</a:t>
            </a:r>
            <a:r>
              <a:rPr lang="en-US" baseline="0" dirty="0"/>
              <a:t> can be found at Assessing What is Being Taught from http://cte.sfasu.edu/lesson-plans/assessing-what-is-being-taught.</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46409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students to brainstorm the various types of assessments.</a:t>
            </a:r>
          </a:p>
          <a:p>
            <a:endParaRPr lang="en-US" dirty="0"/>
          </a:p>
          <a:p>
            <a:r>
              <a:rPr lang="en-US" dirty="0"/>
              <a:t>Which is their favorite? Why? Allow for a short discussion.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000487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Formative</a:t>
            </a:r>
            <a:r>
              <a:rPr lang="en-US" baseline="0" dirty="0"/>
              <a:t> assessments serve as a monitoring tool to provide teachers with feedback about student academic progress. They identify student strengths and weaknesses.</a:t>
            </a:r>
          </a:p>
          <a:p>
            <a:endParaRPr lang="en-US" baseline="0" dirty="0"/>
          </a:p>
          <a:p>
            <a:r>
              <a:rPr lang="en-US" baseline="0" dirty="0"/>
              <a:t>Summative assessments are designed to evaluate student’s knowledge at the end of a unit of study.</a:t>
            </a:r>
          </a:p>
          <a:p>
            <a:endParaRPr lang="en-US" baseline="0" dirty="0"/>
          </a:p>
          <a:p>
            <a:r>
              <a:rPr lang="en-US" baseline="0" dirty="0"/>
              <a:t>Examples of Assessments:</a:t>
            </a:r>
          </a:p>
          <a:p>
            <a:pPr marL="171450" indent="-171450">
              <a:buFont typeface="Arial" panose="020B0604020202020204" pitchFamily="34" charset="0"/>
              <a:buChar char="•"/>
            </a:pPr>
            <a:r>
              <a:rPr lang="en-US" baseline="0" dirty="0"/>
              <a:t>3-2-1 cards</a:t>
            </a:r>
          </a:p>
          <a:p>
            <a:pPr marL="171450" indent="-171450">
              <a:buFont typeface="Arial" panose="020B0604020202020204" pitchFamily="34" charset="0"/>
              <a:buChar char="•"/>
            </a:pPr>
            <a:r>
              <a:rPr lang="en-US" baseline="0" dirty="0"/>
              <a:t>Clickers</a:t>
            </a:r>
          </a:p>
          <a:p>
            <a:pPr marL="171450" indent="-171450">
              <a:buFont typeface="Arial" panose="020B0604020202020204" pitchFamily="34" charset="0"/>
              <a:buChar char="•"/>
            </a:pPr>
            <a:r>
              <a:rPr lang="en-US" baseline="0" dirty="0"/>
              <a:t>Essays</a:t>
            </a:r>
          </a:p>
          <a:p>
            <a:pPr marL="171450" indent="-171450">
              <a:buFont typeface="Arial" panose="020B0604020202020204" pitchFamily="34" charset="0"/>
              <a:buChar char="•"/>
            </a:pPr>
            <a:r>
              <a:rPr lang="en-US" baseline="0" dirty="0"/>
              <a:t>Exams</a:t>
            </a:r>
          </a:p>
          <a:p>
            <a:pPr marL="171450" indent="-171450">
              <a:buFont typeface="Arial" panose="020B0604020202020204" pitchFamily="34" charset="0"/>
              <a:buChar char="•"/>
            </a:pPr>
            <a:r>
              <a:rPr lang="en-US" baseline="0" dirty="0"/>
              <a:t>Exit cards</a:t>
            </a:r>
          </a:p>
          <a:p>
            <a:pPr marL="171450" indent="-171450">
              <a:buFont typeface="Arial" panose="020B0604020202020204" pitchFamily="34" charset="0"/>
              <a:buChar char="•"/>
            </a:pPr>
            <a:r>
              <a:rPr lang="en-US" baseline="0" dirty="0"/>
              <a:t>Journal entries</a:t>
            </a:r>
          </a:p>
          <a:p>
            <a:pPr marL="171450" indent="-171450">
              <a:buFont typeface="Arial" panose="020B0604020202020204" pitchFamily="34" charset="0"/>
              <a:buChar char="•"/>
            </a:pPr>
            <a:r>
              <a:rPr lang="en-US" baseline="0" dirty="0"/>
              <a:t>KWL charts</a:t>
            </a:r>
          </a:p>
          <a:p>
            <a:pPr marL="171450" indent="-171450">
              <a:buFont typeface="Arial" panose="020B0604020202020204" pitchFamily="34" charset="0"/>
              <a:buChar char="•"/>
            </a:pPr>
            <a:r>
              <a:rPr lang="en-US" baseline="0" dirty="0"/>
              <a:t>Projects</a:t>
            </a:r>
          </a:p>
          <a:p>
            <a:pPr marL="171450" indent="-171450">
              <a:buFont typeface="Arial" panose="020B0604020202020204" pitchFamily="34" charset="0"/>
              <a:buChar char="•"/>
            </a:pPr>
            <a:r>
              <a:rPr lang="en-US" baseline="0" dirty="0"/>
              <a:t>Question and answer</a:t>
            </a:r>
          </a:p>
          <a:p>
            <a:pPr marL="171450" indent="-171450">
              <a:buFont typeface="Arial" panose="020B0604020202020204" pitchFamily="34" charset="0"/>
              <a:buChar char="•"/>
            </a:pPr>
            <a:r>
              <a:rPr lang="en-US" baseline="0" dirty="0"/>
              <a:t>Research papers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are some examples of assessments</a:t>
            </a:r>
            <a:r>
              <a:rPr lang="en-US" baseline="0" dirty="0"/>
              <a:t> you have had in class that are not represented?</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81601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Allow for a short discussion.</a:t>
            </a:r>
          </a:p>
          <a:p>
            <a:endParaRPr lang="en-US" baseline="0" dirty="0"/>
          </a:p>
          <a:p>
            <a:r>
              <a:rPr lang="en-US" dirty="0"/>
              <a:t>Taming the Beast: Understanding Assessment Data </a:t>
            </a:r>
          </a:p>
          <a:p>
            <a:r>
              <a:rPr lang="en-US" dirty="0"/>
              <a:t>The Innovation Effect: Building an Education Partnership, Episode 6 ‘Taming the Beast’: Understanding Assessment Data – CELT at Keene State College.</a:t>
            </a:r>
          </a:p>
          <a:p>
            <a:r>
              <a:rPr lang="en-US" dirty="0"/>
              <a:t>https://www.youtube.com/watch?t=82&amp;v=dFpPT9AU-hQ</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286978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24140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of Texas Assessments of Academic Readiness, or STAAR, is the state testing program that was implemented in the 2011–2012 school year. The Texas Education Agency (TEA), in collaboration with the Texas Higher Education Coordinating Board (THECB) and Texas educators, developed the STAAR program in response to requirements set forth by the 80th and 81st Texas legislatures. STAAR is an assessment program designed to measure the extent to which students have learned and are able to apply the knowledge and skills defined in the state-mandated curriculum standards, the Texas Essential Knowledge and Skills (TEKS). Every STAAR question is directly aligned to the TEKS currently implemented for the grade/subject or course being assessed. The STAAR program includes STAAR, STAAR Spanish, STAAR L (a linguistically accommodated version), and STAAR A (an accommodated version). </a:t>
            </a:r>
          </a:p>
          <a:p>
            <a:endParaRPr lang="en-US" dirty="0"/>
          </a:p>
          <a:p>
            <a:r>
              <a:rPr lang="en-US" dirty="0"/>
              <a:t>STAAR includes assessments of mathematics, reading, writing, science and social studies in grades 3–8.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607181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You may opt to click on image to go directly to</a:t>
            </a:r>
            <a:r>
              <a:rPr lang="en-US" baseline="0" dirty="0"/>
              <a:t> the website.</a:t>
            </a:r>
            <a:endParaRPr lang="en-US" dirty="0"/>
          </a:p>
          <a:p>
            <a:endParaRPr lang="en-US" dirty="0"/>
          </a:p>
          <a:p>
            <a:r>
              <a:rPr lang="en-US" dirty="0"/>
              <a:t>Texas Education</a:t>
            </a:r>
            <a:r>
              <a:rPr lang="en-US" baseline="0" dirty="0"/>
              <a:t> Agency</a:t>
            </a:r>
          </a:p>
          <a:p>
            <a:r>
              <a:rPr lang="en-US" baseline="0" dirty="0"/>
              <a:t>State and federally required assessments </a:t>
            </a:r>
            <a:r>
              <a:rPr lang="en-US" dirty="0"/>
              <a:t>by grade and subject for the 2014–2015 school year.</a:t>
            </a:r>
          </a:p>
          <a:p>
            <a:r>
              <a:rPr lang="en-US" dirty="0"/>
              <a:t>http://tea.texas.gov/student.assessment/required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970648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ea.texas.gov/student.assessment/required"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tea.texas.gov/student.assessment/staa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cgrfiPvwDB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lkoBQeWCGDc"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FLqc_9VxfC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cte.cornell.edu/teaching-ideas/assessing-student-learning/index.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FYEymwPm8g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t=82&amp;v=dFpPT9AU-hQ"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903813"/>
            <a:ext cx="7462935" cy="3413772"/>
          </a:xfrm>
        </p:spPr>
        <p:txBody>
          <a:bodyPr>
            <a:normAutofit/>
          </a:bodyPr>
          <a:lstStyle/>
          <a:p>
            <a:r>
              <a:rPr lang="en-US" dirty="0"/>
              <a:t>Using Student Assessment Data</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State and Federally Required Assessments</a:t>
            </a:r>
          </a:p>
        </p:txBody>
      </p:sp>
      <p:pic>
        <p:nvPicPr>
          <p:cNvPr id="6" name="Picture 5">
            <a:hlinkClick r:id="rId3"/>
            <a:extLst>
              <a:ext uri="{FF2B5EF4-FFF2-40B4-BE49-F238E27FC236}">
                <a16:creationId xmlns:a16="http://schemas.microsoft.com/office/drawing/2014/main" id="{FD80D54B-AA74-4D11-BC78-2765CF2F2BDB}"/>
              </a:ext>
            </a:extLst>
          </p:cNvPr>
          <p:cNvPicPr>
            <a:picLocks noChangeAspect="1"/>
          </p:cNvPicPr>
          <p:nvPr/>
        </p:nvPicPr>
        <p:blipFill rotWithShape="1">
          <a:blip r:embed="rId4"/>
          <a:srcRect l="4905" t="14393" r="5491" b="11648"/>
          <a:stretch/>
        </p:blipFill>
        <p:spPr>
          <a:xfrm>
            <a:off x="1358462" y="1417638"/>
            <a:ext cx="10071538" cy="4708526"/>
          </a:xfrm>
          <a:prstGeom prst="rect">
            <a:avLst/>
          </a:prstGeom>
          <a:ln w="9525">
            <a:solidFill>
              <a:schemeClr val="tx1"/>
            </a:solidFill>
          </a:ln>
        </p:spPr>
      </p:pic>
    </p:spTree>
    <p:extLst>
      <p:ext uri="{BB962C8B-B14F-4D97-AF65-F5344CB8AC3E}">
        <p14:creationId xmlns:p14="http://schemas.microsoft.com/office/powerpoint/2010/main" val="331931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2014 STAAR Assessments</a:t>
            </a:r>
          </a:p>
        </p:txBody>
      </p:sp>
      <p:pic>
        <p:nvPicPr>
          <p:cNvPr id="4" name="Content Placeholder 6">
            <a:hlinkClick r:id="rId3"/>
            <a:extLst>
              <a:ext uri="{FF2B5EF4-FFF2-40B4-BE49-F238E27FC236}">
                <a16:creationId xmlns:a16="http://schemas.microsoft.com/office/drawing/2014/main" id="{79EF1966-7674-4A22-B937-11C779B7FD13}"/>
              </a:ext>
            </a:extLst>
          </p:cNvPr>
          <p:cNvPicPr>
            <a:picLocks noChangeAspect="1"/>
          </p:cNvPicPr>
          <p:nvPr/>
        </p:nvPicPr>
        <p:blipFill rotWithShape="1">
          <a:blip r:embed="rId4"/>
          <a:srcRect l="13919" t="11918" r="38969" b="10750"/>
          <a:stretch/>
        </p:blipFill>
        <p:spPr>
          <a:xfrm>
            <a:off x="3675222" y="1489692"/>
            <a:ext cx="5062378" cy="4602162"/>
          </a:xfrm>
          <a:prstGeom prst="rect">
            <a:avLst/>
          </a:prstGeom>
          <a:ln w="9525">
            <a:solidFill>
              <a:schemeClr val="tx1"/>
            </a:solidFill>
          </a:ln>
        </p:spPr>
      </p:pic>
      <p:sp>
        <p:nvSpPr>
          <p:cNvPr id="5" name="TextBox 4">
            <a:extLst>
              <a:ext uri="{FF2B5EF4-FFF2-40B4-BE49-F238E27FC236}">
                <a16:creationId xmlns:a16="http://schemas.microsoft.com/office/drawing/2014/main" id="{205A3960-3875-46A6-8981-512FF16707C1}"/>
              </a:ext>
            </a:extLst>
          </p:cNvPr>
          <p:cNvSpPr txBox="1"/>
          <p:nvPr/>
        </p:nvSpPr>
        <p:spPr>
          <a:xfrm>
            <a:off x="3675222" y="6224010"/>
            <a:ext cx="3175000" cy="307777"/>
          </a:xfrm>
          <a:prstGeom prst="rect">
            <a:avLst/>
          </a:prstGeom>
          <a:noFill/>
        </p:spPr>
        <p:txBody>
          <a:bodyPr wrap="square" rtlCol="0">
            <a:spAutoFit/>
          </a:bodyPr>
          <a:lstStyle/>
          <a:p>
            <a:r>
              <a:rPr lang="en-US" sz="1400" dirty="0">
                <a:latin typeface="Open Sans"/>
              </a:rPr>
              <a:t>Source: Texas Education Agency</a:t>
            </a:r>
          </a:p>
        </p:txBody>
      </p:sp>
    </p:spTree>
    <p:extLst>
      <p:ext uri="{BB962C8B-B14F-4D97-AF65-F5344CB8AC3E}">
        <p14:creationId xmlns:p14="http://schemas.microsoft.com/office/powerpoint/2010/main" val="280689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STAAR Spanish</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STAAR Spanish is provided for English Language Learners (ELLs) in grades 3–5 who meet specific participation requirements for a Spanish-version assessment.</a:t>
            </a:r>
          </a:p>
        </p:txBody>
      </p:sp>
    </p:spTree>
    <p:extLst>
      <p:ext uri="{BB962C8B-B14F-4D97-AF65-F5344CB8AC3E}">
        <p14:creationId xmlns:p14="http://schemas.microsoft.com/office/powerpoint/2010/main" val="111200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STAAR Alternate</a:t>
            </a:r>
          </a:p>
        </p:txBody>
      </p:sp>
      <p:pic>
        <p:nvPicPr>
          <p:cNvPr id="6" name="Content Placeholder 8">
            <a:extLst>
              <a:ext uri="{FF2B5EF4-FFF2-40B4-BE49-F238E27FC236}">
                <a16:creationId xmlns:a16="http://schemas.microsoft.com/office/drawing/2014/main" id="{E8B3826C-8B54-49EE-AC07-9604DF21949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6156" y="1953286"/>
            <a:ext cx="5668935" cy="3781180"/>
          </a:xfrm>
        </p:spPr>
      </p:pic>
    </p:spTree>
    <p:extLst>
      <p:ext uri="{BB962C8B-B14F-4D97-AF65-F5344CB8AC3E}">
        <p14:creationId xmlns:p14="http://schemas.microsoft.com/office/powerpoint/2010/main" val="187363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STAAR Modified</a:t>
            </a:r>
          </a:p>
        </p:txBody>
      </p:sp>
      <p:pic>
        <p:nvPicPr>
          <p:cNvPr id="6" name="Content Placeholder 6">
            <a:extLst>
              <a:ext uri="{FF2B5EF4-FFF2-40B4-BE49-F238E27FC236}">
                <a16:creationId xmlns:a16="http://schemas.microsoft.com/office/drawing/2014/main" id="{11F39ECC-9BC6-4B80-BA5A-7A9798531E9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28081" y="2107583"/>
            <a:ext cx="4776726" cy="3300718"/>
          </a:xfrm>
        </p:spPr>
      </p:pic>
    </p:spTree>
    <p:extLst>
      <p:ext uri="{BB962C8B-B14F-4D97-AF65-F5344CB8AC3E}">
        <p14:creationId xmlns:p14="http://schemas.microsoft.com/office/powerpoint/2010/main" val="331167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STAAR L</a:t>
            </a:r>
          </a:p>
        </p:txBody>
      </p:sp>
      <p:pic>
        <p:nvPicPr>
          <p:cNvPr id="6" name="Content Placeholder 7">
            <a:extLst>
              <a:ext uri="{FF2B5EF4-FFF2-40B4-BE49-F238E27FC236}">
                <a16:creationId xmlns:a16="http://schemas.microsoft.com/office/drawing/2014/main" id="{B013F20A-2D7D-4123-91A5-6937D0E83A1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48241" y="2043113"/>
            <a:ext cx="5570206" cy="3715327"/>
          </a:xfrm>
        </p:spPr>
      </p:pic>
    </p:spTree>
    <p:extLst>
      <p:ext uri="{BB962C8B-B14F-4D97-AF65-F5344CB8AC3E}">
        <p14:creationId xmlns:p14="http://schemas.microsoft.com/office/powerpoint/2010/main" val="3039657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982270"/>
            <a:ext cx="10059452" cy="876300"/>
          </a:xfrm>
        </p:spPr>
        <p:txBody>
          <a:bodyPr/>
          <a:lstStyle/>
          <a:p>
            <a:r>
              <a:rPr lang="en-US" dirty="0"/>
              <a:t>Texas English Language Proficiency Assessment System (TELPAS)</a:t>
            </a:r>
          </a:p>
        </p:txBody>
      </p:sp>
      <p:pic>
        <p:nvPicPr>
          <p:cNvPr id="6" name="Content Placeholder 6">
            <a:extLst>
              <a:ext uri="{FF2B5EF4-FFF2-40B4-BE49-F238E27FC236}">
                <a16:creationId xmlns:a16="http://schemas.microsoft.com/office/drawing/2014/main" id="{FFF64912-A4A5-4D7A-8C53-35B5AC16057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49112" y="2816995"/>
            <a:ext cx="5061488" cy="3514083"/>
          </a:xfrm>
        </p:spPr>
      </p:pic>
    </p:spTree>
    <p:extLst>
      <p:ext uri="{BB962C8B-B14F-4D97-AF65-F5344CB8AC3E}">
        <p14:creationId xmlns:p14="http://schemas.microsoft.com/office/powerpoint/2010/main" val="1652916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“Assessment has more to do with helping students grow than with cataloging their mistakes.”</a:t>
            </a:r>
          </a:p>
          <a:p>
            <a:pPr marL="0" lvl="1" indent="0">
              <a:buNone/>
            </a:pPr>
            <a:r>
              <a:rPr lang="en-US" dirty="0"/>
              <a:t>                                              ~ Carol Ann Tomlinson</a:t>
            </a:r>
          </a:p>
        </p:txBody>
      </p:sp>
      <p:pic>
        <p:nvPicPr>
          <p:cNvPr id="4" name="Picture 7" descr="C:\Users\aboothe\AppData\Local\Microsoft\Windows\Temporary Internet Files\Content.IE5\NA1DOS5M\iStock_000001171305XSmall[1].jpg">
            <a:extLst>
              <a:ext uri="{FF2B5EF4-FFF2-40B4-BE49-F238E27FC236}">
                <a16:creationId xmlns:a16="http://schemas.microsoft.com/office/drawing/2014/main" id="{9EF4207F-881E-44C2-80A3-F5E20DA5E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06" y="3862745"/>
            <a:ext cx="2712203" cy="179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4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How Data Helps Teachers</a:t>
            </a:r>
          </a:p>
        </p:txBody>
      </p:sp>
      <p:pic>
        <p:nvPicPr>
          <p:cNvPr id="6" name="Picture 5">
            <a:hlinkClick r:id="rId3"/>
            <a:extLst>
              <a:ext uri="{FF2B5EF4-FFF2-40B4-BE49-F238E27FC236}">
                <a16:creationId xmlns:a16="http://schemas.microsoft.com/office/drawing/2014/main" id="{765EB782-0D83-4FE9-839F-73BC2F0E5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212" y="2087371"/>
            <a:ext cx="3457575" cy="3597893"/>
          </a:xfrm>
          <a:prstGeom prst="rect">
            <a:avLst/>
          </a:prstGeom>
        </p:spPr>
      </p:pic>
      <p:sp>
        <p:nvSpPr>
          <p:cNvPr id="7" name="Rectangle 6">
            <a:extLst>
              <a:ext uri="{FF2B5EF4-FFF2-40B4-BE49-F238E27FC236}">
                <a16:creationId xmlns:a16="http://schemas.microsoft.com/office/drawing/2014/main" id="{9528FB37-4887-4936-A297-8EC7CFC37534}"/>
              </a:ext>
            </a:extLst>
          </p:cNvPr>
          <p:cNvSpPr/>
          <p:nvPr/>
        </p:nvSpPr>
        <p:spPr>
          <a:xfrm>
            <a:off x="4882996" y="5785406"/>
            <a:ext cx="1965603" cy="400110"/>
          </a:xfrm>
          <a:prstGeom prst="rect">
            <a:avLst/>
          </a:prstGeom>
        </p:spPr>
        <p:txBody>
          <a:bodyPr wrap="none">
            <a:spAutoFit/>
          </a:bodyPr>
          <a:lstStyle/>
          <a:p>
            <a:r>
              <a:rPr lang="en-US" sz="2000" dirty="0">
                <a:latin typeface="Open Sans"/>
              </a:rPr>
              <a:t>(click on image)</a:t>
            </a:r>
          </a:p>
        </p:txBody>
      </p:sp>
    </p:spTree>
    <p:extLst>
      <p:ext uri="{BB962C8B-B14F-4D97-AF65-F5344CB8AC3E}">
        <p14:creationId xmlns:p14="http://schemas.microsoft.com/office/powerpoint/2010/main" val="1805022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Understanding Student Data</a:t>
            </a:r>
          </a:p>
        </p:txBody>
      </p:sp>
      <p:pic>
        <p:nvPicPr>
          <p:cNvPr id="6" name="Picture 5">
            <a:extLst>
              <a:ext uri="{FF2B5EF4-FFF2-40B4-BE49-F238E27FC236}">
                <a16:creationId xmlns:a16="http://schemas.microsoft.com/office/drawing/2014/main" id="{E5F793C0-921F-4125-A11E-8913AA5797C4}"/>
              </a:ext>
            </a:extLst>
          </p:cNvPr>
          <p:cNvPicPr>
            <a:picLocks noChangeAspect="1"/>
          </p:cNvPicPr>
          <p:nvPr/>
        </p:nvPicPr>
        <p:blipFill rotWithShape="1">
          <a:blip r:embed="rId3"/>
          <a:srcRect l="21084" t="8333" r="22107" b="17708"/>
          <a:stretch/>
        </p:blipFill>
        <p:spPr>
          <a:xfrm>
            <a:off x="2163618" y="1519230"/>
            <a:ext cx="6477000" cy="4740897"/>
          </a:xfrm>
          <a:prstGeom prst="rect">
            <a:avLst/>
          </a:prstGeom>
          <a:ln w="9525">
            <a:solidFill>
              <a:schemeClr val="tx1"/>
            </a:solidFill>
          </a:ln>
        </p:spPr>
      </p:pic>
      <p:sp>
        <p:nvSpPr>
          <p:cNvPr id="8" name="Rectangle 7">
            <a:extLst>
              <a:ext uri="{FF2B5EF4-FFF2-40B4-BE49-F238E27FC236}">
                <a16:creationId xmlns:a16="http://schemas.microsoft.com/office/drawing/2014/main" id="{99564267-BE2E-4374-B171-CE6452449C30}"/>
              </a:ext>
            </a:extLst>
          </p:cNvPr>
          <p:cNvSpPr/>
          <p:nvPr/>
        </p:nvSpPr>
        <p:spPr>
          <a:xfrm>
            <a:off x="2163618" y="6450791"/>
            <a:ext cx="2704587" cy="307777"/>
          </a:xfrm>
          <a:prstGeom prst="rect">
            <a:avLst/>
          </a:prstGeom>
        </p:spPr>
        <p:txBody>
          <a:bodyPr wrap="none">
            <a:spAutoFit/>
          </a:bodyPr>
          <a:lstStyle/>
          <a:p>
            <a:pPr lvl="0"/>
            <a:r>
              <a:rPr lang="en-US" sz="1400" dirty="0">
                <a:solidFill>
                  <a:srgbClr val="000000"/>
                </a:solidFill>
                <a:latin typeface="Open Sans"/>
              </a:rPr>
              <a:t>Source: Texas Education Agency</a:t>
            </a:r>
          </a:p>
        </p:txBody>
      </p:sp>
    </p:spTree>
    <p:extLst>
      <p:ext uri="{BB962C8B-B14F-4D97-AF65-F5344CB8AC3E}">
        <p14:creationId xmlns:p14="http://schemas.microsoft.com/office/powerpoint/2010/main" val="381573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Understanding Student Data</a:t>
            </a:r>
          </a:p>
        </p:txBody>
      </p:sp>
      <p:sp>
        <p:nvSpPr>
          <p:cNvPr id="8" name="Rectangle 7">
            <a:extLst>
              <a:ext uri="{FF2B5EF4-FFF2-40B4-BE49-F238E27FC236}">
                <a16:creationId xmlns:a16="http://schemas.microsoft.com/office/drawing/2014/main" id="{99564267-BE2E-4374-B171-CE6452449C30}"/>
              </a:ext>
            </a:extLst>
          </p:cNvPr>
          <p:cNvSpPr/>
          <p:nvPr/>
        </p:nvSpPr>
        <p:spPr>
          <a:xfrm>
            <a:off x="2163618" y="6450791"/>
            <a:ext cx="2704587" cy="307777"/>
          </a:xfrm>
          <a:prstGeom prst="rect">
            <a:avLst/>
          </a:prstGeom>
        </p:spPr>
        <p:txBody>
          <a:bodyPr wrap="none">
            <a:spAutoFit/>
          </a:bodyPr>
          <a:lstStyle/>
          <a:p>
            <a:pPr lvl="0"/>
            <a:r>
              <a:rPr lang="en-US" sz="1400" dirty="0">
                <a:solidFill>
                  <a:srgbClr val="000000"/>
                </a:solidFill>
                <a:latin typeface="Open Sans"/>
              </a:rPr>
              <a:t>Source: Texas Education Agency</a:t>
            </a:r>
          </a:p>
        </p:txBody>
      </p:sp>
      <p:pic>
        <p:nvPicPr>
          <p:cNvPr id="5" name="Picture 4">
            <a:extLst>
              <a:ext uri="{FF2B5EF4-FFF2-40B4-BE49-F238E27FC236}">
                <a16:creationId xmlns:a16="http://schemas.microsoft.com/office/drawing/2014/main" id="{9C796E5B-77B5-4D53-BE64-1D72CAE2CD8C}"/>
              </a:ext>
            </a:extLst>
          </p:cNvPr>
          <p:cNvPicPr>
            <a:picLocks noChangeAspect="1"/>
          </p:cNvPicPr>
          <p:nvPr/>
        </p:nvPicPr>
        <p:blipFill rotWithShape="1">
          <a:blip r:embed="rId3"/>
          <a:srcRect l="21303" t="14584" r="22474" b="9375"/>
          <a:stretch/>
        </p:blipFill>
        <p:spPr>
          <a:xfrm>
            <a:off x="2133600" y="1484594"/>
            <a:ext cx="6553200" cy="4983163"/>
          </a:xfrm>
          <a:prstGeom prst="rect">
            <a:avLst/>
          </a:prstGeom>
          <a:ln w="9525">
            <a:solidFill>
              <a:schemeClr val="tx1"/>
            </a:solidFill>
          </a:ln>
        </p:spPr>
      </p:pic>
    </p:spTree>
    <p:extLst>
      <p:ext uri="{BB962C8B-B14F-4D97-AF65-F5344CB8AC3E}">
        <p14:creationId xmlns:p14="http://schemas.microsoft.com/office/powerpoint/2010/main" val="197697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Tracking Student Data</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Give an assessment</a:t>
            </a:r>
          </a:p>
          <a:p>
            <a:pPr lvl="1"/>
            <a:r>
              <a:rPr lang="en-US" dirty="0"/>
              <a:t>Grade the assessment</a:t>
            </a:r>
          </a:p>
          <a:p>
            <a:pPr lvl="1"/>
            <a:r>
              <a:rPr lang="en-US" dirty="0"/>
              <a:t>Record the results in a data tracking form</a:t>
            </a:r>
          </a:p>
          <a:p>
            <a:pPr lvl="1"/>
            <a:r>
              <a:rPr lang="en-US" dirty="0"/>
              <a:t>Use the results to direct your instructional methods</a:t>
            </a:r>
          </a:p>
        </p:txBody>
      </p:sp>
    </p:spTree>
    <p:extLst>
      <p:ext uri="{BB962C8B-B14F-4D97-AF65-F5344CB8AC3E}">
        <p14:creationId xmlns:p14="http://schemas.microsoft.com/office/powerpoint/2010/main" val="295814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Analyzing Student Data</a:t>
            </a:r>
          </a:p>
        </p:txBody>
      </p:sp>
      <p:pic>
        <p:nvPicPr>
          <p:cNvPr id="6" name="Picture 2" descr="C:\Users\aboothe\AppData\Local\Microsoft\Windows\Temporary Internet Files\Content.IE5\NA1DOS5M\assessment_flash[1].jpg">
            <a:extLst>
              <a:ext uri="{FF2B5EF4-FFF2-40B4-BE49-F238E27FC236}">
                <a16:creationId xmlns:a16="http://schemas.microsoft.com/office/drawing/2014/main" id="{B83297C9-D007-4735-B6B2-0D57AADC7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35100"/>
            <a:ext cx="5105400" cy="482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77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Examples of Student Data Tracking Forms</a:t>
            </a:r>
          </a:p>
        </p:txBody>
      </p:sp>
      <p:pic>
        <p:nvPicPr>
          <p:cNvPr id="4" name="Picture 3">
            <a:extLst>
              <a:ext uri="{FF2B5EF4-FFF2-40B4-BE49-F238E27FC236}">
                <a16:creationId xmlns:a16="http://schemas.microsoft.com/office/drawing/2014/main" id="{F4742D01-6D75-46F5-9E77-028BFFF0D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921" y="1420420"/>
            <a:ext cx="4721889" cy="4607264"/>
          </a:xfrm>
          <a:prstGeom prst="rect">
            <a:avLst/>
          </a:prstGeom>
        </p:spPr>
      </p:pic>
      <p:sp>
        <p:nvSpPr>
          <p:cNvPr id="5" name="Rectangle 4">
            <a:extLst>
              <a:ext uri="{FF2B5EF4-FFF2-40B4-BE49-F238E27FC236}">
                <a16:creationId xmlns:a16="http://schemas.microsoft.com/office/drawing/2014/main" id="{2DE5B1C6-954E-4B01-B8F0-1E53292F9BC3}"/>
              </a:ext>
            </a:extLst>
          </p:cNvPr>
          <p:cNvSpPr/>
          <p:nvPr/>
        </p:nvSpPr>
        <p:spPr>
          <a:xfrm>
            <a:off x="3368226" y="5970072"/>
            <a:ext cx="5005281" cy="400110"/>
          </a:xfrm>
          <a:prstGeom prst="rect">
            <a:avLst/>
          </a:prstGeom>
        </p:spPr>
        <p:txBody>
          <a:bodyPr wrap="none">
            <a:spAutoFit/>
          </a:bodyPr>
          <a:lstStyle/>
          <a:p>
            <a:r>
              <a:rPr lang="en-US" sz="2000" dirty="0">
                <a:latin typeface="Open Sans"/>
              </a:rPr>
              <a:t>Source: School Improvement in Maryland  </a:t>
            </a:r>
          </a:p>
        </p:txBody>
      </p:sp>
    </p:spTree>
    <p:extLst>
      <p:ext uri="{BB962C8B-B14F-4D97-AF65-F5344CB8AC3E}">
        <p14:creationId xmlns:p14="http://schemas.microsoft.com/office/powerpoint/2010/main" val="3670720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A165F0-808F-4313-9CAE-F5ADC38DCD8E}"/>
              </a:ext>
            </a:extLst>
          </p:cNvPr>
          <p:cNvPicPr>
            <a:picLocks noChangeAspect="1"/>
          </p:cNvPicPr>
          <p:nvPr/>
        </p:nvPicPr>
        <p:blipFill rotWithShape="1">
          <a:blip r:embed="rId3"/>
          <a:srcRect l="29502" t="9375" r="32431" b="6250"/>
          <a:stretch/>
        </p:blipFill>
        <p:spPr>
          <a:xfrm>
            <a:off x="976393" y="726655"/>
            <a:ext cx="4582860" cy="5710949"/>
          </a:xfrm>
          <a:prstGeom prst="rect">
            <a:avLst/>
          </a:prstGeom>
          <a:ln w="9525">
            <a:solidFill>
              <a:schemeClr val="tx1"/>
            </a:solidFill>
          </a:ln>
        </p:spPr>
      </p:pic>
      <p:pic>
        <p:nvPicPr>
          <p:cNvPr id="7" name="Picture 6">
            <a:extLst>
              <a:ext uri="{FF2B5EF4-FFF2-40B4-BE49-F238E27FC236}">
                <a16:creationId xmlns:a16="http://schemas.microsoft.com/office/drawing/2014/main" id="{94C1C71C-B792-44A9-A991-E4B4579C35AB}"/>
              </a:ext>
            </a:extLst>
          </p:cNvPr>
          <p:cNvPicPr>
            <a:picLocks noChangeAspect="1"/>
          </p:cNvPicPr>
          <p:nvPr/>
        </p:nvPicPr>
        <p:blipFill rotWithShape="1">
          <a:blip r:embed="rId4"/>
          <a:srcRect l="26939" t="10417" r="31479" b="9375"/>
          <a:stretch/>
        </p:blipFill>
        <p:spPr>
          <a:xfrm>
            <a:off x="5559253" y="753295"/>
            <a:ext cx="5243066" cy="5686142"/>
          </a:xfrm>
          <a:prstGeom prst="rect">
            <a:avLst/>
          </a:prstGeom>
          <a:ln w="9525">
            <a:solidFill>
              <a:schemeClr val="tx1"/>
            </a:solidFill>
          </a:ln>
        </p:spPr>
      </p:pic>
    </p:spTree>
    <p:extLst>
      <p:ext uri="{BB962C8B-B14F-4D97-AF65-F5344CB8AC3E}">
        <p14:creationId xmlns:p14="http://schemas.microsoft.com/office/powerpoint/2010/main" val="2419896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How Do Teachers Use Data?</a:t>
            </a:r>
          </a:p>
        </p:txBody>
      </p:sp>
      <p:pic>
        <p:nvPicPr>
          <p:cNvPr id="6" name="Picture 5">
            <a:hlinkClick r:id="rId3"/>
            <a:extLst>
              <a:ext uri="{FF2B5EF4-FFF2-40B4-BE49-F238E27FC236}">
                <a16:creationId xmlns:a16="http://schemas.microsoft.com/office/drawing/2014/main" id="{0EE64FD7-5912-401A-BD66-239BF48984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7538" y="1836164"/>
            <a:ext cx="6144298" cy="4098246"/>
          </a:xfrm>
          <a:prstGeom prst="rect">
            <a:avLst/>
          </a:prstGeom>
        </p:spPr>
      </p:pic>
      <p:sp>
        <p:nvSpPr>
          <p:cNvPr id="7" name="Rectangle 6">
            <a:extLst>
              <a:ext uri="{FF2B5EF4-FFF2-40B4-BE49-F238E27FC236}">
                <a16:creationId xmlns:a16="http://schemas.microsoft.com/office/drawing/2014/main" id="{48B71FBD-F46A-4546-A643-50E4908D2436}"/>
              </a:ext>
            </a:extLst>
          </p:cNvPr>
          <p:cNvSpPr/>
          <p:nvPr/>
        </p:nvSpPr>
        <p:spPr>
          <a:xfrm>
            <a:off x="5130969" y="5785406"/>
            <a:ext cx="1965603" cy="400110"/>
          </a:xfrm>
          <a:prstGeom prst="rect">
            <a:avLst/>
          </a:prstGeom>
        </p:spPr>
        <p:txBody>
          <a:bodyPr wrap="none">
            <a:spAutoFit/>
          </a:bodyPr>
          <a:lstStyle/>
          <a:p>
            <a:r>
              <a:rPr lang="en-US" sz="2000" dirty="0">
                <a:latin typeface="Open Sans"/>
              </a:rPr>
              <a:t>(click on image)</a:t>
            </a:r>
          </a:p>
        </p:txBody>
      </p:sp>
    </p:spTree>
    <p:extLst>
      <p:ext uri="{BB962C8B-B14F-4D97-AF65-F5344CB8AC3E}">
        <p14:creationId xmlns:p14="http://schemas.microsoft.com/office/powerpoint/2010/main" val="304364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697801" y="843006"/>
            <a:ext cx="10059452" cy="876300"/>
          </a:xfrm>
        </p:spPr>
        <p:txBody>
          <a:bodyPr/>
          <a:lstStyle/>
          <a:p>
            <a:r>
              <a:rPr lang="en-US" dirty="0"/>
              <a:t>The Key to Educational Improvement: Data and How We Use It </a:t>
            </a:r>
          </a:p>
        </p:txBody>
      </p:sp>
      <p:pic>
        <p:nvPicPr>
          <p:cNvPr id="4" name="Picture 3">
            <a:hlinkClick r:id="rId3"/>
            <a:extLst>
              <a:ext uri="{FF2B5EF4-FFF2-40B4-BE49-F238E27FC236}">
                <a16:creationId xmlns:a16="http://schemas.microsoft.com/office/drawing/2014/main" id="{283C8804-F802-4074-B06C-8BC4F156DD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5338" y="2313958"/>
            <a:ext cx="3768352" cy="3579934"/>
          </a:xfrm>
          <a:prstGeom prst="rect">
            <a:avLst/>
          </a:prstGeom>
        </p:spPr>
      </p:pic>
      <p:sp>
        <p:nvSpPr>
          <p:cNvPr id="5" name="Rectangle 4">
            <a:extLst>
              <a:ext uri="{FF2B5EF4-FFF2-40B4-BE49-F238E27FC236}">
                <a16:creationId xmlns:a16="http://schemas.microsoft.com/office/drawing/2014/main" id="{A8A51003-83A0-4E2C-84D0-95452ABBC309}"/>
              </a:ext>
            </a:extLst>
          </p:cNvPr>
          <p:cNvSpPr/>
          <p:nvPr/>
        </p:nvSpPr>
        <p:spPr>
          <a:xfrm>
            <a:off x="5130969" y="5893892"/>
            <a:ext cx="1965603" cy="400110"/>
          </a:xfrm>
          <a:prstGeom prst="rect">
            <a:avLst/>
          </a:prstGeom>
        </p:spPr>
        <p:txBody>
          <a:bodyPr wrap="none">
            <a:spAutoFit/>
          </a:bodyPr>
          <a:lstStyle/>
          <a:p>
            <a:r>
              <a:rPr lang="en-US" sz="2000" dirty="0">
                <a:latin typeface="Open Sans"/>
              </a:rPr>
              <a:t>(click on image)</a:t>
            </a:r>
          </a:p>
        </p:txBody>
      </p:sp>
    </p:spTree>
    <p:extLst>
      <p:ext uri="{BB962C8B-B14F-4D97-AF65-F5344CB8AC3E}">
        <p14:creationId xmlns:p14="http://schemas.microsoft.com/office/powerpoint/2010/main" val="4200266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Picture 2" descr="C:\Users\aboothe\AppData\Local\Microsoft\Windows\Temporary Internet Files\Content.IE5\BA034PGF\question-mark[1].jpg">
            <a:extLst>
              <a:ext uri="{FF2B5EF4-FFF2-40B4-BE49-F238E27FC236}">
                <a16:creationId xmlns:a16="http://schemas.microsoft.com/office/drawing/2014/main" id="{C0FB19B3-3E7F-4B44-9367-DC6F6E54C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26" y="1928813"/>
            <a:ext cx="3833812" cy="383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888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195418"/>
            <a:ext cx="10741802" cy="4734318"/>
          </a:xfrm>
        </p:spPr>
        <p:txBody>
          <a:bodyPr/>
          <a:lstStyle/>
          <a:p>
            <a:pPr lvl="1"/>
            <a:r>
              <a:rPr lang="en-US" sz="2000" dirty="0"/>
              <a:t>Images:</a:t>
            </a:r>
          </a:p>
          <a:p>
            <a:pPr lvl="2"/>
            <a:r>
              <a:rPr lang="en-US" sz="2000" dirty="0"/>
              <a:t>Microsoft Office Clip Art: Used with permission from Microsoft™. (Slides 1, 5, and 17)</a:t>
            </a:r>
          </a:p>
          <a:p>
            <a:pPr lvl="2"/>
            <a:r>
              <a:rPr lang="en-US" sz="2000" dirty="0"/>
              <a:t>Photos obtained through a license with Shutterstock.com™. (Slides 4, 7, 8, 13, 14, 15, 16, 18, 25, 26 and 27)</a:t>
            </a:r>
          </a:p>
          <a:p>
            <a:pPr lvl="2"/>
            <a:r>
              <a:rPr lang="en-US" sz="2000" dirty="0"/>
              <a:t>School Improvement in Maryland. (Slide 23)</a:t>
            </a:r>
          </a:p>
          <a:p>
            <a:pPr lvl="2"/>
            <a:r>
              <a:rPr lang="en-US" sz="2000" dirty="0"/>
              <a:t>Texas Education Agency. (Slides 10, 11, 19, 20 and 24)</a:t>
            </a:r>
          </a:p>
          <a:p>
            <a:pPr lvl="1"/>
            <a:r>
              <a:rPr lang="en-US" sz="2000" dirty="0"/>
              <a:t>Websites: </a:t>
            </a:r>
          </a:p>
          <a:p>
            <a:pPr lvl="2"/>
            <a:r>
              <a:rPr lang="en-US" sz="2000" dirty="0"/>
              <a:t>Butte County Office of Education</a:t>
            </a:r>
            <a:br>
              <a:rPr lang="en-US" sz="2000" dirty="0"/>
            </a:br>
            <a:r>
              <a:rPr lang="en-US" sz="2000" dirty="0"/>
              <a:t>Using Classroom Data to Improve Student Achievement</a:t>
            </a:r>
            <a:br>
              <a:rPr lang="en-US" sz="2000" dirty="0"/>
            </a:br>
            <a:r>
              <a:rPr lang="en-US" sz="2000" dirty="0"/>
              <a:t>http://www.classroomdata.org/index.cfm?page=2</a:t>
            </a:r>
          </a:p>
          <a:p>
            <a:pPr lvl="2"/>
            <a:r>
              <a:rPr lang="en-US" sz="2000" dirty="0"/>
              <a:t>Carnegie Mellon Eberly Center for Teaching Excellence and Educational Innovation</a:t>
            </a:r>
            <a:br>
              <a:rPr lang="en-US" sz="2000" dirty="0"/>
            </a:br>
            <a:r>
              <a:rPr lang="en-US" sz="2000" dirty="0"/>
              <a:t>How to Assess Students’ Learning and Performance</a:t>
            </a:r>
            <a:br>
              <a:rPr lang="en-US" sz="2000" dirty="0"/>
            </a:br>
            <a:r>
              <a:rPr lang="en-US" sz="2000" dirty="0"/>
              <a:t>http://www.cmu.edu/teaching/assessment/assesslearning/</a:t>
            </a:r>
          </a:p>
          <a:p>
            <a:pPr lvl="2"/>
            <a:r>
              <a:rPr lang="en-US" sz="2000" dirty="0"/>
              <a:t>Cornell University Center for Teaching Excellence</a:t>
            </a:r>
            <a:br>
              <a:rPr lang="en-US" sz="2000" dirty="0"/>
            </a:br>
            <a:r>
              <a:rPr lang="en-US" sz="2000" dirty="0"/>
              <a:t>Assessing Student Learning</a:t>
            </a:r>
            <a:br>
              <a:rPr lang="en-US" sz="2000" dirty="0"/>
            </a:br>
            <a:r>
              <a:rPr lang="en-US" sz="2000" dirty="0">
                <a:hlinkClick r:id="rId3"/>
              </a:rPr>
              <a:t>http://www.cte.cornell.edu/teaching-ideas/assessing-student-learning/index.html</a:t>
            </a:r>
            <a:endParaRPr lang="en-US" sz="2000" dirty="0"/>
          </a:p>
          <a:p>
            <a:pPr lvl="1"/>
            <a:endParaRPr lang="en-US" sz="2000" dirty="0"/>
          </a:p>
        </p:txBody>
      </p:sp>
    </p:spTree>
    <p:extLst>
      <p:ext uri="{BB962C8B-B14F-4D97-AF65-F5344CB8AC3E}">
        <p14:creationId xmlns:p14="http://schemas.microsoft.com/office/powerpoint/2010/main" val="722738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2"/>
            <a:ext cx="10741802" cy="4734318"/>
          </a:xfrm>
        </p:spPr>
        <p:txBody>
          <a:bodyPr/>
          <a:lstStyle/>
          <a:p>
            <a:pPr lvl="1">
              <a:buClr>
                <a:srgbClr val="C02033"/>
              </a:buClr>
            </a:pPr>
            <a:r>
              <a:rPr lang="en-US" sz="2000" dirty="0">
                <a:solidFill>
                  <a:srgbClr val="000000"/>
                </a:solidFill>
              </a:rPr>
              <a:t>YouTube™:</a:t>
            </a:r>
          </a:p>
          <a:p>
            <a:pPr lvl="2">
              <a:buClr>
                <a:srgbClr val="4E7CBE"/>
              </a:buClr>
            </a:pPr>
            <a:r>
              <a:rPr lang="en-US" sz="2000" dirty="0">
                <a:solidFill>
                  <a:srgbClr val="000000"/>
                </a:solidFill>
              </a:rPr>
              <a:t>How Data Help Teachers</a:t>
            </a:r>
          </a:p>
          <a:p>
            <a:pPr marL="457200" lvl="2" indent="0">
              <a:buClr>
                <a:srgbClr val="4E7CBE"/>
              </a:buClr>
              <a:buNone/>
            </a:pPr>
            <a:r>
              <a:rPr lang="en-US" sz="2000" dirty="0">
                <a:solidFill>
                  <a:srgbClr val="000000"/>
                </a:solidFill>
              </a:rPr>
              <a:t>   Follow a teacher and student through the school year to see how data help teachers, </a:t>
            </a:r>
          </a:p>
          <a:p>
            <a:pPr marL="457200" lvl="2" indent="0">
              <a:buClr>
                <a:srgbClr val="4E7CBE"/>
              </a:buClr>
              <a:buNone/>
            </a:pPr>
            <a:r>
              <a:rPr lang="en-US" sz="2000" dirty="0">
                <a:solidFill>
                  <a:srgbClr val="000000"/>
                </a:solidFill>
              </a:rPr>
              <a:t>   parents and others make sure students are meeting education goals. Teachers have </a:t>
            </a:r>
          </a:p>
          <a:p>
            <a:pPr marL="457200" lvl="2" indent="0">
              <a:buClr>
                <a:srgbClr val="4E7CBE"/>
              </a:buClr>
              <a:buNone/>
            </a:pPr>
            <a:r>
              <a:rPr lang="en-US" sz="2000" dirty="0">
                <a:solidFill>
                  <a:srgbClr val="000000"/>
                </a:solidFill>
              </a:rPr>
              <a:t>   access to more quality data than ever, on factors like student performance, attendance,  </a:t>
            </a:r>
          </a:p>
          <a:p>
            <a:pPr marL="457200" lvl="2" indent="0">
              <a:buClr>
                <a:srgbClr val="4E7CBE"/>
              </a:buClr>
              <a:buNone/>
            </a:pPr>
            <a:r>
              <a:rPr lang="en-US" sz="2000" dirty="0">
                <a:solidFill>
                  <a:srgbClr val="000000"/>
                </a:solidFill>
              </a:rPr>
              <a:t>   and more. When used along with pedagogy, content knowledge and professional </a:t>
            </a:r>
          </a:p>
          <a:p>
            <a:pPr marL="457200" lvl="2" indent="0">
              <a:buClr>
                <a:srgbClr val="4E7CBE"/>
              </a:buClr>
              <a:buNone/>
            </a:pPr>
            <a:r>
              <a:rPr lang="en-US" sz="2000" dirty="0">
                <a:solidFill>
                  <a:srgbClr val="000000"/>
                </a:solidFill>
              </a:rPr>
              <a:t>   judgment, these data can be used responsibly to improve outcomes for students.</a:t>
            </a:r>
          </a:p>
          <a:p>
            <a:pPr marL="0" lvl="1" indent="0">
              <a:buClr>
                <a:srgbClr val="C02033"/>
              </a:buClr>
              <a:buNone/>
            </a:pPr>
            <a:r>
              <a:rPr lang="en-US" sz="2000" dirty="0">
                <a:solidFill>
                  <a:srgbClr val="000000"/>
                </a:solidFill>
              </a:rPr>
              <a:t>         https://youtu.be/cgrfiPvwDBw</a:t>
            </a:r>
          </a:p>
          <a:p>
            <a:pPr lvl="2">
              <a:buClr>
                <a:srgbClr val="4E7CBE"/>
              </a:buClr>
            </a:pPr>
            <a:r>
              <a:rPr lang="en-US" sz="2000" dirty="0">
                <a:solidFill>
                  <a:srgbClr val="000000"/>
                </a:solidFill>
              </a:rPr>
              <a:t>How does teacher use of student assessment data change student outcomes? </a:t>
            </a:r>
          </a:p>
          <a:p>
            <a:pPr marL="457200" lvl="2" indent="0">
              <a:buClr>
                <a:srgbClr val="4E7CBE"/>
              </a:buClr>
              <a:buNone/>
            </a:pPr>
            <a:r>
              <a:rPr lang="en-US" sz="2000" dirty="0">
                <a:solidFill>
                  <a:srgbClr val="000000"/>
                </a:solidFill>
              </a:rPr>
              <a:t>   NATD asked educational professionals the following question “How does teacher use of </a:t>
            </a:r>
          </a:p>
          <a:p>
            <a:pPr marL="457200" lvl="2" indent="0">
              <a:buClr>
                <a:srgbClr val="4E7CBE"/>
              </a:buClr>
              <a:buNone/>
            </a:pPr>
            <a:r>
              <a:rPr lang="en-US" sz="2000" dirty="0">
                <a:solidFill>
                  <a:srgbClr val="000000"/>
                </a:solidFill>
              </a:rPr>
              <a:t>   student assessment data change student outcomes?”</a:t>
            </a:r>
          </a:p>
          <a:p>
            <a:pPr marL="457200" lvl="2" indent="0">
              <a:buClr>
                <a:srgbClr val="4E7CBE"/>
              </a:buClr>
              <a:buNone/>
            </a:pPr>
            <a:r>
              <a:rPr lang="en-US" sz="2000" dirty="0">
                <a:solidFill>
                  <a:srgbClr val="000000"/>
                </a:solidFill>
              </a:rPr>
              <a:t>   https://www.youtube.com/watch?v=lkoBQeWCGDc</a:t>
            </a:r>
          </a:p>
          <a:p>
            <a:pPr lvl="1">
              <a:buClr>
                <a:srgbClr val="C02033"/>
              </a:buClr>
            </a:pPr>
            <a:endParaRPr lang="en-US" sz="2000" dirty="0">
              <a:solidFill>
                <a:srgbClr val="000000"/>
              </a:solidFill>
            </a:endParaRPr>
          </a:p>
        </p:txBody>
      </p:sp>
    </p:spTree>
    <p:extLst>
      <p:ext uri="{BB962C8B-B14F-4D97-AF65-F5344CB8AC3E}">
        <p14:creationId xmlns:p14="http://schemas.microsoft.com/office/powerpoint/2010/main" val="69435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“Assessment is today’s means of understanding how to modify tomorrow’s instruction.”</a:t>
            </a:r>
          </a:p>
          <a:p>
            <a:pPr marL="0" lvl="1" indent="0">
              <a:buNone/>
            </a:pPr>
            <a:r>
              <a:rPr lang="en-US" dirty="0"/>
              <a:t>                                           ~ Carol Tomlinson</a:t>
            </a:r>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buClr>
                <a:srgbClr val="C02033"/>
              </a:buClr>
            </a:pPr>
            <a:r>
              <a:rPr lang="en-US" sz="2000" dirty="0">
                <a:solidFill>
                  <a:srgbClr val="000000"/>
                </a:solidFill>
              </a:rPr>
              <a:t>YouTube™:</a:t>
            </a:r>
          </a:p>
          <a:p>
            <a:pPr lvl="2">
              <a:buClr>
                <a:srgbClr val="4E7CBE"/>
              </a:buClr>
            </a:pPr>
            <a:r>
              <a:rPr lang="en-US" sz="2000" dirty="0">
                <a:solidFill>
                  <a:srgbClr val="000000"/>
                </a:solidFill>
              </a:rPr>
              <a:t>Process of data use – Performance-Driven Education in the Classroom</a:t>
            </a:r>
          </a:p>
          <a:p>
            <a:pPr marL="457200" lvl="2" indent="0">
              <a:buClr>
                <a:srgbClr val="4E7CBE"/>
              </a:buClr>
              <a:buNone/>
            </a:pPr>
            <a:r>
              <a:rPr lang="en-US" sz="2000" dirty="0">
                <a:solidFill>
                  <a:srgbClr val="000000"/>
                </a:solidFill>
              </a:rPr>
              <a:t>   The Michael and Susan Dell Foundation explain the benefits of performance driven </a:t>
            </a:r>
          </a:p>
          <a:p>
            <a:pPr marL="457200" lvl="2" indent="0">
              <a:buClr>
                <a:srgbClr val="4E7CBE"/>
              </a:buClr>
              <a:buNone/>
            </a:pPr>
            <a:r>
              <a:rPr lang="en-US" sz="2000" dirty="0">
                <a:solidFill>
                  <a:srgbClr val="000000"/>
                </a:solidFill>
              </a:rPr>
              <a:t>   education in the classroom.</a:t>
            </a:r>
          </a:p>
          <a:p>
            <a:pPr marL="457200" lvl="2" indent="0">
              <a:buClr>
                <a:srgbClr val="4E7CBE"/>
              </a:buClr>
              <a:buNone/>
            </a:pPr>
            <a:r>
              <a:rPr lang="en-US" sz="2000" dirty="0">
                <a:solidFill>
                  <a:srgbClr val="000000"/>
                </a:solidFill>
              </a:rPr>
              <a:t>   https://youtu.be/FYEymwPm8gw</a:t>
            </a:r>
          </a:p>
          <a:p>
            <a:pPr lvl="2">
              <a:buClr>
                <a:srgbClr val="4E7CBE"/>
              </a:buClr>
            </a:pPr>
            <a:r>
              <a:rPr lang="en-US" sz="2000" dirty="0">
                <a:solidFill>
                  <a:srgbClr val="000000"/>
                </a:solidFill>
              </a:rPr>
              <a:t>Taming the Beast: Understanding Assessment Data </a:t>
            </a:r>
          </a:p>
          <a:p>
            <a:pPr marL="457200" lvl="2" indent="0">
              <a:buClr>
                <a:srgbClr val="4E7CBE"/>
              </a:buClr>
              <a:buNone/>
            </a:pPr>
            <a:r>
              <a:rPr lang="en-US" sz="2000" dirty="0">
                <a:solidFill>
                  <a:srgbClr val="000000"/>
                </a:solidFill>
              </a:rPr>
              <a:t>   The Innovation Effect: Building an Education Partnership, Episode 6 ‘Taming the Beast’: </a:t>
            </a:r>
          </a:p>
          <a:p>
            <a:pPr marL="457200" lvl="2" indent="0">
              <a:buClr>
                <a:srgbClr val="4E7CBE"/>
              </a:buClr>
              <a:buNone/>
            </a:pPr>
            <a:r>
              <a:rPr lang="en-US" sz="2000" dirty="0">
                <a:solidFill>
                  <a:srgbClr val="000000"/>
                </a:solidFill>
              </a:rPr>
              <a:t>   Understanding Assessment Data – CELT at Keene State College.</a:t>
            </a:r>
          </a:p>
          <a:p>
            <a:pPr marL="457200" lvl="2" indent="0">
              <a:buClr>
                <a:srgbClr val="4E7CBE"/>
              </a:buClr>
              <a:buNone/>
            </a:pPr>
            <a:r>
              <a:rPr lang="en-US" sz="2000" dirty="0">
                <a:solidFill>
                  <a:srgbClr val="000000"/>
                </a:solidFill>
              </a:rPr>
              <a:t>   https://www.youtube.com/watch?t=82&amp;v=dFpPT9AU-hQ</a:t>
            </a:r>
          </a:p>
          <a:p>
            <a:pPr lvl="2">
              <a:buClr>
                <a:srgbClr val="4E7CBE"/>
              </a:buClr>
            </a:pPr>
            <a:r>
              <a:rPr lang="en-US" sz="2000" dirty="0" err="1">
                <a:solidFill>
                  <a:srgbClr val="000000"/>
                </a:solidFill>
              </a:rPr>
              <a:t>TEDxCincy</a:t>
            </a:r>
            <a:r>
              <a:rPr lang="en-US" sz="2000" dirty="0">
                <a:solidFill>
                  <a:srgbClr val="000000"/>
                </a:solidFill>
              </a:rPr>
              <a:t> – Jeff Edmondson – The Key to Educational Improvement: Data and How We Use It </a:t>
            </a:r>
          </a:p>
          <a:p>
            <a:pPr marL="457200" lvl="2" indent="0">
              <a:buClr>
                <a:srgbClr val="4E7CBE"/>
              </a:buClr>
              <a:buNone/>
            </a:pPr>
            <a:r>
              <a:rPr lang="en-US" sz="2000" dirty="0">
                <a:solidFill>
                  <a:srgbClr val="000000"/>
                </a:solidFill>
              </a:rPr>
              <a:t>   Jeff Edmondson suggests that student data matters, and it matters how educators utilize </a:t>
            </a:r>
          </a:p>
          <a:p>
            <a:pPr marL="457200" lvl="2" indent="0">
              <a:buClr>
                <a:srgbClr val="4E7CBE"/>
              </a:buClr>
              <a:buNone/>
            </a:pPr>
            <a:r>
              <a:rPr lang="en-US" sz="2000" dirty="0">
                <a:solidFill>
                  <a:srgbClr val="000000"/>
                </a:solidFill>
              </a:rPr>
              <a:t>   it in the classroom.</a:t>
            </a:r>
            <a:br>
              <a:rPr lang="en-US" sz="2000" dirty="0">
                <a:solidFill>
                  <a:srgbClr val="000000"/>
                </a:solidFill>
              </a:rPr>
            </a:br>
            <a:r>
              <a:rPr lang="en-US" sz="2000" dirty="0">
                <a:solidFill>
                  <a:srgbClr val="000000"/>
                </a:solidFill>
              </a:rPr>
              <a:t>   https://www.youtube.com/watch?v=FLqc_9VxfCE</a:t>
            </a:r>
          </a:p>
          <a:p>
            <a:pPr lvl="1">
              <a:buClr>
                <a:srgbClr val="C02033"/>
              </a:buClr>
            </a:pPr>
            <a:endParaRPr lang="en-US" sz="2000" dirty="0">
              <a:solidFill>
                <a:srgbClr val="000000"/>
              </a:solidFill>
            </a:endParaRPr>
          </a:p>
        </p:txBody>
      </p:sp>
    </p:spTree>
    <p:extLst>
      <p:ext uri="{BB962C8B-B14F-4D97-AF65-F5344CB8AC3E}">
        <p14:creationId xmlns:p14="http://schemas.microsoft.com/office/powerpoint/2010/main" val="272091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Process of Data</a:t>
            </a:r>
          </a:p>
        </p:txBody>
      </p:sp>
      <p:pic>
        <p:nvPicPr>
          <p:cNvPr id="4" name="Picture 3">
            <a:hlinkClick r:id="rId3"/>
            <a:extLst>
              <a:ext uri="{FF2B5EF4-FFF2-40B4-BE49-F238E27FC236}">
                <a16:creationId xmlns:a16="http://schemas.microsoft.com/office/drawing/2014/main" id="{294E3462-37C2-4672-8D8A-FC7047EFB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167" y="1420420"/>
            <a:ext cx="3364795" cy="4362098"/>
          </a:xfrm>
          <a:prstGeom prst="rect">
            <a:avLst/>
          </a:prstGeom>
        </p:spPr>
      </p:pic>
      <p:sp>
        <p:nvSpPr>
          <p:cNvPr id="6" name="Rectangle 5">
            <a:extLst>
              <a:ext uri="{FF2B5EF4-FFF2-40B4-BE49-F238E27FC236}">
                <a16:creationId xmlns:a16="http://schemas.microsoft.com/office/drawing/2014/main" id="{A84EEA14-5920-4D35-AAF0-C8BD8C5421E0}"/>
              </a:ext>
            </a:extLst>
          </p:cNvPr>
          <p:cNvSpPr/>
          <p:nvPr/>
        </p:nvSpPr>
        <p:spPr>
          <a:xfrm>
            <a:off x="5130969" y="5785406"/>
            <a:ext cx="1965603" cy="400110"/>
          </a:xfrm>
          <a:prstGeom prst="rect">
            <a:avLst/>
          </a:prstGeom>
        </p:spPr>
        <p:txBody>
          <a:bodyPr wrap="none">
            <a:spAutoFit/>
          </a:bodyPr>
          <a:lstStyle/>
          <a:p>
            <a:r>
              <a:rPr lang="en-US" sz="2000" dirty="0">
                <a:latin typeface="Open Sans"/>
              </a:rPr>
              <a:t>(click on image)</a:t>
            </a:r>
          </a:p>
        </p:txBody>
      </p:sp>
    </p:spTree>
    <p:extLst>
      <p:ext uri="{BB962C8B-B14F-4D97-AF65-F5344CB8AC3E}">
        <p14:creationId xmlns:p14="http://schemas.microsoft.com/office/powerpoint/2010/main" val="50496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Types of Assessments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types of assessments can you think of?</a:t>
            </a:r>
          </a:p>
          <a:p>
            <a:pPr lvl="1"/>
            <a:endParaRPr lang="en-US" dirty="0"/>
          </a:p>
        </p:txBody>
      </p:sp>
      <p:pic>
        <p:nvPicPr>
          <p:cNvPr id="4" name="Picture 6" descr="C:\Users\aboothe\AppData\Local\Microsoft\Windows\Temporary Internet Files\Content.IE5\DWAPXF7J\Test[2].jpg">
            <a:extLst>
              <a:ext uri="{FF2B5EF4-FFF2-40B4-BE49-F238E27FC236}">
                <a16:creationId xmlns:a16="http://schemas.microsoft.com/office/drawing/2014/main" id="{EDDD0E81-87DE-48EE-8ABF-4BE617D82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336" y="3026045"/>
            <a:ext cx="2417237" cy="271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541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Types of Assessments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Formative</a:t>
            </a:r>
          </a:p>
          <a:p>
            <a:pPr lvl="2"/>
            <a:r>
              <a:rPr lang="en-US" sz="2400" dirty="0"/>
              <a:t>Concept map</a:t>
            </a:r>
          </a:p>
          <a:p>
            <a:pPr lvl="2"/>
            <a:r>
              <a:rPr lang="en-US" sz="2400" dirty="0"/>
              <a:t>Short written response</a:t>
            </a:r>
          </a:p>
          <a:p>
            <a:pPr lvl="1"/>
            <a:endParaRPr lang="en-US" dirty="0"/>
          </a:p>
          <a:p>
            <a:pPr lvl="1"/>
            <a:r>
              <a:rPr lang="en-US" dirty="0"/>
              <a:t>Summative</a:t>
            </a:r>
          </a:p>
          <a:p>
            <a:pPr lvl="2"/>
            <a:r>
              <a:rPr lang="en-US" sz="2400" dirty="0"/>
              <a:t>Midterm exam</a:t>
            </a:r>
          </a:p>
          <a:p>
            <a:pPr lvl="2"/>
            <a:r>
              <a:rPr lang="en-US" sz="2400" dirty="0"/>
              <a:t>Final project</a:t>
            </a:r>
          </a:p>
        </p:txBody>
      </p:sp>
    </p:spTree>
    <p:extLst>
      <p:ext uri="{BB962C8B-B14F-4D97-AF65-F5344CB8AC3E}">
        <p14:creationId xmlns:p14="http://schemas.microsoft.com/office/powerpoint/2010/main" val="218447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Understanding Assessment Data</a:t>
            </a:r>
          </a:p>
        </p:txBody>
      </p:sp>
      <p:pic>
        <p:nvPicPr>
          <p:cNvPr id="6" name="Content Placeholder 6">
            <a:hlinkClick r:id="rId3"/>
            <a:extLst>
              <a:ext uri="{FF2B5EF4-FFF2-40B4-BE49-F238E27FC236}">
                <a16:creationId xmlns:a16="http://schemas.microsoft.com/office/drawing/2014/main" id="{E6EEA90C-C766-4E8F-AC1B-B7FEAE977BC7}"/>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375163" y="1503334"/>
            <a:ext cx="3138149" cy="4184199"/>
          </a:xfrm>
        </p:spPr>
      </p:pic>
      <p:sp>
        <p:nvSpPr>
          <p:cNvPr id="7" name="Rectangle 6">
            <a:extLst>
              <a:ext uri="{FF2B5EF4-FFF2-40B4-BE49-F238E27FC236}">
                <a16:creationId xmlns:a16="http://schemas.microsoft.com/office/drawing/2014/main" id="{8E05BB4F-B297-4C18-A237-5D6DAB2234A6}"/>
              </a:ext>
            </a:extLst>
          </p:cNvPr>
          <p:cNvSpPr/>
          <p:nvPr/>
        </p:nvSpPr>
        <p:spPr>
          <a:xfrm>
            <a:off x="5130969" y="5785406"/>
            <a:ext cx="1965603" cy="400110"/>
          </a:xfrm>
          <a:prstGeom prst="rect">
            <a:avLst/>
          </a:prstGeom>
        </p:spPr>
        <p:txBody>
          <a:bodyPr wrap="none">
            <a:spAutoFit/>
          </a:bodyPr>
          <a:lstStyle/>
          <a:p>
            <a:r>
              <a:rPr lang="en-US" sz="2000" dirty="0">
                <a:latin typeface="Open Sans"/>
              </a:rPr>
              <a:t>(click on image)</a:t>
            </a:r>
          </a:p>
        </p:txBody>
      </p:sp>
    </p:spTree>
    <p:extLst>
      <p:ext uri="{BB962C8B-B14F-4D97-AF65-F5344CB8AC3E}">
        <p14:creationId xmlns:p14="http://schemas.microsoft.com/office/powerpoint/2010/main" val="98703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09534" y="982270"/>
            <a:ext cx="10059452" cy="876300"/>
          </a:xfrm>
        </p:spPr>
        <p:txBody>
          <a:bodyPr/>
          <a:lstStyle/>
          <a:p>
            <a:r>
              <a:rPr lang="en-US" dirty="0"/>
              <a:t>Overview of Statewide Student Assessment in Texas</a:t>
            </a:r>
          </a:p>
        </p:txBody>
      </p:sp>
      <p:pic>
        <p:nvPicPr>
          <p:cNvPr id="6" name="Picture 5">
            <a:extLst>
              <a:ext uri="{FF2B5EF4-FFF2-40B4-BE49-F238E27FC236}">
                <a16:creationId xmlns:a16="http://schemas.microsoft.com/office/drawing/2014/main" id="{356BFB17-5F0B-4D99-952B-CDD69E0D49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9414" y="2575960"/>
            <a:ext cx="3429000" cy="3429000"/>
          </a:xfrm>
          <a:prstGeom prst="rect">
            <a:avLst/>
          </a:prstGeom>
        </p:spPr>
      </p:pic>
    </p:spTree>
    <p:extLst>
      <p:ext uri="{BB962C8B-B14F-4D97-AF65-F5344CB8AC3E}">
        <p14:creationId xmlns:p14="http://schemas.microsoft.com/office/powerpoint/2010/main" val="714054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744333"/>
            <a:ext cx="10059452" cy="876300"/>
          </a:xfrm>
        </p:spPr>
        <p:txBody>
          <a:bodyPr/>
          <a:lstStyle/>
          <a:p>
            <a:r>
              <a:rPr lang="en-US" dirty="0"/>
              <a:t>State of Texas Assessments of Academic Readiness (STAAR®)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978359"/>
            <a:ext cx="10741802" cy="4734318"/>
          </a:xfrm>
        </p:spPr>
        <p:txBody>
          <a:bodyPr/>
          <a:lstStyle/>
          <a:p>
            <a:pPr lvl="1"/>
            <a:r>
              <a:rPr lang="en-US" dirty="0"/>
              <a:t>STAAR® is an assessment program designed to measure the extent to which students have learned and are able to apply the knowledge and skills defined in the state-mandated curriculum standards, the Texas Essential Knowledge and Skills (TEKS). </a:t>
            </a:r>
          </a:p>
        </p:txBody>
      </p:sp>
    </p:spTree>
    <p:extLst>
      <p:ext uri="{BB962C8B-B14F-4D97-AF65-F5344CB8AC3E}">
        <p14:creationId xmlns:p14="http://schemas.microsoft.com/office/powerpoint/2010/main" val="392179272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purl.org/dc/elements/1.1/"/>
    <ds:schemaRef ds:uri="http://schemas.microsoft.com/office/2006/metadata/properties"/>
    <ds:schemaRef ds:uri="http://schemas.microsoft.com/sharepoint/v3"/>
    <ds:schemaRef ds:uri="http://purl.org/dc/terms/"/>
    <ds:schemaRef ds:uri="56ea17bb-c96d-4826-b465-01eec0dd23dd"/>
    <ds:schemaRef ds:uri="http://schemas.microsoft.com/office/2006/documentManagement/types"/>
    <ds:schemaRef ds:uri="http://schemas.microsoft.com/office/infopath/2007/PartnerControls"/>
    <ds:schemaRef ds:uri="http://schemas.openxmlformats.org/package/2006/metadata/core-properties"/>
    <ds:schemaRef ds:uri="05d88611-e516-4d1a-b12e-39107e78b3d0"/>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1265</TotalTime>
  <Words>2317</Words>
  <Application>Microsoft Office PowerPoint</Application>
  <PresentationFormat>Widescreen</PresentationFormat>
  <Paragraphs>216</Paragraphs>
  <Slides>30</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.AppleSystemUIFont</vt:lpstr>
      <vt:lpstr>Arial</vt:lpstr>
      <vt:lpstr>Calibri</vt:lpstr>
      <vt:lpstr>Open Sans</vt:lpstr>
      <vt:lpstr>Open Sans SemiBold</vt:lpstr>
      <vt:lpstr>2_Office Theme</vt:lpstr>
      <vt:lpstr>3_Office Theme</vt:lpstr>
      <vt:lpstr>Using Student Assessment Data</vt:lpstr>
      <vt:lpstr>PowerPoint Presentation</vt:lpstr>
      <vt:lpstr>PowerPoint Presentation</vt:lpstr>
      <vt:lpstr> Process of Data</vt:lpstr>
      <vt:lpstr> Types of Assessments</vt:lpstr>
      <vt:lpstr> Types of Assessments</vt:lpstr>
      <vt:lpstr> Understanding Assessment Data</vt:lpstr>
      <vt:lpstr>Overview of Statewide Student Assessment in Texas</vt:lpstr>
      <vt:lpstr>State of Texas Assessments of Academic Readiness (STAAR®) </vt:lpstr>
      <vt:lpstr> State and Federally Required Assessments</vt:lpstr>
      <vt:lpstr> 2014 STAAR Assessments</vt:lpstr>
      <vt:lpstr> STAAR Spanish</vt:lpstr>
      <vt:lpstr> STAAR Alternate</vt:lpstr>
      <vt:lpstr> STAAR Modified</vt:lpstr>
      <vt:lpstr> STAAR L</vt:lpstr>
      <vt:lpstr>Texas English Language Proficiency Assessment System (TELPAS)</vt:lpstr>
      <vt:lpstr>PowerPoint Presentation</vt:lpstr>
      <vt:lpstr> How Data Helps Teachers</vt:lpstr>
      <vt:lpstr> Understanding Student Data</vt:lpstr>
      <vt:lpstr> Understanding Student Data</vt:lpstr>
      <vt:lpstr> Tracking Student Data</vt:lpstr>
      <vt:lpstr>Analyzing Student Data</vt:lpstr>
      <vt:lpstr> Examples of Student Data Tracking Forms</vt:lpstr>
      <vt:lpstr>PowerPoint Presentation</vt:lpstr>
      <vt:lpstr> How Do Teachers Use Data?</vt:lpstr>
      <vt:lpstr>The Key to Educational Improvement: Data and How We Use It </vt:lpstr>
      <vt:lpstr>Questions?</vt:lpstr>
      <vt:lpstr>References and Resources </vt:lpstr>
      <vt:lpstr>References and Resources </vt:lpstr>
      <vt:lpstr>References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10</cp:revision>
  <cp:lastPrinted>2017-07-07T16:17:37Z</cp:lastPrinted>
  <dcterms:created xsi:type="dcterms:W3CDTF">2017-07-11T23:58:30Z</dcterms:created>
  <dcterms:modified xsi:type="dcterms:W3CDTF">2017-11-24T09:50:19Z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