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323" r:id="rId8"/>
    <p:sldId id="324" r:id="rId9"/>
    <p:sldId id="325" r:id="rId10"/>
    <p:sldId id="326" r:id="rId11"/>
    <p:sldId id="327" r:id="rId12"/>
    <p:sldId id="328" r:id="rId13"/>
    <p:sldId id="330" r:id="rId14"/>
    <p:sldId id="331" r:id="rId15"/>
    <p:sldId id="332" r:id="rId16"/>
    <p:sldId id="333" r:id="rId17"/>
    <p:sldId id="334" r:id="rId18"/>
    <p:sldId id="335" r:id="rId19"/>
    <p:sldId id="33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0839" autoAdjust="0"/>
  </p:normalViewPr>
  <p:slideViewPr>
    <p:cSldViewPr snapToGrid="0">
      <p:cViewPr>
        <p:scale>
          <a:sx n="48" d="100"/>
          <a:sy n="48" d="100"/>
        </p:scale>
        <p:origin x="1380" y="-1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2988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linens should be clean</a:t>
            </a:r>
            <a:r>
              <a:rPr lang="en-US" baseline="0" dirty="0"/>
              <a:t>, pressed and free from stains.</a:t>
            </a:r>
          </a:p>
          <a:p>
            <a:endParaRPr lang="en-US" baseline="0" dirty="0"/>
          </a:p>
          <a:p>
            <a:r>
              <a:rPr lang="en-US" dirty="0"/>
              <a:t>Choose an appropriate</a:t>
            </a:r>
            <a:r>
              <a:rPr lang="en-US" baseline="0" dirty="0"/>
              <a:t> centerpiece for your table.</a:t>
            </a:r>
          </a:p>
          <a:p>
            <a:endParaRPr lang="en-US" baseline="0" dirty="0"/>
          </a:p>
          <a:p>
            <a:r>
              <a:rPr lang="en-US" baseline="0" dirty="0"/>
              <a:t>View Good Housekeeping video:</a:t>
            </a:r>
          </a:p>
          <a:p>
            <a:r>
              <a:rPr lang="en-US" b="1" baseline="0" dirty="0"/>
              <a:t>Setting a Formal Table Setting</a:t>
            </a:r>
          </a:p>
          <a:p>
            <a:r>
              <a:rPr lang="en-US" dirty="0"/>
              <a:t>The basics to setting a formal table.</a:t>
            </a:r>
          </a:p>
          <a:p>
            <a:r>
              <a:rPr lang="en-US" dirty="0"/>
              <a:t>http://youtu.be/qKSHmmNk_5Y</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71843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center each place setting, first place the napkin. Set fork</a:t>
            </a:r>
            <a:r>
              <a:rPr lang="en-US" baseline="0" dirty="0"/>
              <a:t> on the left side of the plate and the knives and spoons on the right side.</a:t>
            </a:r>
          </a:p>
          <a:p>
            <a:endParaRPr lang="en-US" baseline="0" dirty="0"/>
          </a:p>
          <a:p>
            <a:r>
              <a:rPr lang="en-US" baseline="0" dirty="0"/>
              <a:t>Always set knives with the cutting edge toward the center of the place setting.</a:t>
            </a:r>
          </a:p>
          <a:p>
            <a:endParaRPr lang="en-US" baseline="0" dirty="0"/>
          </a:p>
          <a:p>
            <a:r>
              <a:rPr lang="en-US" baseline="0" dirty="0"/>
              <a:t>Place flatware one inch from the edge of the placemat or table.</a:t>
            </a:r>
          </a:p>
          <a:p>
            <a:endParaRPr lang="en-US" baseline="0" dirty="0"/>
          </a:p>
          <a:p>
            <a:r>
              <a:rPr lang="en-US" baseline="0" dirty="0"/>
              <a:t>Place all flatware from the outside in, following the order of use.</a:t>
            </a:r>
          </a:p>
          <a:p>
            <a:endParaRPr lang="en-US" baseline="0" dirty="0"/>
          </a:p>
          <a:p>
            <a:r>
              <a:rPr lang="en-US" baseline="0" dirty="0"/>
              <a:t>Place the bread-and-butter plate on the left, above the fork(s).</a:t>
            </a:r>
          </a:p>
          <a:p>
            <a:endParaRPr lang="en-US" baseline="0" dirty="0"/>
          </a:p>
          <a:p>
            <a:r>
              <a:rPr lang="en-US" baseline="0" dirty="0"/>
              <a:t>Place the water glass above the tip of the dinner knife.</a:t>
            </a:r>
          </a:p>
          <a:p>
            <a:endParaRPr lang="en-US" baseline="0" dirty="0"/>
          </a:p>
          <a:p>
            <a:r>
              <a:rPr lang="en-US" baseline="0" dirty="0"/>
              <a:t>Preset coffee cups to the right of the knives and spoons, with handles at the 4 o’clock position.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35687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6493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2175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eating</a:t>
            </a:r>
            <a:r>
              <a:rPr lang="en-US" baseline="0" dirty="0"/>
              <a:t> establishments in our community from which to choose where we would like to eat. </a:t>
            </a:r>
          </a:p>
          <a:p>
            <a:endParaRPr lang="en-US" baseline="0" dirty="0"/>
          </a:p>
          <a:p>
            <a:r>
              <a:rPr lang="en-US" baseline="0" dirty="0"/>
              <a:t>Let’s find out about a few.</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99055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Bef>
                <a:spcPts val="600"/>
              </a:spcBef>
              <a:spcAft>
                <a:spcPts val="600"/>
              </a:spcAft>
              <a:buFont typeface="Arial" panose="020B0604020202020204" pitchFamily="34" charset="0"/>
              <a:buChar char="•"/>
            </a:pPr>
            <a:r>
              <a:rPr lang="en-US" b="1" dirty="0"/>
              <a:t>Bistro </a:t>
            </a:r>
            <a:r>
              <a:rPr lang="en-US" b="0" dirty="0"/>
              <a:t>– a small</a:t>
            </a:r>
            <a:r>
              <a:rPr lang="en-US" b="0" baseline="0" dirty="0"/>
              <a:t> modest restaurant or café</a:t>
            </a:r>
          </a:p>
          <a:p>
            <a:pPr marL="171450" indent="-171450">
              <a:lnSpc>
                <a:spcPct val="150000"/>
              </a:lnSpc>
              <a:spcBef>
                <a:spcPts val="600"/>
              </a:spcBef>
              <a:spcAft>
                <a:spcPts val="600"/>
              </a:spcAft>
              <a:buFont typeface="Arial" panose="020B0604020202020204" pitchFamily="34" charset="0"/>
              <a:buChar char="•"/>
            </a:pPr>
            <a:r>
              <a:rPr lang="en-US" b="1" dirty="0"/>
              <a:t>Buffet - </a:t>
            </a:r>
            <a:r>
              <a:rPr lang="en-US" sz="1200" b="0" kern="1200" dirty="0">
                <a:solidFill>
                  <a:schemeClr val="tx1"/>
                </a:solidFill>
                <a:effectLst/>
                <a:latin typeface="+mn-lt"/>
                <a:ea typeface="+mn-ea"/>
                <a:cs typeface="+mn-cs"/>
              </a:rPr>
              <a:t>a restaurant that has meals consisting of several dishes from which guests serve themselves</a:t>
            </a:r>
            <a:endParaRPr lang="en-US" b="1" dirty="0"/>
          </a:p>
          <a:p>
            <a:pPr marL="171450" marR="0" indent="-1714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b="1" dirty="0"/>
              <a:t>Cafeteria - </a:t>
            </a:r>
            <a:r>
              <a:rPr lang="en-US" sz="1200" b="0" kern="1200" dirty="0">
                <a:solidFill>
                  <a:schemeClr val="tx1"/>
                </a:solidFill>
                <a:effectLst/>
                <a:latin typeface="+mn-lt"/>
                <a:ea typeface="+mn-ea"/>
                <a:cs typeface="+mn-cs"/>
              </a:rPr>
              <a:t>a restaurant or dining room in a school or a business in which customers serve themselves or are served from a counter and pay before eating</a:t>
            </a:r>
            <a:endParaRPr lang="en-US" b="1" dirty="0"/>
          </a:p>
          <a:p>
            <a:pPr marL="171450" indent="-171450">
              <a:lnSpc>
                <a:spcPct val="150000"/>
              </a:lnSpc>
              <a:spcBef>
                <a:spcPts val="600"/>
              </a:spcBef>
              <a:spcAft>
                <a:spcPts val="600"/>
              </a:spcAft>
              <a:buFont typeface="Arial" panose="020B0604020202020204" pitchFamily="34" charset="0"/>
              <a:buChar char="•"/>
            </a:pPr>
            <a:r>
              <a:rPr lang="en-US" b="1" dirty="0"/>
              <a:t>Casual - </a:t>
            </a:r>
            <a:r>
              <a:rPr lang="en-US" dirty="0"/>
              <a:t>offer table side service, non-disposable dishes, while still keeping the menu moderately priced</a:t>
            </a:r>
            <a:endParaRPr lang="en-US" b="1" dirty="0"/>
          </a:p>
          <a:p>
            <a:pPr marL="171450" indent="-171450">
              <a:lnSpc>
                <a:spcPct val="150000"/>
              </a:lnSpc>
              <a:spcBef>
                <a:spcPts val="600"/>
              </a:spcBef>
              <a:spcAft>
                <a:spcPts val="600"/>
              </a:spcAft>
              <a:buFont typeface="Arial" panose="020B0604020202020204" pitchFamily="34" charset="0"/>
              <a:buChar char="•"/>
            </a:pPr>
            <a:r>
              <a:rPr lang="en-US" b="1" dirty="0"/>
              <a:t>Ethnic cuisine – </a:t>
            </a:r>
            <a:r>
              <a:rPr lang="en-US" b="0" dirty="0"/>
              <a:t>a</a:t>
            </a:r>
            <a:r>
              <a:rPr lang="en-US" b="0" baseline="0" dirty="0"/>
              <a:t> restaurant that is built</a:t>
            </a:r>
            <a:r>
              <a:rPr lang="en-US" dirty="0"/>
              <a:t> around a specific type of food, such as Mexican, Chinese, Indian or Italian, to name a few. The menu, décor and restaurant name should all reflect the ethnic cuisine.</a:t>
            </a:r>
            <a:endParaRPr lang="en-US" b="1" dirty="0"/>
          </a:p>
          <a:p>
            <a:pPr marL="171450" indent="-171450">
              <a:lnSpc>
                <a:spcPct val="150000"/>
              </a:lnSpc>
              <a:spcBef>
                <a:spcPts val="600"/>
              </a:spcBef>
              <a:spcAft>
                <a:spcPts val="600"/>
              </a:spcAft>
              <a:buFont typeface="Arial" panose="020B0604020202020204" pitchFamily="34" charset="0"/>
              <a:buChar char="•"/>
            </a:pPr>
            <a:r>
              <a:rPr lang="en-US" b="1" dirty="0"/>
              <a:t>Fast casual - </a:t>
            </a:r>
            <a:r>
              <a:rPr lang="en-US" dirty="0"/>
              <a:t>offer disposable dishes and flatware, but their food tends to be presented as more upscale, such as gourmet breads and organic ingredients</a:t>
            </a:r>
            <a:endParaRPr lang="en-US" b="1" dirty="0"/>
          </a:p>
          <a:p>
            <a:pPr marL="171450" indent="-171450">
              <a:lnSpc>
                <a:spcPct val="150000"/>
              </a:lnSpc>
              <a:spcBef>
                <a:spcPts val="600"/>
              </a:spcBef>
              <a:spcAft>
                <a:spcPts val="600"/>
              </a:spcAft>
              <a:buFont typeface="Arial" panose="020B0604020202020204" pitchFamily="34" charset="0"/>
              <a:buChar char="•"/>
            </a:pPr>
            <a:r>
              <a:rPr lang="en-US" b="1" dirty="0"/>
              <a:t>Fast food – </a:t>
            </a:r>
            <a:r>
              <a:rPr lang="en-US" sz="1200" b="0" kern="1200" dirty="0">
                <a:solidFill>
                  <a:schemeClr val="tx1"/>
                </a:solidFill>
                <a:effectLst/>
                <a:latin typeface="+mn-lt"/>
                <a:ea typeface="+mn-ea"/>
                <a:cs typeface="+mn-cs"/>
              </a:rPr>
              <a:t>can be prepared quickly and easily and is sold in restaurants and snack bars as a quick meal or to be taken out</a:t>
            </a:r>
            <a:endParaRPr lang="en-US" b="1" dirty="0"/>
          </a:p>
          <a:p>
            <a:pPr marL="171450" indent="-171450">
              <a:lnSpc>
                <a:spcPct val="150000"/>
              </a:lnSpc>
              <a:spcBef>
                <a:spcPts val="600"/>
              </a:spcBef>
              <a:spcAft>
                <a:spcPts val="600"/>
              </a:spcAft>
              <a:buFont typeface="Arial" panose="020B0604020202020204" pitchFamily="34" charset="0"/>
              <a:buChar char="•"/>
            </a:pPr>
            <a:r>
              <a:rPr lang="en-US" b="1" dirty="0"/>
              <a:t>Fine dining - </a:t>
            </a:r>
            <a:r>
              <a:rPr lang="en-US" dirty="0"/>
              <a:t>offers patrons the finest in food, service and atmosphere</a:t>
            </a:r>
            <a:r>
              <a:rPr lang="en-US" baseline="0" dirty="0"/>
              <a:t> and </a:t>
            </a:r>
            <a:r>
              <a:rPr lang="en-US" dirty="0"/>
              <a:t>is also the highest priced type of restaurant you can operate</a:t>
            </a:r>
          </a:p>
          <a:p>
            <a:pPr marL="171450" marR="0" indent="-1714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b="1" dirty="0"/>
              <a:t>Food truck - </a:t>
            </a:r>
            <a:r>
              <a:rPr lang="en-US" dirty="0"/>
              <a:t>like a restaurant on wheels,</a:t>
            </a:r>
            <a:r>
              <a:rPr lang="en-US" baseline="0" dirty="0"/>
              <a:t> i</a:t>
            </a:r>
            <a:r>
              <a:rPr lang="en-US" dirty="0"/>
              <a:t>t has several distinct advantages over a traditional eat-in restaurant</a:t>
            </a:r>
            <a:r>
              <a:rPr lang="en-US" baseline="0" dirty="0"/>
              <a:t> since it</a:t>
            </a:r>
            <a:r>
              <a:rPr lang="en-US" dirty="0"/>
              <a:t> can go to the customers. It has low overhead, compared to a restaurant, and requires far less staff. </a:t>
            </a:r>
          </a:p>
          <a:p>
            <a:pPr marL="171450" marR="0" indent="-1714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b="1" dirty="0"/>
              <a:t>Theme restaurants - </a:t>
            </a:r>
            <a:r>
              <a:rPr lang="en-US" sz="1200" b="0" kern="1200" dirty="0">
                <a:solidFill>
                  <a:schemeClr val="tx1"/>
                </a:solidFill>
                <a:effectLst/>
                <a:latin typeface="+mn-lt"/>
                <a:ea typeface="+mn-ea"/>
                <a:cs typeface="+mn-cs"/>
              </a:rPr>
              <a:t>the concept of the restaurant takes priority over everything else, influencing the architecture, food, music, and overall 'feel' of the restaurant</a:t>
            </a:r>
            <a:endParaRPr lang="en-US" b="0" dirty="0"/>
          </a:p>
          <a:p>
            <a:pPr>
              <a:lnSpc>
                <a:spcPct val="100000"/>
              </a:lnSpc>
            </a:pPr>
            <a:endParaRPr lang="en-US" b="1" dirty="0"/>
          </a:p>
          <a:p>
            <a:pPr>
              <a:lnSpc>
                <a:spcPct val="100000"/>
              </a:lnSpc>
            </a:pPr>
            <a:r>
              <a:rPr lang="en-US" b="0" dirty="0"/>
              <a:t>Can you</a:t>
            </a:r>
            <a:r>
              <a:rPr lang="en-US" b="0" baseline="0" dirty="0"/>
              <a:t> think of any other types?</a:t>
            </a:r>
            <a:endParaRPr lang="en-US" b="0" dirty="0"/>
          </a:p>
          <a:p>
            <a:pPr>
              <a:lnSpc>
                <a:spcPct val="100000"/>
              </a:lnSpc>
            </a:pPr>
            <a:endParaRPr lang="en-US" b="1"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4057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Service is a style of serving meals to match dining establishment’s customers and goals.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21969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Banquette</a:t>
            </a:r>
            <a:r>
              <a:rPr lang="en-US" dirty="0"/>
              <a:t> </a:t>
            </a:r>
            <a:r>
              <a:rPr lang="en-US" baseline="0" dirty="0"/>
              <a:t> - a type of seating arrangement in which customers are seated facing the server, with their backs against a wall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Booth</a:t>
            </a:r>
            <a:r>
              <a:rPr lang="en-US" baseline="0" dirty="0"/>
              <a:t> - the table rests against, or is attached to, a wall and customers are served from a single focal point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Buffet</a:t>
            </a:r>
            <a:r>
              <a:rPr lang="en-US" baseline="0" dirty="0"/>
              <a:t> - all the food is attractively displayed on a table for customers to see and choose what they want and serve themselves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Butler</a:t>
            </a:r>
            <a:r>
              <a:rPr lang="en-US" baseline="0" dirty="0"/>
              <a:t> - the server carries the prepared food on a silver tray to standing or seated customers and customers serve themselves from the trays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Classical French </a:t>
            </a:r>
            <a:r>
              <a:rPr lang="en-US" baseline="0" dirty="0"/>
              <a:t>- the most elegant and elaborate style as some foods are fully or partially prepared tableside in full view of the customer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Family-style</a:t>
            </a:r>
            <a:r>
              <a:rPr lang="en-US" baseline="0" dirty="0"/>
              <a:t> - is used in a casual-dining atmosphere where customers serve themselves and pass the food around the table just like home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Modern American plated </a:t>
            </a:r>
            <a:r>
              <a:rPr lang="en-US" dirty="0"/>
              <a:t>-</a:t>
            </a:r>
            <a:r>
              <a:rPr lang="en-US" baseline="0" dirty="0"/>
              <a:t> the most popular because it requires fewer and less extensively-trained staff where the food is completely prepared, portioned, plated and garnished in the kitchen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Russian</a:t>
            </a:r>
            <a:r>
              <a:rPr lang="en-US" baseline="0" dirty="0"/>
              <a:t> - another elegant, formal service that is used internationally where each course is completely prepared, cooked, portioned and garnished in the kitchen and then placed on a service plate or platters</a:t>
            </a:r>
          </a:p>
          <a:p>
            <a:pPr marL="228600" indent="-228600">
              <a:buNone/>
            </a:pPr>
            <a:endParaRPr lang="en-US" baseline="0" dirty="0"/>
          </a:p>
          <a:p>
            <a:pPr marL="228600" indent="-228600">
              <a:buNone/>
            </a:pPr>
            <a:r>
              <a:rPr lang="en-US" baseline="0" dirty="0"/>
              <a:t>Have students give you some examples of each of these with restaurants in your area or places they have visited.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00786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As customers are waited on, there is a sequence</a:t>
            </a:r>
            <a:r>
              <a:rPr lang="en-US" baseline="0" dirty="0"/>
              <a:t> in </a:t>
            </a:r>
            <a:r>
              <a:rPr lang="en-US" dirty="0"/>
              <a:t>which customers are generally served.  </a:t>
            </a:r>
          </a:p>
          <a:p>
            <a:pPr>
              <a:spcBef>
                <a:spcPct val="0"/>
              </a:spcBef>
            </a:pPr>
            <a:endParaRPr lang="en-US" dirty="0"/>
          </a:p>
          <a:p>
            <a:pPr>
              <a:spcBef>
                <a:spcPct val="0"/>
              </a:spcBef>
            </a:pPr>
            <a:r>
              <a:rPr lang="en-US" dirty="0"/>
              <a:t>These steps may be done by different people such as a host/hostess and wait staff.  </a:t>
            </a:r>
          </a:p>
          <a:p>
            <a:pPr>
              <a:spcBef>
                <a:spcPct val="0"/>
              </a:spcBef>
            </a:pPr>
            <a:endParaRPr lang="en-US" dirty="0"/>
          </a:p>
          <a:p>
            <a:pPr>
              <a:spcBef>
                <a:spcPct val="0"/>
              </a:spcBef>
            </a:pPr>
            <a:r>
              <a:rPr lang="en-US" dirty="0"/>
              <a:t>The sequence may vary depending on the type of restaurant.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93698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server provides the best quality</a:t>
            </a:r>
            <a:r>
              <a:rPr lang="en-US" baseline="0" dirty="0"/>
              <a:t> service to the customer at a dining establishment.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76292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13445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qKSHmmNk_5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Where Shall We Eat?</a:t>
            </a:r>
          </a:p>
        </p:txBody>
      </p:sp>
      <p:sp>
        <p:nvSpPr>
          <p:cNvPr id="2" name="Rectangle 1">
            <a:extLst>
              <a:ext uri="{FF2B5EF4-FFF2-40B4-BE49-F238E27FC236}">
                <a16:creationId xmlns:a16="http://schemas.microsoft.com/office/drawing/2014/main" id="{3ADA3B0C-A8A4-4710-BEC0-20B0C0C51DB6}"/>
              </a:ext>
            </a:extLst>
          </p:cNvPr>
          <p:cNvSpPr/>
          <p:nvPr/>
        </p:nvSpPr>
        <p:spPr>
          <a:xfrm>
            <a:off x="4525346" y="3697825"/>
            <a:ext cx="6484596" cy="769441"/>
          </a:xfrm>
          <a:prstGeom prst="rect">
            <a:avLst/>
          </a:prstGeom>
        </p:spPr>
        <p:txBody>
          <a:bodyPr wrap="none">
            <a:spAutoFit/>
          </a:bodyPr>
          <a:lstStyle/>
          <a:p>
            <a:pPr algn="ctr"/>
            <a:r>
              <a:rPr lang="en-US" sz="4400" dirty="0">
                <a:solidFill>
                  <a:schemeClr val="accent2">
                    <a:lumMod val="60000"/>
                    <a:lumOff val="40000"/>
                  </a:schemeClr>
                </a:solidFill>
                <a:latin typeface="Open Sans"/>
              </a:rPr>
              <a:t>Culinary Dining Concepts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Table service - desserts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Present dessert menu</a:t>
            </a:r>
          </a:p>
          <a:p>
            <a:pPr lvl="1"/>
            <a:r>
              <a:rPr lang="en-US" dirty="0"/>
              <a:t>Upsell coffee and dessert</a:t>
            </a:r>
          </a:p>
          <a:p>
            <a:pPr lvl="1"/>
            <a:r>
              <a:rPr lang="en-US" dirty="0"/>
              <a:t>Serve dessert</a:t>
            </a:r>
          </a:p>
          <a:p>
            <a:pPr lvl="1"/>
            <a:r>
              <a:rPr lang="en-US" dirty="0"/>
              <a:t>Present check</a:t>
            </a:r>
          </a:p>
          <a:p>
            <a:pPr lvl="1"/>
            <a:r>
              <a:rPr lang="en-US" dirty="0"/>
              <a:t>Thank customer</a:t>
            </a:r>
          </a:p>
          <a:p>
            <a:pPr lvl="1"/>
            <a:r>
              <a:rPr lang="en-US" dirty="0"/>
              <a:t>Clear table</a:t>
            </a:r>
          </a:p>
          <a:p>
            <a:pPr lvl="1"/>
            <a:endParaRPr lang="en-US" dirty="0"/>
          </a:p>
        </p:txBody>
      </p:sp>
      <p:pic>
        <p:nvPicPr>
          <p:cNvPr id="4" name="Content Placeholder 6">
            <a:extLst>
              <a:ext uri="{FF2B5EF4-FFF2-40B4-BE49-F238E27FC236}">
                <a16:creationId xmlns:a16="http://schemas.microsoft.com/office/drawing/2014/main" id="{85C252DA-8C98-469E-8FAE-41A2168A3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259" y="2640266"/>
            <a:ext cx="4559857" cy="3032305"/>
          </a:xfrm>
          <a:prstGeom prst="rect">
            <a:avLst/>
          </a:prstGeom>
        </p:spPr>
      </p:pic>
    </p:spTree>
    <p:extLst>
      <p:ext uri="{BB962C8B-B14F-4D97-AF65-F5344CB8AC3E}">
        <p14:creationId xmlns:p14="http://schemas.microsoft.com/office/powerpoint/2010/main" val="233453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Table settings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Table</a:t>
            </a:r>
          </a:p>
          <a:p>
            <a:pPr lvl="1"/>
            <a:r>
              <a:rPr lang="en-US" dirty="0"/>
              <a:t>Napkins</a:t>
            </a:r>
          </a:p>
          <a:p>
            <a:pPr lvl="1"/>
            <a:r>
              <a:rPr lang="en-US" dirty="0"/>
              <a:t>Place settings</a:t>
            </a:r>
          </a:p>
          <a:p>
            <a:pPr lvl="1"/>
            <a:endParaRPr lang="en-US" dirty="0"/>
          </a:p>
        </p:txBody>
      </p:sp>
      <p:pic>
        <p:nvPicPr>
          <p:cNvPr id="4" name="Picture 3">
            <a:extLst>
              <a:ext uri="{FF2B5EF4-FFF2-40B4-BE49-F238E27FC236}">
                <a16:creationId xmlns:a16="http://schemas.microsoft.com/office/drawing/2014/main" id="{9085F3B0-FDEF-4EBF-A342-FEC245D00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114" y="2873015"/>
            <a:ext cx="4594412" cy="3281723"/>
          </a:xfrm>
          <a:prstGeom prst="rect">
            <a:avLst/>
          </a:prstGeom>
        </p:spPr>
      </p:pic>
    </p:spTree>
    <p:extLst>
      <p:ext uri="{BB962C8B-B14F-4D97-AF65-F5344CB8AC3E}">
        <p14:creationId xmlns:p14="http://schemas.microsoft.com/office/powerpoint/2010/main" val="170519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Linens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Table</a:t>
            </a:r>
          </a:p>
          <a:p>
            <a:pPr lvl="2"/>
            <a:r>
              <a:rPr lang="en-US" dirty="0"/>
              <a:t>Table cloth or placemat</a:t>
            </a:r>
          </a:p>
          <a:p>
            <a:pPr lvl="2"/>
            <a:r>
              <a:rPr lang="en-US" dirty="0"/>
              <a:t>Centerpiece</a:t>
            </a:r>
          </a:p>
          <a:p>
            <a:pPr lvl="2"/>
            <a:r>
              <a:rPr lang="en-US" b="1" dirty="0">
                <a:solidFill>
                  <a:srgbClr val="FF0000"/>
                </a:solidFill>
                <a:hlinkClick r:id="rId3"/>
              </a:rPr>
              <a:t>Setting a Formal Table Setting</a:t>
            </a:r>
            <a:br>
              <a:rPr lang="en-US" sz="2600" b="1" dirty="0">
                <a:solidFill>
                  <a:srgbClr val="FF0000"/>
                </a:solidFill>
              </a:rPr>
            </a:br>
            <a:r>
              <a:rPr lang="en-US" sz="2200" dirty="0"/>
              <a:t>(click on link)</a:t>
            </a:r>
          </a:p>
          <a:p>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D9AE482C-0A43-4789-95FE-316AB2A2CDE2}"/>
              </a:ext>
            </a:extLst>
          </p:cNvPr>
          <p:cNvSpPr>
            <a:spLocks noGrp="1"/>
          </p:cNvSpPr>
          <p:nvPr>
            <p:ph sz="half" idx="10"/>
          </p:nvPr>
        </p:nvSpPr>
        <p:spPr/>
        <p:txBody>
          <a:bodyPr/>
          <a:lstStyle/>
          <a:p>
            <a:pPr lvl="1"/>
            <a:r>
              <a:rPr lang="en-US" dirty="0"/>
              <a:t>Napkins</a:t>
            </a:r>
          </a:p>
          <a:p>
            <a:pPr lvl="2"/>
            <a:r>
              <a:rPr lang="en-US" dirty="0"/>
              <a:t>Clean</a:t>
            </a:r>
          </a:p>
          <a:p>
            <a:pPr lvl="2"/>
            <a:r>
              <a:rPr lang="en-US" dirty="0"/>
              <a:t>Crisp folds</a:t>
            </a:r>
          </a:p>
          <a:p>
            <a:pPr lvl="2"/>
            <a:r>
              <a:rPr lang="en-US" dirty="0"/>
              <a:t>Should stand straight</a:t>
            </a:r>
          </a:p>
          <a:p>
            <a:pPr lvl="1"/>
            <a:endParaRPr lang="en-US" dirty="0"/>
          </a:p>
          <a:p>
            <a:endParaRPr lang="en-US" dirty="0"/>
          </a:p>
          <a:p>
            <a:endParaRPr lang="en-US" dirty="0"/>
          </a:p>
        </p:txBody>
      </p:sp>
    </p:spTree>
    <p:extLst>
      <p:ext uri="{BB962C8B-B14F-4D97-AF65-F5344CB8AC3E}">
        <p14:creationId xmlns:p14="http://schemas.microsoft.com/office/powerpoint/2010/main" val="267850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Place Settings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Breakfast</a:t>
            </a:r>
          </a:p>
          <a:p>
            <a:pPr lvl="1"/>
            <a:endParaRPr lang="en-US" dirty="0"/>
          </a:p>
          <a:p>
            <a:pPr lvl="1"/>
            <a:endParaRPr lang="en-US" dirty="0"/>
          </a:p>
          <a:p>
            <a:pPr lvl="1"/>
            <a:endParaRPr lang="en-US" dirty="0"/>
          </a:p>
          <a:p>
            <a:pPr lvl="1"/>
            <a:endParaRPr lang="en-US" dirty="0"/>
          </a:p>
          <a:p>
            <a:pPr lvl="1"/>
            <a:r>
              <a:rPr lang="en-US" dirty="0"/>
              <a:t>Lunch</a:t>
            </a:r>
          </a:p>
        </p:txBody>
      </p:sp>
      <p:sp>
        <p:nvSpPr>
          <p:cNvPr id="5" name="Content Placeholder 2">
            <a:extLst>
              <a:ext uri="{FF2B5EF4-FFF2-40B4-BE49-F238E27FC236}">
                <a16:creationId xmlns:a16="http://schemas.microsoft.com/office/drawing/2014/main" id="{B76D00ED-0588-41F8-ABCB-CBA892880F1D}"/>
              </a:ext>
            </a:extLst>
          </p:cNvPr>
          <p:cNvSpPr txBox="1">
            <a:spLocks/>
          </p:cNvSpPr>
          <p:nvPr/>
        </p:nvSpPr>
        <p:spPr>
          <a:xfrm>
            <a:off x="581193" y="2228003"/>
            <a:ext cx="5422390" cy="3633047"/>
          </a:xfrm>
          <a:prstGeom prst="rect">
            <a:avLst/>
          </a:prstGeom>
        </p:spPr>
        <p:txBody>
          <a:bodyPr lIns="0" tIns="0" rIns="0" bIns="0">
            <a:norm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2575" indent="-282575">
              <a:spcBef>
                <a:spcPts val="0"/>
              </a:spcBef>
            </a:pPr>
            <a:endParaRPr lang="en-US" sz="2800" dirty="0"/>
          </a:p>
        </p:txBody>
      </p:sp>
      <p:pic>
        <p:nvPicPr>
          <p:cNvPr id="7" name="Picture 9" descr="C:\Users\CTE\AppData\Local\Microsoft\Windows\Temporary Internet Files\Content.IE5\6HVCECCH\MP900289669[1].jpg">
            <a:extLst>
              <a:ext uri="{FF2B5EF4-FFF2-40B4-BE49-F238E27FC236}">
                <a16:creationId xmlns:a16="http://schemas.microsoft.com/office/drawing/2014/main" id="{3E742E70-C9B3-4998-B424-30A18D4DDC46}"/>
              </a:ext>
            </a:extLst>
          </p:cNvPr>
          <p:cNvPicPr>
            <a:picLocks noChangeAspect="1" noChangeArrowheads="1"/>
          </p:cNvPicPr>
          <p:nvPr/>
        </p:nvPicPr>
        <p:blipFill>
          <a:blip r:embed="rId3" cstate="print"/>
          <a:srcRect/>
          <a:stretch>
            <a:fillRect/>
          </a:stretch>
        </p:blipFill>
        <p:spPr bwMode="auto">
          <a:xfrm>
            <a:off x="1158788" y="2003044"/>
            <a:ext cx="2133600" cy="1425956"/>
          </a:xfrm>
          <a:prstGeom prst="rect">
            <a:avLst/>
          </a:prstGeom>
          <a:noFill/>
        </p:spPr>
      </p:pic>
      <p:pic>
        <p:nvPicPr>
          <p:cNvPr id="8" name="Picture 10" descr="C:\Users\CTE\AppData\Local\Microsoft\Windows\Temporary Internet Files\Content.IE5\6HVCECCH\MP900427613[1].jpg">
            <a:extLst>
              <a:ext uri="{FF2B5EF4-FFF2-40B4-BE49-F238E27FC236}">
                <a16:creationId xmlns:a16="http://schemas.microsoft.com/office/drawing/2014/main" id="{0AF9D02E-04B6-43EA-A5DA-B12E817CCC95}"/>
              </a:ext>
            </a:extLst>
          </p:cNvPr>
          <p:cNvPicPr>
            <a:picLocks noChangeAspect="1" noChangeArrowheads="1"/>
          </p:cNvPicPr>
          <p:nvPr/>
        </p:nvPicPr>
        <p:blipFill>
          <a:blip r:embed="rId4" cstate="print"/>
          <a:srcRect/>
          <a:stretch>
            <a:fillRect/>
          </a:stretch>
        </p:blipFill>
        <p:spPr bwMode="auto">
          <a:xfrm>
            <a:off x="1041312" y="4611233"/>
            <a:ext cx="2057400" cy="2057400"/>
          </a:xfrm>
          <a:prstGeom prst="rect">
            <a:avLst/>
          </a:prstGeom>
          <a:noFill/>
        </p:spPr>
      </p:pic>
      <p:pic>
        <p:nvPicPr>
          <p:cNvPr id="9" name="Picture 11" descr="C:\Users\CTE\AppData\Local\Microsoft\Windows\Temporary Internet Files\Content.IE5\17B69GAN\MP900422381[1].jpg">
            <a:extLst>
              <a:ext uri="{FF2B5EF4-FFF2-40B4-BE49-F238E27FC236}">
                <a16:creationId xmlns:a16="http://schemas.microsoft.com/office/drawing/2014/main" id="{8FA568CA-1131-491A-B940-32D46213B0F9}"/>
              </a:ext>
            </a:extLst>
          </p:cNvPr>
          <p:cNvPicPr>
            <a:picLocks noChangeAspect="1" noChangeArrowheads="1"/>
          </p:cNvPicPr>
          <p:nvPr/>
        </p:nvPicPr>
        <p:blipFill>
          <a:blip r:embed="rId5" cstate="print"/>
          <a:srcRect/>
          <a:stretch>
            <a:fillRect/>
          </a:stretch>
        </p:blipFill>
        <p:spPr bwMode="auto">
          <a:xfrm>
            <a:off x="7198258" y="2007156"/>
            <a:ext cx="2133600" cy="1421844"/>
          </a:xfrm>
          <a:prstGeom prst="rect">
            <a:avLst/>
          </a:prstGeom>
          <a:noFill/>
        </p:spPr>
      </p:pic>
      <p:pic>
        <p:nvPicPr>
          <p:cNvPr id="10" name="Picture 9">
            <a:extLst>
              <a:ext uri="{FF2B5EF4-FFF2-40B4-BE49-F238E27FC236}">
                <a16:creationId xmlns:a16="http://schemas.microsoft.com/office/drawing/2014/main" id="{64349E53-1C28-4FBD-BFD4-584777F636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8258" y="4618657"/>
            <a:ext cx="2457728" cy="1637845"/>
          </a:xfrm>
          <a:prstGeom prst="rect">
            <a:avLst/>
          </a:prstGeom>
        </p:spPr>
      </p:pic>
      <p:sp>
        <p:nvSpPr>
          <p:cNvPr id="14" name="Rectangle 13">
            <a:extLst>
              <a:ext uri="{FF2B5EF4-FFF2-40B4-BE49-F238E27FC236}">
                <a16:creationId xmlns:a16="http://schemas.microsoft.com/office/drawing/2014/main" id="{3AE8BC4D-23D2-4053-A45D-F4E8207CDEF2}"/>
              </a:ext>
            </a:extLst>
          </p:cNvPr>
          <p:cNvSpPr/>
          <p:nvPr/>
        </p:nvSpPr>
        <p:spPr>
          <a:xfrm>
            <a:off x="6692348" y="1420420"/>
            <a:ext cx="6096000" cy="3134191"/>
          </a:xfrm>
          <a:prstGeom prst="rect">
            <a:avLst/>
          </a:prstGeom>
        </p:spPr>
        <p:txBody>
          <a:bodyPr>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Dinner</a:t>
            </a:r>
          </a:p>
          <a:p>
            <a:pPr marL="342900" lvl="1" indent="-342900" defTabSz="914400">
              <a:spcBef>
                <a:spcPts val="1000"/>
              </a:spcBef>
              <a:buClr>
                <a:srgbClr val="C02033"/>
              </a:buClr>
              <a:buFont typeface=".AppleSystemUIFont" charset="-120"/>
              <a:buChar char="&gt;"/>
            </a:pPr>
            <a:endParaRPr lang="en-US" sz="2600" dirty="0">
              <a:solidFill>
                <a:srgbClr val="000000"/>
              </a:solidFill>
              <a:latin typeface="Open Sans"/>
            </a:endParaRPr>
          </a:p>
          <a:p>
            <a:pPr marL="342900" lvl="1" indent="-342900" defTabSz="914400">
              <a:spcBef>
                <a:spcPts val="1000"/>
              </a:spcBef>
              <a:buClr>
                <a:srgbClr val="C02033"/>
              </a:buClr>
              <a:buFont typeface=".AppleSystemUIFont" charset="-120"/>
              <a:buChar char="&gt;"/>
            </a:pPr>
            <a:endParaRPr lang="en-US" sz="2600" dirty="0">
              <a:solidFill>
                <a:srgbClr val="000000"/>
              </a:solidFill>
              <a:latin typeface="Open Sans"/>
            </a:endParaRPr>
          </a:p>
          <a:p>
            <a:pPr marL="342900" lvl="1" indent="-342900" defTabSz="914400">
              <a:spcBef>
                <a:spcPts val="1000"/>
              </a:spcBef>
              <a:buClr>
                <a:srgbClr val="C02033"/>
              </a:buClr>
              <a:buFont typeface=".AppleSystemUIFont" charset="-120"/>
              <a:buChar char="&gt;"/>
            </a:pPr>
            <a:endParaRPr lang="en-US" sz="2600" dirty="0">
              <a:solidFill>
                <a:srgbClr val="000000"/>
              </a:solidFill>
              <a:latin typeface="Open Sans"/>
            </a:endParaRPr>
          </a:p>
          <a:p>
            <a:pPr marL="0" lvl="1" defTabSz="914400">
              <a:spcBef>
                <a:spcPts val="1000"/>
              </a:spcBef>
              <a:buClr>
                <a:srgbClr val="C02033"/>
              </a:buClr>
            </a:pPr>
            <a:endParaRPr lang="en-US" sz="2600" dirty="0">
              <a:solidFill>
                <a:srgbClr val="000000"/>
              </a:solidFill>
              <a:latin typeface="Open Sans"/>
            </a:endParaRP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Formal Dinner </a:t>
            </a:r>
          </a:p>
        </p:txBody>
      </p:sp>
    </p:spTree>
    <p:extLst>
      <p:ext uri="{BB962C8B-B14F-4D97-AF65-F5344CB8AC3E}">
        <p14:creationId xmlns:p14="http://schemas.microsoft.com/office/powerpoint/2010/main" val="406245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t>Abc</a:t>
            </a:r>
            <a:endParaRPr lang="en-US" dirty="0"/>
          </a:p>
          <a:p>
            <a:pPr lvl="1"/>
            <a:r>
              <a:rPr lang="en-US" dirty="0" err="1"/>
              <a:t>Abc</a:t>
            </a:r>
            <a:endParaRPr lang="en-US"/>
          </a:p>
          <a:p>
            <a:endParaRPr lang="en-US" dirty="0"/>
          </a:p>
        </p:txBody>
      </p:sp>
      <p:pic>
        <p:nvPicPr>
          <p:cNvPr id="4" name="Picture 2">
            <a:extLst>
              <a:ext uri="{FF2B5EF4-FFF2-40B4-BE49-F238E27FC236}">
                <a16:creationId xmlns:a16="http://schemas.microsoft.com/office/drawing/2014/main" id="{1725D47A-003F-446C-9F5E-960CB26592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9859" y="2067294"/>
            <a:ext cx="2723411" cy="2723411"/>
          </a:xfrm>
          <a:prstGeom prst="rect">
            <a:avLst/>
          </a:prstGeom>
          <a:noFill/>
          <a:ln w="9525">
            <a:noFill/>
            <a:miter lim="800000"/>
            <a:headEnd/>
            <a:tailEnd/>
          </a:ln>
          <a:effectLst/>
        </p:spPr>
      </p:pic>
    </p:spTree>
    <p:extLst>
      <p:ext uri="{BB962C8B-B14F-4D97-AF65-F5344CB8AC3E}">
        <p14:creationId xmlns:p14="http://schemas.microsoft.com/office/powerpoint/2010/main" val="5425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17249"/>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err="1"/>
              <a:t>Draz</a:t>
            </a:r>
            <a:r>
              <a:rPr lang="en-US" sz="2000" dirty="0"/>
              <a:t>, J., and </a:t>
            </a:r>
            <a:r>
              <a:rPr lang="en-US" sz="2000" dirty="0" err="1"/>
              <a:t>Koetke</a:t>
            </a:r>
            <a:r>
              <a:rPr lang="en-US" sz="2000" dirty="0"/>
              <a:t>, C. (2010). The culinary professional. Tinley Park, IL: </a:t>
            </a:r>
            <a:r>
              <a:rPr lang="en-US" sz="2000" dirty="0" err="1"/>
              <a:t>Goofheart</a:t>
            </a:r>
            <a:r>
              <a:rPr lang="en-US" sz="2000" dirty="0"/>
              <a:t>-Willcox Company.</a:t>
            </a:r>
          </a:p>
          <a:p>
            <a:pPr lvl="2"/>
            <a:r>
              <a:rPr lang="en-US" sz="2000" dirty="0"/>
              <a:t>Foundations of restaurant management &amp; culinary arts: Level one. (2011). Boston, MA: Prentice Hall.</a:t>
            </a:r>
          </a:p>
          <a:p>
            <a:pPr lvl="1"/>
            <a:r>
              <a:rPr lang="en-US" sz="2000" dirty="0"/>
              <a:t>Website:</a:t>
            </a:r>
          </a:p>
          <a:p>
            <a:pPr lvl="2"/>
            <a:r>
              <a:rPr lang="en-US" sz="2000" dirty="0"/>
              <a:t>SkillsUSA</a:t>
            </a:r>
            <a:br>
              <a:rPr lang="en-US" sz="2000" dirty="0"/>
            </a:br>
            <a:r>
              <a:rPr lang="en-US" sz="2000" dirty="0"/>
              <a:t>Restaurant Service</a:t>
            </a:r>
            <a:br>
              <a:rPr lang="en-US" sz="2000" dirty="0"/>
            </a:br>
            <a:r>
              <a:rPr lang="en-US" sz="2000" dirty="0"/>
              <a:t>http://www.skillsusa.org/compete/contests.shtml</a:t>
            </a:r>
          </a:p>
          <a:p>
            <a:pPr lvl="1"/>
            <a:r>
              <a:rPr lang="en-US" sz="2000" dirty="0"/>
              <a:t>YouTube™:</a:t>
            </a:r>
          </a:p>
          <a:p>
            <a:pPr lvl="2"/>
            <a:r>
              <a:rPr lang="en-US" sz="2000" dirty="0"/>
              <a:t>Setting a Formal Table Setting</a:t>
            </a:r>
            <a:br>
              <a:rPr lang="en-US" sz="2000" dirty="0"/>
            </a:br>
            <a:r>
              <a:rPr lang="en-US" sz="2000" dirty="0"/>
              <a:t>The basics to setting a formal table.</a:t>
            </a:r>
            <a:br>
              <a:rPr lang="en-US" sz="2000" dirty="0"/>
            </a:br>
            <a:r>
              <a:rPr lang="en-US" sz="2000" dirty="0"/>
              <a:t>http://youtu.be/qKSHmmNk_5Y </a:t>
            </a:r>
          </a:p>
          <a:p>
            <a:pPr lvl="1"/>
            <a:endParaRPr lang="en-US" sz="2000" dirty="0"/>
          </a:p>
          <a:p>
            <a:pPr lvl="1"/>
            <a:endParaRPr lang="en-US" sz="2000" dirty="0"/>
          </a:p>
        </p:txBody>
      </p:sp>
    </p:spTree>
    <p:extLst>
      <p:ext uri="{BB962C8B-B14F-4D97-AF65-F5344CB8AC3E}">
        <p14:creationId xmlns:p14="http://schemas.microsoft.com/office/powerpoint/2010/main" val="23572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62809"/>
            <a:ext cx="10059452" cy="876300"/>
          </a:xfrm>
        </p:spPr>
        <p:txBody>
          <a:bodyPr/>
          <a:lstStyle/>
          <a:p>
            <a:r>
              <a:rPr lang="en-US" dirty="0"/>
              <a:t>Dining concepts, Service Skills, Types of table settings</a:t>
            </a:r>
          </a:p>
        </p:txBody>
      </p:sp>
      <p:pic>
        <p:nvPicPr>
          <p:cNvPr id="6" name="Picture 5">
            <a:extLst>
              <a:ext uri="{FF2B5EF4-FFF2-40B4-BE49-F238E27FC236}">
                <a16:creationId xmlns:a16="http://schemas.microsoft.com/office/drawing/2014/main" id="{3B93884F-EFDC-4AAA-A4A2-9C8BC8483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078" y="2337603"/>
            <a:ext cx="4332623" cy="2887287"/>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Dining Concepts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Types</a:t>
            </a:r>
          </a:p>
          <a:p>
            <a:endParaRPr lang="en-US" dirty="0"/>
          </a:p>
        </p:txBody>
      </p:sp>
      <p:pic>
        <p:nvPicPr>
          <p:cNvPr id="4" name="Picture 3">
            <a:extLst>
              <a:ext uri="{FF2B5EF4-FFF2-40B4-BE49-F238E27FC236}">
                <a16:creationId xmlns:a16="http://schemas.microsoft.com/office/drawing/2014/main" id="{214D4B25-FCC2-4E56-86FC-BC775E5B3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097" y="2353345"/>
            <a:ext cx="4846808" cy="3229941"/>
          </a:xfrm>
          <a:prstGeom prst="rect">
            <a:avLst/>
          </a:prstGeom>
        </p:spPr>
      </p:pic>
    </p:spTree>
    <p:extLst>
      <p:ext uri="{BB962C8B-B14F-4D97-AF65-F5344CB8AC3E}">
        <p14:creationId xmlns:p14="http://schemas.microsoft.com/office/powerpoint/2010/main" val="56343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Dining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Bistro</a:t>
            </a:r>
          </a:p>
          <a:p>
            <a:pPr lvl="1"/>
            <a:r>
              <a:rPr lang="en-US" dirty="0"/>
              <a:t>Buffet</a:t>
            </a:r>
          </a:p>
          <a:p>
            <a:pPr lvl="1"/>
            <a:r>
              <a:rPr lang="en-US" dirty="0"/>
              <a:t>Cafeteria</a:t>
            </a:r>
          </a:p>
          <a:p>
            <a:pPr lvl="1"/>
            <a:r>
              <a:rPr lang="en-US" dirty="0"/>
              <a:t>Casual</a:t>
            </a:r>
          </a:p>
          <a:p>
            <a:pPr lvl="1"/>
            <a:r>
              <a:rPr lang="en-US" dirty="0"/>
              <a:t>Ethnic cuisine</a:t>
            </a:r>
          </a:p>
          <a:p>
            <a:pPr lvl="1"/>
            <a:endParaRPr lang="en-US" dirty="0"/>
          </a:p>
        </p:txBody>
      </p:sp>
      <p:sp>
        <p:nvSpPr>
          <p:cNvPr id="4" name="Content Placeholder 3">
            <a:extLst>
              <a:ext uri="{FF2B5EF4-FFF2-40B4-BE49-F238E27FC236}">
                <a16:creationId xmlns:a16="http://schemas.microsoft.com/office/drawing/2014/main" id="{9D20CC53-1DEE-44ED-ABF9-62F0490C1E5A}"/>
              </a:ext>
            </a:extLst>
          </p:cNvPr>
          <p:cNvSpPr>
            <a:spLocks noGrp="1"/>
          </p:cNvSpPr>
          <p:nvPr>
            <p:ph sz="half" idx="10"/>
          </p:nvPr>
        </p:nvSpPr>
        <p:spPr/>
        <p:txBody>
          <a:bodyPr/>
          <a:lstStyle/>
          <a:p>
            <a:pPr lvl="1"/>
            <a:r>
              <a:rPr lang="en-US" dirty="0"/>
              <a:t>Fast casual</a:t>
            </a:r>
          </a:p>
          <a:p>
            <a:pPr lvl="1"/>
            <a:r>
              <a:rPr lang="en-US" dirty="0"/>
              <a:t>Fast food</a:t>
            </a:r>
          </a:p>
          <a:p>
            <a:pPr lvl="1"/>
            <a:r>
              <a:rPr lang="en-US" dirty="0"/>
              <a:t>Fine dining</a:t>
            </a:r>
          </a:p>
          <a:p>
            <a:pPr lvl="1"/>
            <a:r>
              <a:rPr lang="en-US" dirty="0"/>
              <a:t>Food Truck</a:t>
            </a:r>
          </a:p>
          <a:p>
            <a:pPr lvl="1"/>
            <a:r>
              <a:rPr lang="en-US" dirty="0"/>
              <a:t>Theme restaurant</a:t>
            </a:r>
          </a:p>
        </p:txBody>
      </p:sp>
    </p:spTree>
    <p:extLst>
      <p:ext uri="{BB962C8B-B14F-4D97-AF65-F5344CB8AC3E}">
        <p14:creationId xmlns:p14="http://schemas.microsoft.com/office/powerpoint/2010/main" val="381537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Service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Meal</a:t>
            </a:r>
          </a:p>
          <a:p>
            <a:pPr lvl="1"/>
            <a:r>
              <a:rPr lang="en-US" dirty="0"/>
              <a:t>Fine dining</a:t>
            </a:r>
          </a:p>
        </p:txBody>
      </p:sp>
      <p:pic>
        <p:nvPicPr>
          <p:cNvPr id="4" name="Picture 3">
            <a:extLst>
              <a:ext uri="{FF2B5EF4-FFF2-40B4-BE49-F238E27FC236}">
                <a16:creationId xmlns:a16="http://schemas.microsoft.com/office/drawing/2014/main" id="{F3B848AB-5BB2-4875-A5E7-A2790382C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263" y="2387855"/>
            <a:ext cx="2880604" cy="3764340"/>
          </a:xfrm>
          <a:prstGeom prst="rect">
            <a:avLst/>
          </a:prstGeom>
        </p:spPr>
      </p:pic>
    </p:spTree>
    <p:extLst>
      <p:ext uri="{BB962C8B-B14F-4D97-AF65-F5344CB8AC3E}">
        <p14:creationId xmlns:p14="http://schemas.microsoft.com/office/powerpoint/2010/main" val="129588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Meal Service</a:t>
            </a:r>
            <a:r>
              <a:rPr lang="en-US" sz="2800" dirty="0"/>
              <a:t>	</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Banquette</a:t>
            </a:r>
          </a:p>
          <a:p>
            <a:pPr lvl="1"/>
            <a:r>
              <a:rPr lang="en-US" dirty="0"/>
              <a:t>Booth </a:t>
            </a:r>
          </a:p>
          <a:p>
            <a:pPr lvl="1"/>
            <a:r>
              <a:rPr lang="en-US" dirty="0"/>
              <a:t>Buffet </a:t>
            </a:r>
          </a:p>
          <a:p>
            <a:pPr lvl="1"/>
            <a:r>
              <a:rPr lang="en-US" dirty="0"/>
              <a:t>Butler </a:t>
            </a:r>
          </a:p>
        </p:txBody>
      </p:sp>
      <p:sp>
        <p:nvSpPr>
          <p:cNvPr id="4" name="Content Placeholder 3">
            <a:extLst>
              <a:ext uri="{FF2B5EF4-FFF2-40B4-BE49-F238E27FC236}">
                <a16:creationId xmlns:a16="http://schemas.microsoft.com/office/drawing/2014/main" id="{9EA5AEDA-7E01-4AA2-AD7D-A7E7AF8CF98F}"/>
              </a:ext>
            </a:extLst>
          </p:cNvPr>
          <p:cNvSpPr>
            <a:spLocks noGrp="1"/>
          </p:cNvSpPr>
          <p:nvPr>
            <p:ph sz="half" idx="10"/>
          </p:nvPr>
        </p:nvSpPr>
        <p:spPr/>
        <p:txBody>
          <a:bodyPr/>
          <a:lstStyle/>
          <a:p>
            <a:pPr lvl="1"/>
            <a:r>
              <a:rPr lang="en-US" dirty="0"/>
              <a:t>Classical French </a:t>
            </a:r>
          </a:p>
          <a:p>
            <a:pPr lvl="1"/>
            <a:r>
              <a:rPr lang="en-US" dirty="0"/>
              <a:t>Family style</a:t>
            </a:r>
          </a:p>
          <a:p>
            <a:pPr lvl="1"/>
            <a:r>
              <a:rPr lang="en-US" dirty="0"/>
              <a:t>Modern American plated </a:t>
            </a:r>
          </a:p>
          <a:p>
            <a:pPr lvl="1"/>
            <a:r>
              <a:rPr lang="en-US" dirty="0"/>
              <a:t>Russian </a:t>
            </a:r>
          </a:p>
        </p:txBody>
      </p:sp>
      <p:pic>
        <p:nvPicPr>
          <p:cNvPr id="5" name="Picture 4">
            <a:extLst>
              <a:ext uri="{FF2B5EF4-FFF2-40B4-BE49-F238E27FC236}">
                <a16:creationId xmlns:a16="http://schemas.microsoft.com/office/drawing/2014/main" id="{B71B9516-69AA-4B15-A3B2-0B115E83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307" y="3981509"/>
            <a:ext cx="2055407" cy="2065553"/>
          </a:xfrm>
          <a:prstGeom prst="rect">
            <a:avLst/>
          </a:prstGeom>
        </p:spPr>
      </p:pic>
    </p:spTree>
    <p:extLst>
      <p:ext uri="{BB962C8B-B14F-4D97-AF65-F5344CB8AC3E}">
        <p14:creationId xmlns:p14="http://schemas.microsoft.com/office/powerpoint/2010/main" val="291824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Fine dining service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Host</a:t>
            </a:r>
          </a:p>
          <a:p>
            <a:pPr lvl="2"/>
            <a:r>
              <a:rPr lang="en-US" dirty="0"/>
              <a:t>Greet and welcome guest</a:t>
            </a:r>
          </a:p>
          <a:p>
            <a:pPr lvl="2"/>
            <a:r>
              <a:rPr lang="en-US" dirty="0"/>
              <a:t>Make small conversation during seating</a:t>
            </a:r>
          </a:p>
          <a:p>
            <a:pPr lvl="2"/>
            <a:r>
              <a:rPr lang="en-US" dirty="0"/>
              <a:t>Escort guests to table</a:t>
            </a:r>
          </a:p>
          <a:p>
            <a:pPr lvl="2"/>
            <a:r>
              <a:rPr lang="en-US" dirty="0"/>
              <a:t>Pull chair for female guest</a:t>
            </a:r>
          </a:p>
          <a:p>
            <a:pPr lvl="2"/>
            <a:r>
              <a:rPr lang="en-US" dirty="0"/>
              <a:t>Present food menu</a:t>
            </a:r>
          </a:p>
          <a:p>
            <a:pPr lvl="1"/>
            <a:endParaRPr lang="en-US" dirty="0"/>
          </a:p>
          <a:p>
            <a:endParaRPr lang="en-US" dirty="0"/>
          </a:p>
        </p:txBody>
      </p:sp>
      <p:sp>
        <p:nvSpPr>
          <p:cNvPr id="4" name="Content Placeholder 3">
            <a:extLst>
              <a:ext uri="{FF2B5EF4-FFF2-40B4-BE49-F238E27FC236}">
                <a16:creationId xmlns:a16="http://schemas.microsoft.com/office/drawing/2014/main" id="{5EFB1C8C-7BF8-4602-87FB-2EE09701CE43}"/>
              </a:ext>
            </a:extLst>
          </p:cNvPr>
          <p:cNvSpPr>
            <a:spLocks noGrp="1"/>
          </p:cNvSpPr>
          <p:nvPr>
            <p:ph sz="half" idx="10"/>
          </p:nvPr>
        </p:nvSpPr>
        <p:spPr/>
        <p:txBody>
          <a:bodyPr/>
          <a:lstStyle/>
          <a:p>
            <a:pPr lvl="1"/>
            <a:r>
              <a:rPr lang="en-US" dirty="0"/>
              <a:t>Server</a:t>
            </a:r>
          </a:p>
          <a:p>
            <a:pPr lvl="2"/>
            <a:r>
              <a:rPr lang="en-US" dirty="0"/>
              <a:t>Introduce yourself</a:t>
            </a:r>
          </a:p>
          <a:p>
            <a:pPr lvl="2"/>
            <a:r>
              <a:rPr lang="en-US" dirty="0"/>
              <a:t>Smile</a:t>
            </a:r>
          </a:p>
          <a:p>
            <a:pPr lvl="2"/>
            <a:r>
              <a:rPr lang="en-US" dirty="0"/>
              <a:t>Mention chef’s daily special</a:t>
            </a:r>
          </a:p>
          <a:p>
            <a:pPr lvl="2"/>
            <a:r>
              <a:rPr lang="en-US" dirty="0"/>
              <a:t>Remove extra settings (if necessary)</a:t>
            </a:r>
          </a:p>
          <a:p>
            <a:pPr lvl="2"/>
            <a:r>
              <a:rPr lang="en-US" dirty="0"/>
              <a:t>Take guests’ drink orders</a:t>
            </a:r>
          </a:p>
          <a:p>
            <a:pPr lvl="2"/>
            <a:r>
              <a:rPr lang="en-US" dirty="0"/>
              <a:t>Upsell </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DDAACEB7-A495-4722-AB59-32CE35EF7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310" y="4258885"/>
            <a:ext cx="2122026" cy="2032764"/>
          </a:xfrm>
          <a:prstGeom prst="rect">
            <a:avLst/>
          </a:prstGeom>
        </p:spPr>
      </p:pic>
    </p:spTree>
    <p:extLst>
      <p:ext uri="{BB962C8B-B14F-4D97-AF65-F5344CB8AC3E}">
        <p14:creationId xmlns:p14="http://schemas.microsoft.com/office/powerpoint/2010/main" val="150440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Table service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Serve drink</a:t>
            </a:r>
          </a:p>
          <a:p>
            <a:pPr lvl="1"/>
            <a:r>
              <a:rPr lang="en-US" dirty="0"/>
              <a:t>Take meal order and repeat</a:t>
            </a:r>
          </a:p>
          <a:p>
            <a:pPr lvl="1"/>
            <a:r>
              <a:rPr lang="en-US" dirty="0"/>
              <a:t>Write order on ticket correctly</a:t>
            </a:r>
          </a:p>
          <a:p>
            <a:pPr lvl="1"/>
            <a:r>
              <a:rPr lang="en-US" dirty="0"/>
              <a:t>Order food in kitchen</a:t>
            </a:r>
          </a:p>
          <a:p>
            <a:pPr lvl="1"/>
            <a:r>
              <a:rPr lang="en-US" dirty="0"/>
              <a:t>Deliver food in order</a:t>
            </a:r>
          </a:p>
          <a:p>
            <a:pPr lvl="2"/>
            <a:r>
              <a:rPr lang="en-US" dirty="0"/>
              <a:t>Soup</a:t>
            </a:r>
          </a:p>
          <a:p>
            <a:pPr lvl="2"/>
            <a:r>
              <a:rPr lang="en-US" dirty="0"/>
              <a:t>Salad</a:t>
            </a:r>
          </a:p>
          <a:p>
            <a:pPr lvl="2"/>
            <a:r>
              <a:rPr lang="en-US" dirty="0"/>
              <a:t>Entree</a:t>
            </a:r>
          </a:p>
          <a:p>
            <a:pPr lvl="1"/>
            <a:r>
              <a:rPr lang="en-US" dirty="0"/>
              <a:t>Serve bread</a:t>
            </a:r>
          </a:p>
        </p:txBody>
      </p:sp>
      <p:sp>
        <p:nvSpPr>
          <p:cNvPr id="4" name="Content Placeholder 3">
            <a:extLst>
              <a:ext uri="{FF2B5EF4-FFF2-40B4-BE49-F238E27FC236}">
                <a16:creationId xmlns:a16="http://schemas.microsoft.com/office/drawing/2014/main" id="{010FD8EE-1FA8-4851-926D-55C8DCDB5415}"/>
              </a:ext>
            </a:extLst>
          </p:cNvPr>
          <p:cNvSpPr>
            <a:spLocks noGrp="1"/>
          </p:cNvSpPr>
          <p:nvPr>
            <p:ph sz="half" idx="10"/>
          </p:nvPr>
        </p:nvSpPr>
        <p:spPr/>
        <p:txBody>
          <a:bodyPr/>
          <a:lstStyle/>
          <a:p>
            <a:pPr lvl="1"/>
            <a:r>
              <a:rPr lang="en-US" dirty="0"/>
              <a:t>Serve from the left</a:t>
            </a:r>
          </a:p>
          <a:p>
            <a:pPr lvl="1"/>
            <a:r>
              <a:rPr lang="en-US" dirty="0"/>
              <a:t>Take from the right</a:t>
            </a:r>
          </a:p>
          <a:p>
            <a:pPr lvl="1"/>
            <a:r>
              <a:rPr lang="en-US" dirty="0"/>
              <a:t>Remove each course before next course</a:t>
            </a:r>
          </a:p>
          <a:p>
            <a:pPr lvl="1"/>
            <a:r>
              <a:rPr lang="en-US" dirty="0"/>
              <a:t>Check with customer</a:t>
            </a:r>
          </a:p>
          <a:p>
            <a:pPr lvl="1"/>
            <a:r>
              <a:rPr lang="en-US" dirty="0"/>
              <a:t>Refill beverage</a:t>
            </a:r>
          </a:p>
          <a:p>
            <a:pPr lvl="1"/>
            <a:r>
              <a:rPr lang="en-US" dirty="0"/>
              <a:t>Crumb table if needed</a:t>
            </a:r>
          </a:p>
        </p:txBody>
      </p:sp>
      <p:pic>
        <p:nvPicPr>
          <p:cNvPr id="7" name="Picture 6">
            <a:extLst>
              <a:ext uri="{FF2B5EF4-FFF2-40B4-BE49-F238E27FC236}">
                <a16:creationId xmlns:a16="http://schemas.microsoft.com/office/drawing/2014/main" id="{FA2DB4FD-5D08-4753-80A9-931BB2133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30" y="4788481"/>
            <a:ext cx="1512206" cy="1503168"/>
          </a:xfrm>
          <a:prstGeom prst="rect">
            <a:avLst/>
          </a:prstGeom>
        </p:spPr>
      </p:pic>
    </p:spTree>
    <p:extLst>
      <p:ext uri="{BB962C8B-B14F-4D97-AF65-F5344CB8AC3E}">
        <p14:creationId xmlns:p14="http://schemas.microsoft.com/office/powerpoint/2010/main" val="41114356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sharepoint/v3"/>
    <ds:schemaRef ds:uri="http://purl.org/dc/elements/1.1/"/>
    <ds:schemaRef ds:uri="05d88611-e516-4d1a-b12e-39107e78b3d0"/>
    <ds:schemaRef ds:uri="http://schemas.microsoft.com/office/infopath/2007/PartnerControls"/>
    <ds:schemaRef ds:uri="http://purl.org/dc/terms/"/>
    <ds:schemaRef ds:uri="http://schemas.microsoft.com/office/2006/metadata/properties"/>
    <ds:schemaRef ds:uri="http://schemas.openxmlformats.org/package/2006/metadata/core-properties"/>
    <ds:schemaRef ds:uri="56ea17bb-c96d-4826-b465-01eec0dd23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51</TotalTime>
  <Words>1069</Words>
  <Application>Microsoft Office PowerPoint</Application>
  <PresentationFormat>Widescreen</PresentationFormat>
  <Paragraphs>176</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Where Shall We Eat?</vt:lpstr>
      <vt:lpstr>PowerPoint Presentation</vt:lpstr>
      <vt:lpstr>Dining concepts, Service Skills, Types of table settings</vt:lpstr>
      <vt:lpstr>Dining Concepts</vt:lpstr>
      <vt:lpstr>Types of Dining</vt:lpstr>
      <vt:lpstr>Service</vt:lpstr>
      <vt:lpstr>Meal Service </vt:lpstr>
      <vt:lpstr>Fine dining service</vt:lpstr>
      <vt:lpstr>Table service</vt:lpstr>
      <vt:lpstr>Table service - desserts</vt:lpstr>
      <vt:lpstr>Table settings</vt:lpstr>
      <vt:lpstr>Linens</vt:lpstr>
      <vt:lpstr>Place Settings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2017-12-01T13:25:43Z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